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57" r:id="rId2"/>
    <p:sldId id="338" r:id="rId3"/>
    <p:sldId id="339" r:id="rId4"/>
    <p:sldId id="402" r:id="rId5"/>
    <p:sldId id="341" r:id="rId6"/>
    <p:sldId id="404" r:id="rId7"/>
    <p:sldId id="263" r:id="rId8"/>
    <p:sldId id="356" r:id="rId9"/>
    <p:sldId id="401" r:id="rId10"/>
    <p:sldId id="355" r:id="rId11"/>
    <p:sldId id="357" r:id="rId12"/>
    <p:sldId id="363" r:id="rId13"/>
    <p:sldId id="365" r:id="rId14"/>
    <p:sldId id="370" r:id="rId15"/>
    <p:sldId id="371" r:id="rId16"/>
    <p:sldId id="372" r:id="rId17"/>
    <p:sldId id="349" r:id="rId18"/>
    <p:sldId id="386" r:id="rId19"/>
    <p:sldId id="385" r:id="rId20"/>
    <p:sldId id="387" r:id="rId21"/>
    <p:sldId id="388" r:id="rId22"/>
    <p:sldId id="353" r:id="rId23"/>
    <p:sldId id="347" r:id="rId24"/>
    <p:sldId id="374" r:id="rId25"/>
    <p:sldId id="377" r:id="rId26"/>
    <p:sldId id="403" r:id="rId27"/>
    <p:sldId id="358" r:id="rId28"/>
    <p:sldId id="383" r:id="rId29"/>
    <p:sldId id="382" r:id="rId30"/>
    <p:sldId id="384" r:id="rId31"/>
    <p:sldId id="380" r:id="rId32"/>
    <p:sldId id="393" r:id="rId33"/>
    <p:sldId id="364" r:id="rId34"/>
    <p:sldId id="366" r:id="rId35"/>
    <p:sldId id="352" r:id="rId36"/>
    <p:sldId id="367" r:id="rId37"/>
    <p:sldId id="361" r:id="rId38"/>
    <p:sldId id="369" r:id="rId39"/>
    <p:sldId id="396" r:id="rId40"/>
    <p:sldId id="283" r:id="rId41"/>
    <p:sldId id="394" r:id="rId42"/>
    <p:sldId id="397" r:id="rId43"/>
    <p:sldId id="399" r:id="rId44"/>
    <p:sldId id="373" r:id="rId45"/>
    <p:sldId id="260" r:id="rId46"/>
    <p:sldId id="392" r:id="rId47"/>
    <p:sldId id="261" r:id="rId4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Treffry" initials="LT" lastIdx="1" clrIdx="0">
    <p:extLst>
      <p:ext uri="{19B8F6BF-5375-455C-9EA6-DF929625EA0E}">
        <p15:presenceInfo xmlns:p15="http://schemas.microsoft.com/office/powerpoint/2012/main" userId="707c3b4a529363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5DAA"/>
    <a:srgbClr val="329B2E"/>
    <a:srgbClr val="3333CC"/>
    <a:srgbClr val="FFFF00"/>
    <a:srgbClr val="005BAC"/>
    <a:srgbClr val="FFFFFF"/>
    <a:srgbClr val="C0C0C0"/>
    <a:srgbClr val="135EAB"/>
    <a:srgbClr val="005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8" autoAdjust="0"/>
    <p:restoredTop sz="95149" autoAdjust="0"/>
  </p:normalViewPr>
  <p:slideViewPr>
    <p:cSldViewPr>
      <p:cViewPr varScale="1">
        <p:scale>
          <a:sx n="85" d="100"/>
          <a:sy n="85" d="100"/>
        </p:scale>
        <p:origin x="864" y="96"/>
      </p:cViewPr>
      <p:guideLst>
        <p:guide orient="horz" pos="2160"/>
        <p:guide pos="2880"/>
      </p:guideLst>
    </p:cSldViewPr>
  </p:slideViewPr>
  <p:outlineViewPr>
    <p:cViewPr>
      <p:scale>
        <a:sx n="33" d="100"/>
        <a:sy n="33" d="100"/>
      </p:scale>
      <p:origin x="0" y="-4613"/>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2573"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F2BAA4CD-0FFA-4588-B96F-46645363CDB3}"/>
              </a:ext>
            </a:extLst>
          </p:cNvPr>
          <p:cNvSpPr>
            <a:spLocks noChangeArrowheads="1"/>
          </p:cNvSpPr>
          <p:nvPr/>
        </p:nvSpPr>
        <p:spPr bwMode="auto">
          <a:xfrm>
            <a:off x="0" y="152401"/>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lstStyle/>
          <a:p>
            <a:pPr algn="ctr">
              <a:spcBef>
                <a:spcPct val="0"/>
              </a:spcBef>
            </a:pPr>
            <a:r>
              <a:rPr lang="en-US" sz="1000" u="sng" dirty="0"/>
              <a:t>Stock Investing Made Easy</a:t>
            </a:r>
          </a:p>
          <a:p>
            <a:pPr algn="ctr">
              <a:spcBef>
                <a:spcPct val="0"/>
              </a:spcBef>
            </a:pPr>
            <a:r>
              <a:rPr lang="en-US" sz="1300" i="1" cap="small" dirty="0"/>
              <a:t>THE FIRST CUT IS THE DEEPEST</a:t>
            </a:r>
          </a:p>
          <a:p>
            <a:pPr algn="ctr">
              <a:spcBef>
                <a:spcPct val="0"/>
              </a:spcBef>
            </a:pPr>
            <a:r>
              <a:rPr lang="en-US" sz="1200" dirty="0"/>
              <a:t>Presented by Lynn Treffry</a:t>
            </a:r>
            <a:endParaRPr lang="en-US" sz="1000" dirty="0"/>
          </a:p>
        </p:txBody>
      </p:sp>
      <p:sp>
        <p:nvSpPr>
          <p:cNvPr id="7" name="Rectangle 7">
            <a:extLst>
              <a:ext uri="{FF2B5EF4-FFF2-40B4-BE49-F238E27FC236}">
                <a16:creationId xmlns:a16="http://schemas.microsoft.com/office/drawing/2014/main" id="{C8BAA4C3-9B87-4BAB-9A2D-6652239A7F10}"/>
              </a:ext>
            </a:extLst>
          </p:cNvPr>
          <p:cNvSpPr>
            <a:spLocks noChangeArrowheads="1"/>
          </p:cNvSpPr>
          <p:nvPr/>
        </p:nvSpPr>
        <p:spPr bwMode="auto">
          <a:xfrm>
            <a:off x="0" y="8915402"/>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nchor="b"/>
          <a:lstStyle/>
          <a:p>
            <a:pPr algn="ctr">
              <a:spcBef>
                <a:spcPct val="50000"/>
              </a:spcBef>
            </a:pPr>
            <a:endParaRPr lang="en-US" sz="1000" b="1" dirty="0"/>
          </a:p>
          <a:p>
            <a:pPr algn="ctr">
              <a:spcBef>
                <a:spcPct val="50000"/>
              </a:spcBef>
            </a:pPr>
            <a:r>
              <a:rPr lang="en-US" sz="1000" b="1" dirty="0">
                <a:solidFill>
                  <a:schemeClr val="tx2"/>
                </a:solidFill>
              </a:rPr>
              <a:t>August 31, 2021</a:t>
            </a:r>
            <a:endParaRPr lang="en-US" sz="900" b="1" dirty="0">
              <a:solidFill>
                <a:schemeClr val="tx2"/>
              </a:solidFill>
            </a:endParaRPr>
          </a:p>
        </p:txBody>
      </p:sp>
      <p:sp>
        <p:nvSpPr>
          <p:cNvPr id="8" name="Slide Number Placeholder 3">
            <a:extLst>
              <a:ext uri="{FF2B5EF4-FFF2-40B4-BE49-F238E27FC236}">
                <a16:creationId xmlns:a16="http://schemas.microsoft.com/office/drawing/2014/main" id="{E669FCFF-2230-49EA-969C-67F4641D95CC}"/>
              </a:ext>
            </a:extLst>
          </p:cNvPr>
          <p:cNvSpPr>
            <a:spLocks noGrp="1"/>
          </p:cNvSpPr>
          <p:nvPr>
            <p:ph type="sldNum" sz="quarter" idx="3"/>
          </p:nvPr>
        </p:nvSpPr>
        <p:spPr>
          <a:xfrm>
            <a:off x="4143829" y="9119890"/>
            <a:ext cx="3170162" cy="481310"/>
          </a:xfrm>
          <a:prstGeom prst="rect">
            <a:avLst/>
          </a:prstGeom>
        </p:spPr>
        <p:txBody>
          <a:bodyPr vert="horz" lIns="91427" tIns="45714" rIns="91427" bIns="45714" rtlCol="0" anchor="b"/>
          <a:lstStyle>
            <a:lvl1pPr algn="r">
              <a:defRPr sz="1200"/>
            </a:lvl1pPr>
          </a:lstStyle>
          <a:p>
            <a:fld id="{AF7DA50D-594D-4764-819D-4380C7C0FF8F}" type="slidenum">
              <a:rPr lang="en-US" smtClean="0"/>
              <a:t>‹#›</a:t>
            </a:fld>
            <a:endParaRPr lang="en-US" dirty="0"/>
          </a:p>
        </p:txBody>
      </p:sp>
    </p:spTree>
    <p:extLst>
      <p:ext uri="{BB962C8B-B14F-4D97-AF65-F5344CB8AC3E}">
        <p14:creationId xmlns:p14="http://schemas.microsoft.com/office/powerpoint/2010/main" val="3024127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68650" cy="479425"/>
          </a:xfrm>
          <a:prstGeom prst="rect">
            <a:avLst/>
          </a:prstGeom>
          <a:noFill/>
          <a:ln w="9525">
            <a:noFill/>
            <a:miter lim="800000"/>
            <a:headEnd/>
            <a:tailEnd/>
          </a:ln>
        </p:spPr>
        <p:txBody>
          <a:bodyPr vert="horz" wrap="square" lIns="96646" tIns="48322" rIns="96646" bIns="48322" numCol="1" anchor="t" anchorCtr="0" compatLnSpc="1">
            <a:prstTxWarp prst="textNoShape">
              <a:avLst/>
            </a:prstTxWarp>
          </a:bodyPr>
          <a:lstStyle>
            <a:lvl1pPr defTabSz="965058">
              <a:spcBef>
                <a:spcPct val="50000"/>
              </a:spcBef>
              <a:defRPr sz="1200">
                <a:latin typeface="Arial Black" pitchFamily="34" charset="0"/>
              </a:defRPr>
            </a:lvl1pPr>
          </a:lstStyle>
          <a:p>
            <a:endParaRPr lang="en-US" dirty="0"/>
          </a:p>
        </p:txBody>
      </p:sp>
      <p:sp>
        <p:nvSpPr>
          <p:cNvPr id="32771" name="Rectangle 3"/>
          <p:cNvSpPr>
            <a:spLocks noGrp="1" noChangeArrowheads="1"/>
          </p:cNvSpPr>
          <p:nvPr>
            <p:ph type="dt" idx="1"/>
          </p:nvPr>
        </p:nvSpPr>
        <p:spPr bwMode="auto">
          <a:xfrm>
            <a:off x="4146551" y="0"/>
            <a:ext cx="3168650" cy="479425"/>
          </a:xfrm>
          <a:prstGeom prst="rect">
            <a:avLst/>
          </a:prstGeom>
          <a:noFill/>
          <a:ln w="9525">
            <a:noFill/>
            <a:miter lim="800000"/>
            <a:headEnd/>
            <a:tailEnd/>
          </a:ln>
        </p:spPr>
        <p:txBody>
          <a:bodyPr vert="horz" wrap="square" lIns="96646" tIns="48322" rIns="96646" bIns="48322" numCol="1" anchor="t" anchorCtr="0" compatLnSpc="1">
            <a:prstTxWarp prst="textNoShape">
              <a:avLst/>
            </a:prstTxWarp>
          </a:bodyPr>
          <a:lstStyle>
            <a:lvl1pPr algn="r" defTabSz="965058">
              <a:spcBef>
                <a:spcPct val="50000"/>
              </a:spcBef>
              <a:defRPr sz="1200">
                <a:latin typeface="Arial Black" pitchFamily="34" charset="0"/>
              </a:defRPr>
            </a:lvl1pPr>
          </a:lstStyle>
          <a:p>
            <a:fld id="{43BCFDF8-D4B4-4263-8ADD-413013928CE8}" type="datetimeFigureOut">
              <a:rPr lang="en-US"/>
              <a:pPr/>
              <a:t>8/31/2021</a:t>
            </a:fld>
            <a:endParaRPr lang="en-US" dirty="0"/>
          </a:p>
        </p:txBody>
      </p:sp>
      <p:sp>
        <p:nvSpPr>
          <p:cNvPr id="13316" name="Rectangle 4"/>
          <p:cNvSpPr>
            <a:spLocks noGrp="1" noRot="1" noChangeAspect="1" noChangeArrowheads="1" noTextEdit="1"/>
          </p:cNvSpPr>
          <p:nvPr>
            <p:ph type="sldImg" idx="2"/>
          </p:nvPr>
        </p:nvSpPr>
        <p:spPr bwMode="auto">
          <a:xfrm>
            <a:off x="1757363" y="720725"/>
            <a:ext cx="3800475" cy="2851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974727" y="3812384"/>
            <a:ext cx="5365750" cy="5068097"/>
          </a:xfrm>
          <a:prstGeom prst="rect">
            <a:avLst/>
          </a:prstGeom>
          <a:noFill/>
          <a:ln w="9525">
            <a:noFill/>
            <a:miter lim="800000"/>
            <a:headEnd/>
            <a:tailEnd/>
          </a:ln>
        </p:spPr>
        <p:txBody>
          <a:bodyPr vert="horz" wrap="square" lIns="96646" tIns="48322" rIns="96646" bIns="483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p:spPr>
        <p:txBody>
          <a:bodyPr vert="horz" wrap="square" lIns="96646" tIns="48322" rIns="96646" bIns="48322" numCol="1" anchor="b" anchorCtr="0" compatLnSpc="1">
            <a:prstTxWarp prst="textNoShape">
              <a:avLst/>
            </a:prstTxWarp>
          </a:bodyPr>
          <a:lstStyle>
            <a:lvl1pPr defTabSz="965058">
              <a:spcBef>
                <a:spcPct val="50000"/>
              </a:spcBef>
              <a:defRPr sz="1200">
                <a:latin typeface="Arial Black" pitchFamily="34" charset="0"/>
              </a:defRPr>
            </a:lvl1pPr>
          </a:lstStyle>
          <a:p>
            <a:r>
              <a:rPr lang="en-US" dirty="0"/>
              <a:t>August 31, 2021</a:t>
            </a:r>
          </a:p>
        </p:txBody>
      </p:sp>
      <p:sp>
        <p:nvSpPr>
          <p:cNvPr id="32775" name="Rectangle 7"/>
          <p:cNvSpPr>
            <a:spLocks noGrp="1" noChangeArrowheads="1"/>
          </p:cNvSpPr>
          <p:nvPr>
            <p:ph type="sldNum" sz="quarter" idx="5"/>
          </p:nvPr>
        </p:nvSpPr>
        <p:spPr bwMode="auto">
          <a:xfrm>
            <a:off x="4146551" y="9121775"/>
            <a:ext cx="3168650" cy="479425"/>
          </a:xfrm>
          <a:prstGeom prst="rect">
            <a:avLst/>
          </a:prstGeom>
          <a:noFill/>
          <a:ln w="9525">
            <a:noFill/>
            <a:miter lim="800000"/>
            <a:headEnd/>
            <a:tailEnd/>
          </a:ln>
        </p:spPr>
        <p:txBody>
          <a:bodyPr vert="horz" wrap="square" lIns="96646" tIns="48322" rIns="96646" bIns="48322" numCol="1" anchor="b" anchorCtr="0" compatLnSpc="1">
            <a:prstTxWarp prst="textNoShape">
              <a:avLst/>
            </a:prstTxWarp>
          </a:bodyPr>
          <a:lstStyle>
            <a:lvl1pPr algn="r" defTabSz="966030">
              <a:spcBef>
                <a:spcPct val="50000"/>
              </a:spcBef>
              <a:defRPr sz="1200">
                <a:latin typeface="Arial Black" pitchFamily="34" charset="0"/>
                <a:cs typeface="Times New Roman" pitchFamily="18" charset="0"/>
              </a:defRPr>
            </a:lvl1pPr>
          </a:lstStyle>
          <a:p>
            <a:pPr>
              <a:defRPr/>
            </a:pPr>
            <a:fld id="{B4182AF2-807D-4808-B6B1-C52AFF8D1763}" type="slidenum">
              <a:rPr lang="en-US"/>
              <a:pPr>
                <a:defRPr/>
              </a:pPr>
              <a:t>‹#›</a:t>
            </a:fld>
            <a:endParaRPr lang="en-US" dirty="0"/>
          </a:p>
        </p:txBody>
      </p:sp>
    </p:spTree>
    <p:extLst>
      <p:ext uri="{BB962C8B-B14F-4D97-AF65-F5344CB8AC3E}">
        <p14:creationId xmlns:p14="http://schemas.microsoft.com/office/powerpoint/2010/main" val="124700207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A60C1A40-305C-4B0D-A61F-C2D14ABCE2C8}" type="slidenum">
              <a:rPr lang="en-US"/>
              <a:pPr>
                <a:defRPr/>
              </a:pPr>
              <a:t>1</a:t>
            </a:fld>
            <a:endParaRPr lang="en-US" dirty="0"/>
          </a:p>
        </p:txBody>
      </p:sp>
      <p:sp>
        <p:nvSpPr>
          <p:cNvPr id="169986" name="Rectangle 2"/>
          <p:cNvSpPr>
            <a:spLocks noGrp="1" noRot="1" noChangeAspect="1" noChangeArrowheads="1" noTextEdit="1"/>
          </p:cNvSpPr>
          <p:nvPr>
            <p:ph type="sldImg"/>
          </p:nvPr>
        </p:nvSpPr>
        <p:spPr>
          <a:xfrm>
            <a:off x="1757363" y="720725"/>
            <a:ext cx="3800475" cy="2851150"/>
          </a:xfrm>
          <a:ln/>
        </p:spPr>
      </p:sp>
      <p:sp>
        <p:nvSpPr>
          <p:cNvPr id="169987" name="Rectangle 3"/>
          <p:cNvSpPr>
            <a:spLocks noGrp="1" noChangeArrowheads="1"/>
          </p:cNvSpPr>
          <p:nvPr>
            <p:ph type="body" idx="1"/>
          </p:nvPr>
        </p:nvSpPr>
        <p:spPr>
          <a:xfrm>
            <a:off x="731841" y="4000505"/>
            <a:ext cx="5851525" cy="4879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Wingdings" panose="05000000000000000000" pitchFamily="2" charset="2"/>
              <a:buChar char="ü"/>
            </a:pPr>
            <a:r>
              <a:rPr lang="en-US" b="1" dirty="0">
                <a:latin typeface="Trebuchet MS" panose="020B0603020202020204" pitchFamily="34" charset="0"/>
              </a:rPr>
              <a:t>Thank You Jane </a:t>
            </a:r>
            <a:r>
              <a:rPr lang="en-US" dirty="0">
                <a:latin typeface="Trebuchet MS" panose="020B0603020202020204" pitchFamily="34" charset="0"/>
              </a:rPr>
              <a:t>and </a:t>
            </a:r>
            <a:r>
              <a:rPr lang="en-US" b="1" dirty="0">
                <a:latin typeface="Trebuchet MS" panose="020B0603020202020204" pitchFamily="34" charset="0"/>
              </a:rPr>
              <a:t>…</a:t>
            </a:r>
          </a:p>
          <a:p>
            <a:pPr marL="171450" lvl="0" indent="-171450">
              <a:buFont typeface="Wingdings" panose="05000000000000000000" pitchFamily="2" charset="2"/>
              <a:buChar char="ü"/>
            </a:pPr>
            <a:r>
              <a:rPr lang="en-US" b="1" dirty="0">
                <a:latin typeface="Trebuchet MS" panose="020B0603020202020204" pitchFamily="34" charset="0"/>
              </a:rPr>
              <a:t>…  welcome everyone </a:t>
            </a:r>
            <a:r>
              <a:rPr lang="en-US" dirty="0">
                <a:latin typeface="Trebuchet MS" panose="020B0603020202020204" pitchFamily="34" charset="0"/>
              </a:rPr>
              <a:t>to another “Stock Investing Made Easy” Presentation</a:t>
            </a:r>
          </a:p>
          <a:p>
            <a:pPr marL="171450" lvl="0" indent="-171450">
              <a:buFont typeface="Wingdings" panose="05000000000000000000" pitchFamily="2" charset="2"/>
              <a:buChar char="ü"/>
            </a:pPr>
            <a:r>
              <a:rPr lang="en-US" dirty="0">
                <a:latin typeface="Trebuchet MS" panose="020B0603020202020204" pitchFamily="34" charset="0"/>
              </a:rPr>
              <a:t>Tonight’s class is titled “The </a:t>
            </a:r>
            <a:r>
              <a:rPr lang="en-US" i="1" dirty="0">
                <a:latin typeface="Trebuchet MS" panose="020B0603020202020204" pitchFamily="34" charset="0"/>
              </a:rPr>
              <a:t>First Cut </a:t>
            </a:r>
            <a:r>
              <a:rPr lang="en-US" dirty="0">
                <a:latin typeface="Trebuchet MS" panose="020B0603020202020204" pitchFamily="34" charset="0"/>
              </a:rPr>
              <a:t>Is The Deepest” </a:t>
            </a:r>
          </a:p>
          <a:p>
            <a:pPr marL="171450" lvl="0" indent="-171450">
              <a:buFont typeface="Wingdings" panose="05000000000000000000" pitchFamily="2" charset="2"/>
              <a:buChar char="ü"/>
            </a:pPr>
            <a:r>
              <a:rPr lang="en-US" b="1" dirty="0">
                <a:latin typeface="Trebuchet MS" panose="020B0603020202020204" pitchFamily="34" charset="0"/>
              </a:rPr>
              <a:t>I’m </a:t>
            </a:r>
            <a:r>
              <a:rPr lang="en-US" b="1">
                <a:latin typeface="Trebuchet MS" panose="020B0603020202020204" pitchFamily="34" charset="0"/>
              </a:rPr>
              <a:t>Lynn Treffry, </a:t>
            </a:r>
            <a:r>
              <a:rPr lang="en-US" b="1" dirty="0">
                <a:latin typeface="Trebuchet MS" panose="020B0603020202020204" pitchFamily="34" charset="0"/>
              </a:rPr>
              <a:t>tonight’s presenter.</a:t>
            </a:r>
          </a:p>
          <a:p>
            <a:pPr marL="628650" lvl="1" indent="-171450">
              <a:buFont typeface="Wingdings" panose="05000000000000000000" pitchFamily="2" charset="2"/>
              <a:buChar char="Ø"/>
            </a:pPr>
            <a:r>
              <a:rPr lang="en-US" dirty="0"/>
              <a:t>&gt;&gt;</a:t>
            </a:r>
          </a:p>
          <a:p>
            <a:pPr marL="171450" indent="-171450">
              <a:buFont typeface="Wingdings" panose="05000000000000000000" pitchFamily="2" charset="2"/>
              <a:buChar char="v"/>
            </a:pPr>
            <a:endParaRPr lang="en-US" dirty="0"/>
          </a:p>
          <a:p>
            <a:pPr marL="171450" indent="-171450">
              <a:buFont typeface="Wingdings" panose="05000000000000000000" pitchFamily="2" charset="2"/>
              <a:buChar char="v"/>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b="1" dirty="0"/>
              <a:t>Handily,</a:t>
            </a:r>
            <a:r>
              <a:rPr lang="en-US" dirty="0"/>
              <a:t> it provides a </a:t>
            </a:r>
            <a:r>
              <a:rPr lang="en-US" b="1" dirty="0"/>
              <a:t>uniformly organized format for study details. </a:t>
            </a:r>
          </a:p>
          <a:p>
            <a:pPr marL="628650" lvl="1" indent="-171450">
              <a:buFont typeface="Wingdings" panose="05000000000000000000" pitchFamily="2" charset="2"/>
              <a:buChar char="Ø"/>
            </a:pPr>
            <a:r>
              <a:rPr lang="en-US" dirty="0"/>
              <a:t>It shows </a:t>
            </a:r>
            <a:r>
              <a:rPr lang="en-US" b="1" dirty="0"/>
              <a:t>“why this is a quality company?” </a:t>
            </a:r>
          </a:p>
          <a:p>
            <a:pPr marL="628650" lvl="1" indent="-171450">
              <a:buFont typeface="Wingdings" panose="05000000000000000000" pitchFamily="2" charset="2"/>
              <a:buChar char="Ø"/>
            </a:pPr>
            <a:r>
              <a:rPr lang="en-US" dirty="0"/>
              <a:t>It also </a:t>
            </a:r>
            <a:r>
              <a:rPr lang="en-US" b="1" dirty="0"/>
              <a:t>explains how a company makes money</a:t>
            </a:r>
            <a:r>
              <a:rPr lang="en-US" dirty="0"/>
              <a:t>.</a:t>
            </a:r>
          </a:p>
          <a:p>
            <a:pPr marL="171450" lvl="0" indent="-171450">
              <a:buFont typeface="Wingdings" panose="05000000000000000000" pitchFamily="2" charset="2"/>
              <a:buChar char="ü"/>
            </a:pPr>
            <a:r>
              <a:rPr lang="en-US" b="1" dirty="0"/>
              <a:t>With this, Warren Buffett comes to mind</a:t>
            </a:r>
            <a:r>
              <a:rPr lang="en-US" dirty="0"/>
              <a:t>.  One of his cardinal rules is</a:t>
            </a:r>
          </a:p>
          <a:p>
            <a:pPr marL="171450" lvl="0" indent="-171450">
              <a:buFont typeface="Wingdings" panose="05000000000000000000" pitchFamily="2" charset="2"/>
              <a:buChar char="ü"/>
            </a:pPr>
            <a:r>
              <a:rPr lang="en-US" dirty="0"/>
              <a:t>“</a:t>
            </a:r>
            <a:r>
              <a:rPr lang="en-US" b="1" dirty="0"/>
              <a:t>DON’T INVEST IN SOMETHING YOU DON’T UNDERSTAND</a:t>
            </a:r>
            <a:r>
              <a:rPr lang="en-US" dirty="0"/>
              <a:t>.</a:t>
            </a:r>
          </a:p>
          <a:p>
            <a:pPr marL="171450" lvl="0" indent="-171450">
              <a:buFont typeface="Wingdings" panose="05000000000000000000" pitchFamily="2" charset="2"/>
              <a:buChar char="ü"/>
            </a:pPr>
            <a:r>
              <a:rPr lang="en-US" dirty="0"/>
              <a:t>These </a:t>
            </a:r>
            <a:r>
              <a:rPr lang="en-US" b="1" dirty="0"/>
              <a:t>last two bullets could help UNDERSTANDING a company</a:t>
            </a:r>
            <a:r>
              <a:rPr lang="en-US" dirty="0"/>
              <a:t>.</a:t>
            </a:r>
          </a:p>
          <a:p>
            <a:pPr marL="628650" lvl="1" indent="-171450">
              <a:buFont typeface="Wingdings" panose="05000000000000000000" pitchFamily="2" charset="2"/>
              <a:buChar char="Ø"/>
            </a:pPr>
            <a:r>
              <a:rPr lang="en-US" dirty="0"/>
              <a:t>It </a:t>
            </a:r>
            <a:r>
              <a:rPr lang="en-US" b="1" dirty="0"/>
              <a:t>answers a lot of “why” questions</a:t>
            </a:r>
            <a:r>
              <a:rPr lang="en-US" dirty="0"/>
              <a:t>.  Why or how did you arrive at these judgment conclusions.</a:t>
            </a:r>
          </a:p>
          <a:p>
            <a:pPr marL="628650" lvl="1" indent="-171450">
              <a:buFont typeface="Wingdings" panose="05000000000000000000" pitchFamily="2" charset="2"/>
              <a:buChar char="Ø"/>
            </a:pPr>
            <a:r>
              <a:rPr lang="en-US" dirty="0"/>
              <a:t>It </a:t>
            </a:r>
            <a:r>
              <a:rPr lang="en-US" b="1" dirty="0"/>
              <a:t>shows the explains thought process behind an SSG’s results</a:t>
            </a:r>
            <a:r>
              <a:rPr lang="en-US" dirty="0"/>
              <a:t>.</a:t>
            </a:r>
          </a:p>
          <a:p>
            <a:pPr marL="628650" lvl="1" indent="-171450">
              <a:buFont typeface="Wingdings" panose="05000000000000000000" pitchFamily="2" charset="2"/>
              <a:buChar char="Ø"/>
            </a:pPr>
            <a:r>
              <a:rPr lang="en-US" b="1" dirty="0"/>
              <a:t>Explains the author’s conclusions </a:t>
            </a:r>
          </a:p>
          <a:p>
            <a:pPr marL="628650" lvl="1" indent="-171450">
              <a:buFont typeface="Wingdings" panose="05000000000000000000" pitchFamily="2" charset="2"/>
              <a:buChar char="Ø"/>
            </a:pPr>
            <a:r>
              <a:rPr lang="en-US" b="1" dirty="0"/>
              <a:t>So, how does this benefit the user &gt;&gt;</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
            </a:pPr>
            <a:endParaRPr lang="en-US" dirty="0"/>
          </a:p>
          <a:p>
            <a:pPr marL="171450" indent="-171450">
              <a:buFont typeface="Wingdings" panose="05000000000000000000" pitchFamily="2" charset="2"/>
              <a:buChar char="ü"/>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10</a:t>
            </a:fld>
            <a:endParaRPr lang="en-US" dirty="0"/>
          </a:p>
        </p:txBody>
      </p:sp>
    </p:spTree>
    <p:extLst>
      <p:ext uri="{BB962C8B-B14F-4D97-AF65-F5344CB8AC3E}">
        <p14:creationId xmlns:p14="http://schemas.microsoft.com/office/powerpoint/2010/main" val="177991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ü"/>
            </a:pPr>
            <a:r>
              <a:rPr lang="en-US" b="1" dirty="0"/>
              <a:t>In this case I’m defining the “user” </a:t>
            </a:r>
            <a:r>
              <a:rPr lang="en-US" dirty="0"/>
              <a:t>as anyone who downloads a </a:t>
            </a:r>
            <a:r>
              <a:rPr lang="en-US" i="1" dirty="0"/>
              <a:t>First Cut</a:t>
            </a:r>
            <a:r>
              <a:rPr lang="en-US" i="0" dirty="0"/>
              <a:t> prepared by someone else.</a:t>
            </a:r>
          </a:p>
          <a:p>
            <a:pPr marL="628650" lvl="1" indent="-171450">
              <a:buFont typeface="Wingdings" panose="05000000000000000000" pitchFamily="2" charset="2"/>
              <a:buChar char="Ø"/>
            </a:pPr>
            <a:r>
              <a:rPr lang="en-US" b="1" i="0" dirty="0"/>
              <a:t>We’re always looking for new stock ideas to investigate</a:t>
            </a:r>
            <a:r>
              <a:rPr lang="en-US" i="0" dirty="0"/>
              <a:t>.  A </a:t>
            </a:r>
            <a:r>
              <a:rPr lang="en-US" i="1" dirty="0"/>
              <a:t>First Cut</a:t>
            </a:r>
            <a:r>
              <a:rPr lang="en-US" i="0" dirty="0"/>
              <a:t> can help and possibly give you some ideas along the way.</a:t>
            </a:r>
          </a:p>
          <a:p>
            <a:pPr marL="171450" lvl="0" indent="-171450">
              <a:buFont typeface="Wingdings" panose="05000000000000000000" pitchFamily="2" charset="2"/>
              <a:buChar char="ü"/>
            </a:pPr>
            <a:r>
              <a:rPr lang="en-US" i="0" dirty="0"/>
              <a:t>I find that </a:t>
            </a:r>
            <a:r>
              <a:rPr lang="en-US" b="1" i="0" dirty="0"/>
              <a:t>I fall into a routine in studying stocks </a:t>
            </a:r>
          </a:p>
          <a:p>
            <a:pPr marL="628650" lvl="1" indent="-171450">
              <a:buFont typeface="Wingdings" panose="05000000000000000000" pitchFamily="2" charset="2"/>
              <a:buChar char="Ø"/>
            </a:pPr>
            <a:r>
              <a:rPr lang="en-US" i="0" dirty="0"/>
              <a:t>New ideas could be helpful.</a:t>
            </a:r>
          </a:p>
          <a:p>
            <a:pPr marL="457200" lvl="1" indent="0">
              <a:buFont typeface="Wingdings" panose="05000000000000000000" pitchFamily="2" charset="2"/>
              <a:buNone/>
            </a:pPr>
            <a:r>
              <a:rPr lang="en-US" i="0" dirty="0"/>
              <a:t>    &gt;</a:t>
            </a:r>
          </a:p>
          <a:p>
            <a:pPr marL="457200" lvl="1" indent="0">
              <a:buFont typeface="Wingdings" panose="05000000000000000000" pitchFamily="2" charset="2"/>
              <a:buNone/>
            </a:pPr>
            <a:r>
              <a:rPr lang="en-US" i="0" dirty="0"/>
              <a:t>    &gt;</a:t>
            </a:r>
          </a:p>
          <a:p>
            <a:pPr marL="171450" lvl="0" indent="-171450">
              <a:buFont typeface="Wingdings" panose="05000000000000000000" pitchFamily="2" charset="2"/>
              <a:buChar char="ü"/>
            </a:pPr>
            <a:r>
              <a:rPr lang="en-US" i="0" dirty="0"/>
              <a:t>You may </a:t>
            </a:r>
            <a:r>
              <a:rPr lang="en-US" b="1" i="0" dirty="0"/>
              <a:t>enlightened with some new technique OR</a:t>
            </a:r>
          </a:p>
          <a:p>
            <a:pPr marL="171450" lvl="0" indent="-171450">
              <a:buFont typeface="Wingdings" panose="05000000000000000000" pitchFamily="2" charset="2"/>
              <a:buChar char="ü"/>
            </a:pPr>
            <a:r>
              <a:rPr lang="en-US" i="0" dirty="0"/>
              <a:t>It may </a:t>
            </a:r>
            <a:r>
              <a:rPr lang="en-US" b="1" i="0" dirty="0"/>
              <a:t>validate</a:t>
            </a:r>
            <a:r>
              <a:rPr lang="en-US" i="0" dirty="0"/>
              <a:t> what your already doing </a:t>
            </a:r>
            <a:r>
              <a:rPr lang="en-US" b="1" i="0" dirty="0"/>
              <a:t>OR</a:t>
            </a:r>
          </a:p>
          <a:p>
            <a:pPr marL="171450" lvl="0" indent="-171450">
              <a:buFont typeface="Wingdings" panose="05000000000000000000" pitchFamily="2" charset="2"/>
              <a:buChar char="ü"/>
            </a:pPr>
            <a:r>
              <a:rPr lang="en-US" b="1" i="0" dirty="0"/>
              <a:t>You may just say “that isn’t for me.”</a:t>
            </a:r>
          </a:p>
          <a:p>
            <a:pPr marL="628650" lvl="1" indent="-171450">
              <a:buFont typeface="Wingdings" panose="05000000000000000000" pitchFamily="2" charset="2"/>
              <a:buChar char="Ø"/>
            </a:pPr>
            <a:r>
              <a:rPr lang="en-US" i="0" dirty="0"/>
              <a:t>All </a:t>
            </a:r>
            <a:r>
              <a:rPr lang="en-US" b="1" i="0" dirty="0"/>
              <a:t>conclusions</a:t>
            </a:r>
            <a:r>
              <a:rPr lang="en-US" i="0" dirty="0"/>
              <a:t> about the studied company </a:t>
            </a:r>
            <a:r>
              <a:rPr lang="en-US" b="1" i="0" dirty="0"/>
              <a:t>are explained</a:t>
            </a:r>
            <a:r>
              <a:rPr lang="en-US" i="0" dirty="0"/>
              <a:t>.</a:t>
            </a:r>
          </a:p>
          <a:p>
            <a:pPr marL="628650" lvl="1" indent="-171450">
              <a:buFont typeface="Wingdings" panose="05000000000000000000" pitchFamily="2" charset="2"/>
              <a:buChar char="Ø"/>
            </a:pPr>
            <a:r>
              <a:rPr lang="en-US" i="0" dirty="0"/>
              <a:t>This could </a:t>
            </a:r>
            <a:r>
              <a:rPr lang="en-US" b="1" i="0" dirty="0"/>
              <a:t>help better understand a market, sector, or industry</a:t>
            </a:r>
            <a:r>
              <a:rPr lang="en-US" i="0" dirty="0"/>
              <a:t> conditions.</a:t>
            </a:r>
          </a:p>
          <a:p>
            <a:pPr marL="628650" lvl="1" indent="-171450">
              <a:buFont typeface="Wingdings" panose="05000000000000000000" pitchFamily="2" charset="2"/>
              <a:buChar char="Ø"/>
            </a:pPr>
            <a:r>
              <a:rPr lang="en-US" b="1" i="0" dirty="0"/>
              <a:t>Moving on the thought benefits to the Preparer. &gt;&gt;</a:t>
            </a:r>
          </a:p>
          <a:p>
            <a:pPr marL="628650" lvl="1" indent="-171450">
              <a:buFont typeface="Wingdings" panose="05000000000000000000" pitchFamily="2" charset="2"/>
              <a:buChar char="Ø"/>
            </a:pPr>
            <a:endParaRPr lang="en-US" i="0" dirty="0"/>
          </a:p>
          <a:p>
            <a:pPr marL="171450" lvl="0" indent="-171450">
              <a:buFont typeface="Wingdings" panose="05000000000000000000" pitchFamily="2" charset="2"/>
              <a:buChar char="ü"/>
            </a:pPr>
            <a:endParaRPr lang="en-US" i="0" dirty="0"/>
          </a:p>
          <a:p>
            <a:pPr marL="0" indent="0">
              <a:buFont typeface="Wingdings" panose="05000000000000000000" pitchFamily="2" charset="2"/>
              <a:buNone/>
            </a:pPr>
            <a:r>
              <a:rPr lang="en-US" i="0" dirty="0"/>
              <a:t> </a:t>
            </a: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11</a:t>
            </a:fld>
            <a:endParaRPr lang="en-US" dirty="0"/>
          </a:p>
        </p:txBody>
      </p:sp>
    </p:spTree>
    <p:extLst>
      <p:ext uri="{BB962C8B-B14F-4D97-AF65-F5344CB8AC3E}">
        <p14:creationId xmlns:p14="http://schemas.microsoft.com/office/powerpoint/2010/main" val="3787793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altLang="en-US" sz="1200" b="1" dirty="0"/>
              <a:t>We’ve established The </a:t>
            </a:r>
            <a:r>
              <a:rPr lang="en-US" altLang="en-US" sz="1200" b="1" i="1" dirty="0"/>
              <a:t>First Cut </a:t>
            </a:r>
            <a:r>
              <a:rPr lang="en-US" altLang="en-US" sz="1200" b="1" kern="0" dirty="0"/>
              <a:t>documents SSG judgments and explains the “whys” behind them</a:t>
            </a:r>
            <a:r>
              <a:rPr lang="en-US" sz="1200" dirty="0"/>
              <a:t>.</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sz="1200" dirty="0"/>
              <a:t>The first cut is </a:t>
            </a:r>
            <a:r>
              <a:rPr lang="en-US" sz="1200" b="1" dirty="0"/>
              <a:t>useful for a number of reasons but at its core it gives us an organized format for our study details.</a:t>
            </a:r>
            <a:endParaRPr lang="en-US" b="1" dirty="0"/>
          </a:p>
          <a:p>
            <a:pPr marL="171450" lvl="0" indent="-171450">
              <a:buFont typeface="Wingdings" panose="05000000000000000000" pitchFamily="2" charset="2"/>
              <a:buChar char="ü"/>
            </a:pPr>
            <a:r>
              <a:rPr lang="en-US" b="1" dirty="0"/>
              <a:t>As memories can fade there are moments where I look at an SSG after year-end earnings and have to ask “what was I thinking”  when I did this?</a:t>
            </a:r>
          </a:p>
          <a:p>
            <a:pPr marL="628650" lvl="1" indent="-171450">
              <a:buFont typeface="Wingdings" panose="05000000000000000000" pitchFamily="2" charset="2"/>
              <a:buChar char="Ø"/>
            </a:pPr>
            <a:r>
              <a:rPr lang="en-US" b="1" dirty="0"/>
              <a:t>Doing a </a:t>
            </a:r>
            <a:r>
              <a:rPr lang="en-US" b="1" i="1" dirty="0"/>
              <a:t>First Cut </a:t>
            </a:r>
            <a:r>
              <a:rPr lang="en-US" b="1" i="0" dirty="0"/>
              <a:t>helps me avoid this quandary</a:t>
            </a:r>
            <a:r>
              <a:rPr lang="en-US" i="0" dirty="0"/>
              <a:t>.</a:t>
            </a:r>
            <a:endParaRPr lang="en-US" i="1" dirty="0"/>
          </a:p>
          <a:p>
            <a:pPr marL="628650" lvl="1" indent="-171450">
              <a:buFont typeface="Wingdings" panose="05000000000000000000" pitchFamily="2" charset="2"/>
              <a:buChar char="Ø"/>
            </a:pPr>
            <a:r>
              <a:rPr lang="en-US" b="1" dirty="0"/>
              <a:t>I also find that I work harder at my SSG research when I’m doing </a:t>
            </a:r>
            <a:r>
              <a:rPr lang="en-US" b="1" i="1" dirty="0"/>
              <a:t>First Cut</a:t>
            </a:r>
            <a:r>
              <a:rPr lang="en-US" dirty="0"/>
              <a:t>.</a:t>
            </a:r>
          </a:p>
          <a:p>
            <a:pPr marL="628650" lvl="1" indent="-171450">
              <a:buFont typeface="Wingdings" panose="05000000000000000000" pitchFamily="2" charset="2"/>
              <a:buChar char="Ø"/>
            </a:pPr>
            <a:r>
              <a:rPr lang="en-US" b="1" dirty="0"/>
              <a:t>I suspect this is because I may well submit my study to BI </a:t>
            </a:r>
          </a:p>
          <a:p>
            <a:pPr marL="171450" lvl="0" indent="-171450">
              <a:buFont typeface="Wingdings" panose="05000000000000000000" pitchFamily="2" charset="2"/>
              <a:buChar char="ü"/>
            </a:pPr>
            <a:r>
              <a:rPr lang="en-US" dirty="0"/>
              <a:t>I want to be </a:t>
            </a:r>
            <a:r>
              <a:rPr lang="en-US" b="1" dirty="0"/>
              <a:t>through in my research.</a:t>
            </a:r>
          </a:p>
          <a:p>
            <a:pPr marL="628650" lvl="1" indent="-171450">
              <a:buFont typeface="Wingdings" panose="05000000000000000000" pitchFamily="2" charset="2"/>
              <a:buChar char="Ø"/>
            </a:pPr>
            <a:r>
              <a:rPr lang="en-US" b="1" dirty="0"/>
              <a:t>So, let’s prepare a First Cut.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12</a:t>
            </a:fld>
            <a:endParaRPr lang="en-US" dirty="0"/>
          </a:p>
        </p:txBody>
      </p:sp>
    </p:spTree>
    <p:extLst>
      <p:ext uri="{BB962C8B-B14F-4D97-AF65-F5344CB8AC3E}">
        <p14:creationId xmlns:p14="http://schemas.microsoft.com/office/powerpoint/2010/main" val="403013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To prepare a First Cut Report or Study </a:t>
            </a:r>
            <a:r>
              <a:rPr lang="en-US" b="1" dirty="0"/>
              <a:t>you’ll need three things</a:t>
            </a:r>
          </a:p>
          <a:p>
            <a:pPr marL="628650" lvl="1" indent="-171450">
              <a:buFont typeface="Wingdings" panose="05000000000000000000" pitchFamily="2" charset="2"/>
              <a:buChar char="Ø"/>
            </a:pPr>
            <a:r>
              <a:rPr lang="en-US" dirty="0"/>
              <a:t>First, you’ll need to </a:t>
            </a:r>
            <a:r>
              <a:rPr lang="en-US" b="1" dirty="0"/>
              <a:t>FINISH YOUR SSG,</a:t>
            </a:r>
          </a:p>
          <a:p>
            <a:pPr marL="171450" indent="-171450">
              <a:buFont typeface="Wingdings" panose="05000000000000000000" pitchFamily="2" charset="2"/>
              <a:buChar char="ü"/>
            </a:pPr>
            <a:r>
              <a:rPr lang="en-US" b="1" dirty="0"/>
              <a:t>Then on the SSG, click on both the Print Tab &amp; Generate PDF Buttons</a:t>
            </a:r>
            <a:r>
              <a:rPr lang="en-US" b="0" dirty="0"/>
              <a:t>.</a:t>
            </a:r>
            <a:endParaRPr lang="en-US" dirty="0"/>
          </a:p>
          <a:p>
            <a:pPr marL="171450" indent="-171450">
              <a:buFont typeface="Wingdings" panose="05000000000000000000" pitchFamily="2" charset="2"/>
              <a:buChar char="ü"/>
            </a:pPr>
            <a:r>
              <a:rPr lang="en-US" b="1" dirty="0"/>
              <a:t>Then print that generated SSG.pdf to paper </a:t>
            </a:r>
            <a:r>
              <a:rPr lang="en-US" dirty="0"/>
              <a:t>…</a:t>
            </a:r>
          </a:p>
          <a:p>
            <a:pPr marL="171450" indent="-171450">
              <a:buFont typeface="Wingdings" panose="05000000000000000000" pitchFamily="2" charset="2"/>
              <a:buChar char="ü"/>
            </a:pPr>
            <a:r>
              <a:rPr lang="en-US" dirty="0"/>
              <a:t> </a:t>
            </a:r>
            <a:r>
              <a:rPr lang="en-US" b="1" dirty="0"/>
              <a:t>this is important and we’ll talk a little more about this later.</a:t>
            </a:r>
          </a:p>
          <a:p>
            <a:pPr marL="171450" indent="-171450">
              <a:buFont typeface="Wingdings" panose="05000000000000000000" pitchFamily="2" charset="2"/>
              <a:buChar char="ü"/>
            </a:pPr>
            <a:r>
              <a:rPr lang="en-US" dirty="0"/>
              <a:t>But, be aware that you will need a copy of this when you submit your First Cut to BI. </a:t>
            </a:r>
          </a:p>
          <a:p>
            <a:pPr marL="628650" lvl="1" indent="-171450">
              <a:buFont typeface="Wingdings" panose="05000000000000000000" pitchFamily="2" charset="2"/>
              <a:buChar char="Ø"/>
            </a:pPr>
            <a:r>
              <a:rPr lang="en-US" b="1" dirty="0"/>
              <a:t>Secondly, a blank form/template has to be downloaded</a:t>
            </a:r>
            <a:r>
              <a:rPr lang="en-US" dirty="0"/>
              <a:t>.</a:t>
            </a:r>
          </a:p>
          <a:p>
            <a:pPr marL="628650" lvl="1" indent="-171450">
              <a:buFont typeface="Wingdings" panose="05000000000000000000" pitchFamily="2" charset="2"/>
              <a:buChar char="Ø"/>
            </a:pPr>
            <a:r>
              <a:rPr lang="en-US" dirty="0"/>
              <a:t>And a </a:t>
            </a:r>
            <a:r>
              <a:rPr lang="en-US" b="1" dirty="0"/>
              <a:t>.docx </a:t>
            </a:r>
            <a:r>
              <a:rPr lang="en-US" dirty="0"/>
              <a:t>word processor like </a:t>
            </a:r>
            <a:r>
              <a:rPr lang="en-US" b="1" dirty="0"/>
              <a:t>Microsoft Word</a:t>
            </a:r>
            <a:r>
              <a:rPr lang="en-US" dirty="0"/>
              <a:t> or </a:t>
            </a:r>
            <a:r>
              <a:rPr lang="en-US" b="1" dirty="0"/>
              <a:t>LibreOffice Writer</a:t>
            </a:r>
            <a:endParaRPr lang="en-US" b="0" dirty="0"/>
          </a:p>
          <a:p>
            <a:pPr marL="171450" indent="-171450">
              <a:buFont typeface="Wingdings" panose="05000000000000000000" pitchFamily="2" charset="2"/>
              <a:buChar char="ü"/>
            </a:pPr>
            <a:r>
              <a:rPr lang="en-US" b="0" dirty="0"/>
              <a:t>There are also </a:t>
            </a:r>
            <a:r>
              <a:rPr lang="en-US" b="1" dirty="0"/>
              <a:t>several other free ones </a:t>
            </a:r>
            <a:r>
              <a:rPr lang="en-US" b="0" dirty="0"/>
              <a:t>available out on the web.</a:t>
            </a:r>
          </a:p>
          <a:p>
            <a:pPr marL="171450" indent="-171450">
              <a:buFont typeface="Wingdings" panose="05000000000000000000" pitchFamily="2" charset="2"/>
              <a:buChar char="ü"/>
            </a:pPr>
            <a:r>
              <a:rPr lang="en-US" b="1" dirty="0"/>
              <a:t>Personally I’ve had no experience with anything beyond WORD … </a:t>
            </a:r>
          </a:p>
          <a:p>
            <a:pPr marL="171450" indent="-171450">
              <a:buFont typeface="Wingdings" panose="05000000000000000000" pitchFamily="2" charset="2"/>
              <a:buChar char="ü"/>
            </a:pPr>
            <a:r>
              <a:rPr lang="en-US" b="1" dirty="0"/>
              <a:t>… so I can’t speak to the viability on any others.</a:t>
            </a:r>
          </a:p>
          <a:p>
            <a:pPr marL="171450" indent="-171450">
              <a:buFont typeface="Wingdings" panose="05000000000000000000" pitchFamily="2" charset="2"/>
              <a:buChar char="ü"/>
            </a:pPr>
            <a:r>
              <a:rPr lang="en-US" b="0" dirty="0"/>
              <a:t>Let’s go download the template</a:t>
            </a:r>
          </a:p>
          <a:p>
            <a:pPr marL="628650" lvl="1" indent="-171450">
              <a:buFont typeface="Wingdings" panose="05000000000000000000" pitchFamily="2" charset="2"/>
              <a:buChar char="Ø"/>
            </a:pPr>
            <a:r>
              <a:rPr lang="en-US" b="1" dirty="0"/>
              <a:t>Here’s how we locate and download a template&gt;&gt;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13</a:t>
            </a:fld>
            <a:endParaRPr lang="en-US" dirty="0"/>
          </a:p>
        </p:txBody>
      </p:sp>
    </p:spTree>
    <p:extLst>
      <p:ext uri="{BB962C8B-B14F-4D97-AF65-F5344CB8AC3E}">
        <p14:creationId xmlns:p14="http://schemas.microsoft.com/office/powerpoint/2010/main" val="220639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We’ll be </a:t>
            </a:r>
            <a:r>
              <a:rPr lang="en-US" b="1" dirty="0"/>
              <a:t>starting at the BI home page</a:t>
            </a:r>
          </a:p>
          <a:p>
            <a:pPr marL="628650" lvl="1" indent="-171450">
              <a:buFont typeface="Wingdings" panose="05000000000000000000" pitchFamily="2" charset="2"/>
              <a:buChar char="Ø"/>
            </a:pPr>
            <a:r>
              <a:rPr lang="en-US" dirty="0"/>
              <a:t>You’ll need to </a:t>
            </a:r>
            <a:r>
              <a:rPr lang="en-US" b="1" dirty="0"/>
              <a:t>be Logged in</a:t>
            </a:r>
          </a:p>
          <a:p>
            <a:pPr marL="171450" lvl="0" indent="-171450">
              <a:buFont typeface="Wingdings" panose="05000000000000000000" pitchFamily="2" charset="2"/>
              <a:buChar char="ü"/>
            </a:pPr>
            <a:r>
              <a:rPr lang="en-US" b="1" dirty="0"/>
              <a:t>You’ll always know you’re properly logged </a:t>
            </a:r>
            <a:r>
              <a:rPr lang="en-US" dirty="0"/>
              <a:t>in when it </a:t>
            </a:r>
            <a:r>
              <a:rPr lang="en-US" b="1" dirty="0"/>
              <a:t>welcomes you by name</a:t>
            </a:r>
          </a:p>
          <a:p>
            <a:pPr marL="628650" lvl="1" indent="-171450">
              <a:buFont typeface="Wingdings" panose="05000000000000000000" pitchFamily="2" charset="2"/>
              <a:buChar char="Ø"/>
            </a:pPr>
            <a:r>
              <a:rPr lang="en-US" dirty="0"/>
              <a:t>Clicking on the </a:t>
            </a:r>
            <a:r>
              <a:rPr lang="en-US" b="1" dirty="0"/>
              <a:t>View All </a:t>
            </a:r>
            <a:r>
              <a:rPr lang="en-US" dirty="0"/>
              <a:t>Button takes us to the </a:t>
            </a:r>
            <a:r>
              <a:rPr lang="en-US" b="1" dirty="0"/>
              <a:t>First Cut Stock Reports </a:t>
            </a:r>
            <a:r>
              <a:rPr lang="en-US" dirty="0"/>
              <a:t>Page</a:t>
            </a:r>
          </a:p>
          <a:p>
            <a:pPr marL="628650" lvl="1" indent="-171450">
              <a:buFont typeface="Wingdings" panose="05000000000000000000" pitchFamily="2" charset="2"/>
              <a:buChar char="Ø"/>
            </a:pPr>
            <a:r>
              <a:rPr lang="en-US" b="1" dirty="0"/>
              <a:t>&gt;&gt;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14</a:t>
            </a:fld>
            <a:endParaRPr lang="en-US" dirty="0"/>
          </a:p>
        </p:txBody>
      </p:sp>
    </p:spTree>
    <p:extLst>
      <p:ext uri="{BB962C8B-B14F-4D97-AF65-F5344CB8AC3E}">
        <p14:creationId xmlns:p14="http://schemas.microsoft.com/office/powerpoint/2010/main" val="177523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While we’ll </a:t>
            </a:r>
            <a:r>
              <a:rPr lang="en-US" b="1" dirty="0"/>
              <a:t>see</a:t>
            </a:r>
            <a:r>
              <a:rPr lang="en-US" dirty="0"/>
              <a:t> </a:t>
            </a:r>
            <a:r>
              <a:rPr lang="en-US" b="1" dirty="0"/>
              <a:t>more of this page later </a:t>
            </a:r>
            <a:r>
              <a:rPr lang="en-US" dirty="0"/>
              <a:t>on all we need to do now is …</a:t>
            </a:r>
          </a:p>
          <a:p>
            <a:pPr marL="628650" lvl="1" indent="-171450">
              <a:buFont typeface="Wingdings" panose="05000000000000000000" pitchFamily="2" charset="2"/>
              <a:buChar char="Ø"/>
            </a:pPr>
            <a:r>
              <a:rPr lang="en-US" dirty="0"/>
              <a:t>Click the </a:t>
            </a:r>
            <a:r>
              <a:rPr lang="en-US" b="1" dirty="0"/>
              <a:t>DOWNLOAD …</a:t>
            </a:r>
            <a:r>
              <a:rPr lang="en-US" dirty="0"/>
              <a:t> Button which </a:t>
            </a:r>
            <a:r>
              <a:rPr lang="en-US" b="1" dirty="0"/>
              <a:t>sends the template to your computer</a:t>
            </a:r>
            <a:r>
              <a:rPr lang="en-US" dirty="0"/>
              <a:t>.</a:t>
            </a:r>
          </a:p>
          <a:p>
            <a:pPr marL="628650" lvl="1" indent="-171450">
              <a:buFont typeface="Wingdings" panose="05000000000000000000" pitchFamily="2" charset="2"/>
              <a:buChar char="Ø"/>
            </a:pPr>
            <a:r>
              <a:rPr lang="en-US" b="1" dirty="0"/>
              <a:t>About the template … &gt;&gt;</a:t>
            </a:r>
          </a:p>
          <a:p>
            <a:pPr marL="0" indent="0">
              <a:buFont typeface="Wingdings" panose="05000000000000000000" pitchFamily="2" charset="2"/>
              <a:buNone/>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15</a:t>
            </a:fld>
            <a:endParaRPr lang="en-US" dirty="0"/>
          </a:p>
        </p:txBody>
      </p:sp>
    </p:spTree>
    <p:extLst>
      <p:ext uri="{BB962C8B-B14F-4D97-AF65-F5344CB8AC3E}">
        <p14:creationId xmlns:p14="http://schemas.microsoft.com/office/powerpoint/2010/main" val="462450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t>Hey, it’s a </a:t>
            </a:r>
            <a:r>
              <a:rPr lang="en-US" b="1" dirty="0"/>
              <a:t>protected .docx </a:t>
            </a:r>
            <a:r>
              <a:rPr lang="en-US" dirty="0"/>
              <a:t>file</a:t>
            </a:r>
          </a:p>
          <a:p>
            <a:pPr marL="628650" lvl="1" indent="-171450">
              <a:buFont typeface="Wingdings" panose="05000000000000000000" pitchFamily="2" charset="2"/>
              <a:buChar char="Ø"/>
            </a:pPr>
            <a:r>
              <a:rPr lang="en-US" b="1" dirty="0"/>
              <a:t>Simply put, you can only type in the little gray boxes</a:t>
            </a:r>
            <a:r>
              <a:rPr lang="en-US" dirty="0"/>
              <a:t>.</a:t>
            </a:r>
          </a:p>
          <a:p>
            <a:pPr marL="171450" indent="-171450">
              <a:buFont typeface="Wingdings" panose="05000000000000000000" pitchFamily="2" charset="2"/>
              <a:buChar char="ü"/>
            </a:pPr>
            <a:r>
              <a:rPr lang="en-US" b="1" u="sng" dirty="0"/>
              <a:t>One other word of caution</a:t>
            </a:r>
            <a:r>
              <a:rPr lang="en-US" dirty="0"/>
              <a:t>, </a:t>
            </a:r>
            <a:r>
              <a:rPr lang="en-US" b="1" dirty="0"/>
              <a:t>Spelling &amp; Grammar </a:t>
            </a:r>
            <a:r>
              <a:rPr lang="en-US" dirty="0"/>
              <a:t>checks don’t work!  </a:t>
            </a:r>
            <a:r>
              <a:rPr lang="en-US" b="1" dirty="0"/>
              <a:t>In MS Word anyway</a:t>
            </a:r>
            <a:r>
              <a:rPr lang="en-US" dirty="0"/>
              <a:t>.</a:t>
            </a:r>
          </a:p>
          <a:p>
            <a:pPr marL="628650" lvl="1" indent="-171450">
              <a:buFont typeface="Wingdings" panose="05000000000000000000" pitchFamily="2" charset="2"/>
              <a:buChar char="Ø"/>
            </a:pPr>
            <a:r>
              <a:rPr lang="en-US" b="1" dirty="0"/>
              <a:t>With that said, as you type the boxes will expand</a:t>
            </a:r>
            <a:r>
              <a:rPr lang="en-US" dirty="0"/>
              <a:t>, allowing one </a:t>
            </a:r>
            <a:r>
              <a:rPr lang="en-US" b="1" dirty="0"/>
              <a:t>to be as wordy or verbose as necessary</a:t>
            </a:r>
            <a:r>
              <a:rPr lang="en-US" dirty="0"/>
              <a:t>.</a:t>
            </a:r>
          </a:p>
          <a:p>
            <a:pPr marL="171450" indent="-171450">
              <a:buFont typeface="Wingdings" panose="05000000000000000000" pitchFamily="2" charset="2"/>
              <a:buChar char="ü"/>
            </a:pPr>
            <a:r>
              <a:rPr lang="en-US" dirty="0"/>
              <a:t>A quick note, </a:t>
            </a:r>
            <a:r>
              <a:rPr lang="en-US" b="1" dirty="0"/>
              <a:t>wordiness is not recommended or encouraged</a:t>
            </a:r>
          </a:p>
          <a:p>
            <a:pPr marL="171450" indent="-171450">
              <a:buFont typeface="Wingdings" panose="05000000000000000000" pitchFamily="2" charset="2"/>
              <a:buChar char="ü"/>
            </a:pPr>
            <a:r>
              <a:rPr lang="en-US" b="1" dirty="0"/>
              <a:t>To borrow a quote from Shakespeare's Hamlet, </a:t>
            </a:r>
          </a:p>
          <a:p>
            <a:pPr marL="171450" indent="-171450">
              <a:buFont typeface="Wingdings" panose="05000000000000000000" pitchFamily="2" charset="2"/>
              <a:buChar char="ü"/>
            </a:pPr>
            <a:r>
              <a:rPr lang="en-US" b="1" u="sng" dirty="0"/>
              <a:t>“Intelligent speech and writing should aim at using few words.”</a:t>
            </a:r>
          </a:p>
          <a:p>
            <a:pPr marL="628650" lvl="1" indent="-171450">
              <a:buFont typeface="Wingdings" panose="05000000000000000000" pitchFamily="2" charset="2"/>
              <a:buChar char="Ø"/>
            </a:pPr>
            <a:r>
              <a:rPr lang="en-US" b="1" dirty="0"/>
              <a:t>Moving On &gt;&gt;</a:t>
            </a:r>
          </a:p>
          <a:p>
            <a:pPr marL="171450" indent="-171450">
              <a:buFont typeface="Wingdings" panose="05000000000000000000" pitchFamily="2" charset="2"/>
              <a:buChar char="ü"/>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16</a:t>
            </a:fld>
            <a:endParaRPr lang="en-US" dirty="0"/>
          </a:p>
        </p:txBody>
      </p:sp>
    </p:spTree>
    <p:extLst>
      <p:ext uri="{BB962C8B-B14F-4D97-AF65-F5344CB8AC3E}">
        <p14:creationId xmlns:p14="http://schemas.microsoft.com/office/powerpoint/2010/main" val="308323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b="1" dirty="0"/>
              <a:t>Most of this is pretty straight forward</a:t>
            </a:r>
            <a:r>
              <a:rPr lang="en-US" dirty="0"/>
              <a:t>.</a:t>
            </a:r>
          </a:p>
          <a:p>
            <a:pPr marL="171450" indent="-171450">
              <a:buFont typeface="Wingdings" panose="05000000000000000000" pitchFamily="2" charset="2"/>
              <a:buChar char="ü"/>
            </a:pPr>
            <a:r>
              <a:rPr lang="en-US" b="1" dirty="0"/>
              <a:t>More about the printed SSG …</a:t>
            </a:r>
            <a:r>
              <a:rPr lang="en-US" dirty="0"/>
              <a:t>.</a:t>
            </a:r>
          </a:p>
          <a:p>
            <a:pPr marL="171450" indent="-171450">
              <a:buFont typeface="Wingdings" panose="05000000000000000000" pitchFamily="2" charset="2"/>
              <a:buChar char="ü"/>
            </a:pPr>
            <a:r>
              <a:rPr lang="en-US" b="1" dirty="0"/>
              <a:t>Speaking from experience</a:t>
            </a:r>
            <a:r>
              <a:rPr lang="en-US" dirty="0"/>
              <a:t>, </a:t>
            </a:r>
            <a:r>
              <a:rPr lang="en-US" b="1" dirty="0"/>
              <a:t>preparing your </a:t>
            </a:r>
            <a:r>
              <a:rPr lang="en-US" b="1" i="1" dirty="0"/>
              <a:t>First Cut </a:t>
            </a:r>
            <a:r>
              <a:rPr lang="en-US" b="1" dirty="0"/>
              <a:t>from the SSG on the screen can get disturbed by price updates or changes after the .pdf was created. </a:t>
            </a:r>
            <a:r>
              <a:rPr lang="en-US" dirty="0"/>
              <a:t> </a:t>
            </a:r>
          </a:p>
          <a:p>
            <a:pPr marL="171450" indent="-171450">
              <a:buFont typeface="Wingdings" panose="05000000000000000000" pitchFamily="2" charset="2"/>
              <a:buChar char="ü"/>
            </a:pPr>
            <a:r>
              <a:rPr lang="en-US" b="1" dirty="0"/>
              <a:t>The SSG.pdf and First Cut must match … exactly.</a:t>
            </a:r>
          </a:p>
          <a:p>
            <a:pPr marL="628650" lvl="1" indent="-171450">
              <a:buFont typeface="Wingdings" panose="05000000000000000000" pitchFamily="2" charset="2"/>
              <a:buChar char="Ø"/>
            </a:pPr>
            <a:r>
              <a:rPr lang="en-US" dirty="0"/>
              <a:t>There are </a:t>
            </a:r>
            <a:r>
              <a:rPr lang="en-US" b="1" dirty="0"/>
              <a:t>two consent check boxes </a:t>
            </a:r>
            <a:r>
              <a:rPr lang="en-US" dirty="0"/>
              <a:t>that you’ll need to address.</a:t>
            </a:r>
          </a:p>
          <a:p>
            <a:pPr marL="171450" indent="-171450">
              <a:buFont typeface="Wingdings" panose="05000000000000000000" pitchFamily="2" charset="2"/>
              <a:buChar char="ü"/>
            </a:pPr>
            <a:r>
              <a:rPr lang="en-US" dirty="0"/>
              <a:t>The </a:t>
            </a:r>
            <a:r>
              <a:rPr lang="en-US" b="1" dirty="0"/>
              <a:t>upper one just grants your permission to post your </a:t>
            </a:r>
            <a:r>
              <a:rPr lang="en-US" b="1" i="1" dirty="0"/>
              <a:t>First Cut </a:t>
            </a:r>
            <a:r>
              <a:rPr lang="en-US" dirty="0"/>
              <a:t>to the BI Website.</a:t>
            </a:r>
          </a:p>
          <a:p>
            <a:pPr marL="171450" indent="-171450">
              <a:buFont typeface="Wingdings" panose="05000000000000000000" pitchFamily="2" charset="2"/>
              <a:buChar char="ü"/>
            </a:pPr>
            <a:r>
              <a:rPr lang="en-US" dirty="0"/>
              <a:t>The </a:t>
            </a:r>
            <a:r>
              <a:rPr lang="en-US" b="1" dirty="0"/>
              <a:t>second, tells BI if you want your email address posted with the </a:t>
            </a:r>
            <a:r>
              <a:rPr lang="en-US" b="1" i="1" dirty="0"/>
              <a:t>First Cut </a:t>
            </a:r>
            <a:r>
              <a:rPr lang="en-US" b="1" dirty="0"/>
              <a:t>or not.</a:t>
            </a:r>
          </a:p>
          <a:p>
            <a:pPr marL="628650" lvl="1" indent="-171450">
              <a:buFont typeface="Wingdings" panose="05000000000000000000" pitchFamily="2" charset="2"/>
              <a:buChar char="Ø"/>
            </a:pPr>
            <a:r>
              <a:rPr lang="en-US" b="1" dirty="0"/>
              <a:t>With that said</a:t>
            </a:r>
            <a:r>
              <a:rPr lang="en-US" b="0" dirty="0"/>
              <a:t>, </a:t>
            </a:r>
            <a:r>
              <a:rPr lang="en-US" b="1" dirty="0"/>
              <a:t>your email is required </a:t>
            </a:r>
            <a:r>
              <a:rPr lang="en-US" b="0" dirty="0"/>
              <a:t>in the event BI needs to contact you re: your </a:t>
            </a:r>
            <a:r>
              <a:rPr lang="en-US" b="0" i="1" dirty="0"/>
              <a:t>First Cut </a:t>
            </a:r>
            <a:r>
              <a:rPr lang="en-US" b="0" dirty="0"/>
              <a:t>submission.</a:t>
            </a:r>
          </a:p>
          <a:p>
            <a:pPr marL="171450" indent="-171450">
              <a:buFont typeface="Wingdings" panose="05000000000000000000" pitchFamily="2" charset="2"/>
              <a:buChar char="ü"/>
            </a:pPr>
            <a:r>
              <a:rPr lang="en-US" b="1" dirty="0"/>
              <a:t>Again, Not Checking that second box will prevent your email from being posted.</a:t>
            </a:r>
          </a:p>
          <a:p>
            <a:pPr marL="628650" lvl="1" indent="-171450">
              <a:buFont typeface="Wingdings" panose="05000000000000000000" pitchFamily="2" charset="2"/>
              <a:buChar char="Ø"/>
            </a:pPr>
            <a:r>
              <a:rPr lang="en-US" b="0" dirty="0"/>
              <a:t>&gt;&gt;</a:t>
            </a:r>
          </a:p>
          <a:p>
            <a:pPr marL="171450" indent="-171450">
              <a:buFont typeface="Wingdings" panose="05000000000000000000" pitchFamily="2" charset="2"/>
              <a:buChar char="§"/>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17</a:t>
            </a:fld>
            <a:endParaRPr lang="en-US" dirty="0"/>
          </a:p>
        </p:txBody>
      </p:sp>
    </p:spTree>
    <p:extLst>
      <p:ext uri="{BB962C8B-B14F-4D97-AF65-F5344CB8AC3E}">
        <p14:creationId xmlns:p14="http://schemas.microsoft.com/office/powerpoint/2010/main" val="907812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b="1" dirty="0"/>
              <a:t>There is an implication here that we may need to do some research</a:t>
            </a:r>
          </a:p>
          <a:p>
            <a:pPr marL="628650" lvl="1" indent="-171450">
              <a:buFont typeface="Wingdings" panose="05000000000000000000" pitchFamily="2" charset="2"/>
              <a:buChar char="Ø"/>
            </a:pPr>
            <a:r>
              <a:rPr lang="en-US" dirty="0"/>
              <a:t>So, here are some data resources.</a:t>
            </a:r>
          </a:p>
          <a:p>
            <a:pPr marL="628650" lvl="1" indent="-171450">
              <a:buFont typeface="Wingdings" panose="05000000000000000000" pitchFamily="2" charset="2"/>
              <a:buChar char="Ø"/>
            </a:pPr>
            <a:r>
              <a:rPr lang="en-US" dirty="0"/>
              <a:t>These are Fee Based subscriptions</a:t>
            </a:r>
          </a:p>
          <a:p>
            <a:pPr marL="628650" lvl="1" indent="-171450">
              <a:buFont typeface="Wingdings" panose="05000000000000000000" pitchFamily="2" charset="2"/>
              <a:buChar char="Ø"/>
            </a:pPr>
            <a:r>
              <a:rPr lang="en-US" dirty="0"/>
              <a:t>More may be available from your broker(s).</a:t>
            </a:r>
          </a:p>
          <a:p>
            <a:pPr marL="171450" indent="-171450">
              <a:buFont typeface="Wingdings" panose="05000000000000000000" pitchFamily="2" charset="2"/>
              <a:buChar char="ü"/>
            </a:pPr>
            <a:r>
              <a:rPr lang="en-US" dirty="0"/>
              <a:t>A quick note here, Valueline and/or MorningStar </a:t>
            </a:r>
            <a:r>
              <a:rPr lang="en-US" b="1" dirty="0"/>
              <a:t>may</a:t>
            </a:r>
            <a:r>
              <a:rPr lang="en-US" dirty="0"/>
              <a:t> be available through your library or broker.</a:t>
            </a:r>
          </a:p>
          <a:p>
            <a:pPr marL="628650" lvl="1" indent="-171450">
              <a:buFont typeface="Wingdings" panose="05000000000000000000" pitchFamily="2" charset="2"/>
              <a:buChar char="Ø"/>
            </a:pPr>
            <a:r>
              <a:rPr lang="en-US" dirty="0"/>
              <a:t>Now, let’s see what BetterInvesting has included in your BI membership </a:t>
            </a:r>
            <a:r>
              <a:rPr lang="en-US" b="1" dirty="0"/>
              <a:t>&gt;&gt;</a:t>
            </a:r>
            <a:endParaRPr lang="en-US" dirty="0"/>
          </a:p>
          <a:p>
            <a:pPr marL="171450" indent="-171450">
              <a:buFont typeface="Wingdings" panose="05000000000000000000" pitchFamily="2" charset="2"/>
              <a:buChar char="§"/>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18</a:t>
            </a:fld>
            <a:endParaRPr lang="en-US" dirty="0"/>
          </a:p>
        </p:txBody>
      </p:sp>
    </p:spTree>
    <p:extLst>
      <p:ext uri="{BB962C8B-B14F-4D97-AF65-F5344CB8AC3E}">
        <p14:creationId xmlns:p14="http://schemas.microsoft.com/office/powerpoint/2010/main" val="2018112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t>Starting with the BI online tools … SSG Plus and Core</a:t>
            </a:r>
          </a:p>
          <a:p>
            <a:pPr marL="171450" lvl="0" indent="-171450">
              <a:buFont typeface="Wingdings" panose="05000000000000000000" pitchFamily="2" charset="2"/>
              <a:buChar char="ü"/>
            </a:pPr>
            <a:r>
              <a:rPr lang="en-US" dirty="0"/>
              <a:t>A click on the </a:t>
            </a:r>
            <a:r>
              <a:rPr lang="en-US" b="1" dirty="0"/>
              <a:t>Research Tab</a:t>
            </a:r>
            <a:r>
              <a:rPr lang="en-US" b="0" dirty="0"/>
              <a:t> produces this pull down</a:t>
            </a:r>
          </a:p>
          <a:p>
            <a:pPr marL="628650" lvl="1" indent="-171450">
              <a:buFont typeface="Wingdings" panose="05000000000000000000" pitchFamily="2" charset="2"/>
              <a:buChar char="Ø"/>
            </a:pPr>
            <a:r>
              <a:rPr lang="en-US" b="0" dirty="0"/>
              <a:t>This includes a wealth of data and tools to aid your research.</a:t>
            </a:r>
          </a:p>
          <a:p>
            <a:pPr marL="171450" lvl="0" indent="-171450">
              <a:buFont typeface="Wingdings" panose="05000000000000000000" pitchFamily="2" charset="2"/>
              <a:buChar char="ü"/>
            </a:pPr>
            <a:r>
              <a:rPr lang="en-US" b="0" dirty="0"/>
              <a:t>It is certainly worth exploring … So much so that might even warrant a class of its own.</a:t>
            </a:r>
          </a:p>
          <a:p>
            <a:pPr marL="628650" lvl="1" indent="-171450">
              <a:buFont typeface="Wingdings" panose="05000000000000000000" pitchFamily="2" charset="2"/>
              <a:buChar char="Ø"/>
            </a:pPr>
            <a:r>
              <a:rPr lang="en-US" b="1" dirty="0"/>
              <a:t>And there’s more from BI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19</a:t>
            </a:fld>
            <a:endParaRPr lang="en-US" dirty="0"/>
          </a:p>
        </p:txBody>
      </p:sp>
    </p:spTree>
    <p:extLst>
      <p:ext uri="{BB962C8B-B14F-4D97-AF65-F5344CB8AC3E}">
        <p14:creationId xmlns:p14="http://schemas.microsoft.com/office/powerpoint/2010/main" val="304607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720725"/>
            <a:ext cx="3800475" cy="2851150"/>
          </a:xfrm>
        </p:spPr>
      </p:sp>
      <p:sp>
        <p:nvSpPr>
          <p:cNvPr id="3" name="Notes Placeholder 2"/>
          <p:cNvSpPr>
            <a:spLocks noGrp="1"/>
          </p:cNvSpPr>
          <p:nvPr>
            <p:ph type="body" idx="1"/>
          </p:nvPr>
        </p:nvSpPr>
        <p:spPr/>
        <p:txBody>
          <a:bodyPr/>
          <a:lstStyle/>
          <a:p>
            <a:pPr marL="285750" lvl="0" indent="-285750">
              <a:lnSpc>
                <a:spcPct val="100000"/>
              </a:lnSpc>
              <a:buFont typeface="Wingdings" panose="05000000000000000000" pitchFamily="2" charset="2"/>
              <a:buChar char="ü"/>
            </a:pPr>
            <a:r>
              <a:rPr lang="en-US" sz="1800" dirty="0">
                <a:latin typeface="Trebuchet MS" panose="020B0603020202020204" pitchFamily="34" charset="0"/>
              </a:rPr>
              <a:t>We have </a:t>
            </a:r>
            <a:r>
              <a:rPr lang="en-US" sz="1800" b="1" dirty="0">
                <a:latin typeface="Trebuchet MS" panose="020B0603020202020204" pitchFamily="34" charset="0"/>
              </a:rPr>
              <a:t>two slides of the legal stuff </a:t>
            </a:r>
            <a:r>
              <a:rPr lang="en-US" sz="1800" dirty="0">
                <a:latin typeface="Trebuchet MS" panose="020B0603020202020204" pitchFamily="34" charset="0"/>
              </a:rPr>
              <a:t>and I’ll try to hit the high points.</a:t>
            </a:r>
          </a:p>
          <a:p>
            <a:pPr marL="285750" marR="0" lvl="0" indent="-285750">
              <a:lnSpc>
                <a:spcPct val="100000"/>
              </a:lnSpc>
              <a:spcBef>
                <a:spcPts val="0"/>
              </a:spcBef>
              <a:spcAft>
                <a:spcPts val="0"/>
              </a:spcAft>
              <a:buFont typeface="Wingdings" panose="05000000000000000000" pitchFamily="2" charset="2"/>
              <a:buChar char="ü"/>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Any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information presented is for illustrative and educational purposes only.</a:t>
            </a:r>
          </a:p>
          <a:p>
            <a:pPr marL="285750" marR="0" lvl="0" indent="-285750">
              <a:lnSpc>
                <a:spcPct val="100000"/>
              </a:lnSpc>
              <a:spcBef>
                <a:spcPts val="0"/>
              </a:spcBef>
              <a:spcAft>
                <a:spcPts val="0"/>
              </a:spcAft>
              <a:buFont typeface="Wingdings" panose="05000000000000000000" pitchFamily="2" charset="2"/>
              <a:buChar char="ü"/>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NO buy/sell/hold recommendations </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for any stock/security is intended or implied.</a:t>
            </a:r>
          </a:p>
          <a:p>
            <a:pPr marL="285750" marR="0" lvl="0" indent="-285750">
              <a:lnSpc>
                <a:spcPct val="100000"/>
              </a:lnSpc>
              <a:spcBef>
                <a:spcPts val="0"/>
              </a:spcBef>
              <a:spcAft>
                <a:spcPts val="0"/>
              </a:spcAft>
              <a:buFont typeface="Wingdings" panose="05000000000000000000" pitchFamily="2" charset="2"/>
              <a:buChar char="ü"/>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The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views expressed are those of the instructor </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and not necessarily those of BI.</a:t>
            </a:r>
          </a:p>
          <a:p>
            <a:pPr marL="285750" marR="0" lvl="0" indent="-285750">
              <a:lnSpc>
                <a:spcPct val="100000"/>
              </a:lnSpc>
              <a:spcBef>
                <a:spcPts val="0"/>
              </a:spcBef>
              <a:spcAft>
                <a:spcPts val="0"/>
              </a:spcAft>
              <a:buFont typeface="Wingdings" panose="05000000000000000000" pitchFamily="2" charset="2"/>
              <a:buChar char="ü"/>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Investors should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always conduct their own research</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 review, and analysis of any stock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OR</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security before making any investment decisions</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a:t>
            </a:r>
          </a:p>
          <a:p>
            <a:pPr marL="7429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1800" dirty="0"/>
              <a:t>Moving on to pg 2 of the disclaimers &gt;&gt;</a:t>
            </a:r>
          </a:p>
          <a:p>
            <a:pPr marL="0" marR="0" lvl="0" indent="0">
              <a:lnSpc>
                <a:spcPct val="100000"/>
              </a:lnSpc>
              <a:spcBef>
                <a:spcPts val="0"/>
              </a:spcBef>
              <a:spcAft>
                <a:spcPts val="0"/>
              </a:spcAft>
              <a:buFont typeface="Wingdings" panose="05000000000000000000" pitchFamily="2" charset="2"/>
              <a:buNone/>
            </a:pP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Wingdings" panose="05000000000000000000" pitchFamily="2" charset="2"/>
              <a:buChar char="v"/>
            </a:pP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A62B03F6-726F-43AB-8978-174FA6DEB4C2}" type="slidenum">
              <a:rPr lang="en-US" smtClean="0"/>
              <a:pPr/>
              <a:t>2</a:t>
            </a:fld>
            <a:endParaRPr lang="en-US" dirty="0"/>
          </a:p>
        </p:txBody>
      </p:sp>
    </p:spTree>
    <p:extLst>
      <p:ext uri="{BB962C8B-B14F-4D97-AF65-F5344CB8AC3E}">
        <p14:creationId xmlns:p14="http://schemas.microsoft.com/office/powerpoint/2010/main" val="397907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b="1" dirty="0"/>
              <a:t>Go to the BI Home page</a:t>
            </a:r>
            <a:r>
              <a:rPr lang="en-US" dirty="0"/>
              <a:t>.  Near the top middle of the page is a </a:t>
            </a:r>
            <a:r>
              <a:rPr lang="en-US" b="1" dirty="0"/>
              <a:t>Learning Center pulldown</a:t>
            </a:r>
            <a:r>
              <a:rPr lang="en-US" dirty="0"/>
              <a:t>.  Click on </a:t>
            </a:r>
            <a:r>
              <a:rPr lang="en-US" b="1" dirty="0"/>
              <a:t>WORKSHEETS</a:t>
            </a:r>
            <a:r>
              <a:rPr lang="en-US" dirty="0"/>
              <a:t> at the bottom.  </a:t>
            </a:r>
          </a:p>
          <a:p>
            <a:pPr marL="628650" lvl="1" indent="-171450">
              <a:buFont typeface="Wingdings" panose="05000000000000000000" pitchFamily="2" charset="2"/>
              <a:buChar char="Ø"/>
            </a:pPr>
            <a:r>
              <a:rPr lang="en-US" dirty="0"/>
              <a:t>This will takes you to the links for </a:t>
            </a:r>
            <a:r>
              <a:rPr lang="en-US" b="1" dirty="0"/>
              <a:t>several useful worksheets.</a:t>
            </a:r>
          </a:p>
          <a:p>
            <a:pPr marL="628650" lvl="1" indent="-171450">
              <a:buFont typeface="Wingdings" panose="05000000000000000000" pitchFamily="2" charset="2"/>
              <a:buChar char="Ø"/>
            </a:pPr>
            <a:r>
              <a:rPr lang="en-US" b="1" dirty="0"/>
              <a:t>Calling you attention to two of them </a:t>
            </a:r>
            <a:r>
              <a:rPr lang="en-US" dirty="0"/>
              <a:t>…</a:t>
            </a:r>
          </a:p>
          <a:p>
            <a:pPr marL="628650" lvl="1" indent="-171450">
              <a:buFont typeface="Wingdings" panose="05000000000000000000" pitchFamily="2" charset="2"/>
              <a:buChar char="Ø"/>
            </a:pPr>
            <a:r>
              <a:rPr lang="en-US" dirty="0"/>
              <a:t>The </a:t>
            </a:r>
            <a:r>
              <a:rPr lang="en-US" b="1" dirty="0"/>
              <a:t>SSG Guidelines for Beginners</a:t>
            </a:r>
            <a:r>
              <a:rPr lang="en-US" dirty="0"/>
              <a:t>, while aimed at those new to the SSG, it provides a </a:t>
            </a:r>
            <a:r>
              <a:rPr lang="en-US" b="1" dirty="0"/>
              <a:t>good review of the basics, even for the more experienced. </a:t>
            </a:r>
            <a:r>
              <a:rPr lang="en-US" dirty="0"/>
              <a:t> </a:t>
            </a:r>
          </a:p>
          <a:p>
            <a:pPr marL="171450" indent="-171450">
              <a:buFont typeface="Wingdings" panose="05000000000000000000" pitchFamily="2" charset="2"/>
              <a:buChar char="ü"/>
            </a:pPr>
            <a:r>
              <a:rPr lang="en-US" b="1" dirty="0"/>
              <a:t>I will be mentioning this one as we move on.</a:t>
            </a:r>
          </a:p>
          <a:p>
            <a:pPr marL="628650" lvl="1" indent="-171450">
              <a:buFont typeface="Wingdings" panose="05000000000000000000" pitchFamily="2" charset="2"/>
              <a:buChar char="Ø"/>
            </a:pPr>
            <a:r>
              <a:rPr lang="en-US" dirty="0"/>
              <a:t>The </a:t>
            </a:r>
            <a:r>
              <a:rPr lang="en-US" b="1" dirty="0"/>
              <a:t>Stock Research Form</a:t>
            </a:r>
            <a:r>
              <a:rPr lang="en-US" b="0" dirty="0"/>
              <a:t> </a:t>
            </a:r>
            <a:r>
              <a:rPr lang="en-US" b="1" dirty="0"/>
              <a:t>is for those with more experience</a:t>
            </a:r>
            <a:r>
              <a:rPr lang="en-US" b="0" dirty="0"/>
              <a:t>.  </a:t>
            </a:r>
          </a:p>
          <a:p>
            <a:pPr marL="171450" indent="-171450">
              <a:buFont typeface="Wingdings" panose="05000000000000000000" pitchFamily="2" charset="2"/>
              <a:buChar char="§"/>
            </a:pPr>
            <a:r>
              <a:rPr lang="en-US" b="1" dirty="0"/>
              <a:t>Here is a quick look .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20</a:t>
            </a:fld>
            <a:endParaRPr lang="en-US" dirty="0"/>
          </a:p>
        </p:txBody>
      </p:sp>
    </p:spTree>
    <p:extLst>
      <p:ext uri="{BB962C8B-B14F-4D97-AF65-F5344CB8AC3E}">
        <p14:creationId xmlns:p14="http://schemas.microsoft.com/office/powerpoint/2010/main" val="2484989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t>This form will </a:t>
            </a:r>
            <a:r>
              <a:rPr lang="en-US" b="1" dirty="0"/>
              <a:t>flesh out with detailed documentation of both numbers and rationale supporting your judgments.</a:t>
            </a:r>
          </a:p>
          <a:p>
            <a:pPr marL="628650" lvl="1" indent="-171450">
              <a:buFont typeface="Wingdings" panose="05000000000000000000" pitchFamily="2" charset="2"/>
              <a:buChar char="Ø"/>
            </a:pPr>
            <a:endParaRPr lang="en-US" b="1" dirty="0"/>
          </a:p>
          <a:p>
            <a:pPr marL="628650" lvl="1" indent="-171450">
              <a:buFont typeface="Wingdings" panose="05000000000000000000" pitchFamily="2" charset="2"/>
              <a:buChar char="Ø"/>
            </a:pPr>
            <a:r>
              <a:rPr lang="en-US" b="1" dirty="0"/>
              <a:t>Accommodates a lot of, in depth details &amp; data.</a:t>
            </a:r>
          </a:p>
          <a:p>
            <a:pPr marL="628650" lvl="1" indent="-171450">
              <a:buFont typeface="Wingdings" panose="05000000000000000000" pitchFamily="2" charset="2"/>
              <a:buChar char="Ø"/>
            </a:pPr>
            <a:endParaRPr lang="en-US" b="1" dirty="0"/>
          </a:p>
          <a:p>
            <a:pPr marL="171450" indent="-171450">
              <a:buFont typeface="Wingdings" panose="05000000000000000000" pitchFamily="2" charset="2"/>
              <a:buChar char="ü"/>
            </a:pPr>
            <a:r>
              <a:rPr lang="en-US" b="1" dirty="0"/>
              <a:t>Both of these WORKSHEETS MENTIONED can help prepare a </a:t>
            </a:r>
            <a:r>
              <a:rPr lang="en-US" b="1" i="1" dirty="0"/>
              <a:t>First Cut.</a:t>
            </a:r>
          </a:p>
          <a:p>
            <a:pPr marL="171450" indent="-171450">
              <a:buFont typeface="Wingdings" panose="05000000000000000000" pitchFamily="2" charset="2"/>
              <a:buChar char="ü"/>
            </a:pPr>
            <a:endParaRPr lang="en-US" b="1" i="1" dirty="0"/>
          </a:p>
          <a:p>
            <a:pPr marL="628650" lvl="1" indent="-171450">
              <a:buFont typeface="Wingdings" panose="05000000000000000000" pitchFamily="2" charset="2"/>
              <a:buChar char="Ø"/>
            </a:pPr>
            <a:r>
              <a:rPr lang="en-US" b="1" i="0" dirty="0"/>
              <a:t>Well, let’s get into the actual </a:t>
            </a:r>
            <a:r>
              <a:rPr lang="en-US" b="1" i="1" dirty="0"/>
              <a:t>First Cut </a:t>
            </a:r>
            <a:r>
              <a:rPr lang="en-US" b="1" i="0" dirty="0"/>
              <a:t>…   </a:t>
            </a:r>
            <a:r>
              <a:rPr lang="en-US" b="1" dirty="0"/>
              <a:t>&gt;&gt;</a:t>
            </a:r>
            <a:endParaRPr lang="en-US" b="1" i="0"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21</a:t>
            </a:fld>
            <a:endParaRPr lang="en-US" dirty="0"/>
          </a:p>
        </p:txBody>
      </p:sp>
    </p:spTree>
    <p:extLst>
      <p:ext uri="{BB962C8B-B14F-4D97-AF65-F5344CB8AC3E}">
        <p14:creationId xmlns:p14="http://schemas.microsoft.com/office/powerpoint/2010/main" val="3898695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ü"/>
            </a:pPr>
            <a:r>
              <a:rPr lang="en-US" b="1" dirty="0"/>
              <a:t>My apologies </a:t>
            </a:r>
            <a:r>
              <a:rPr lang="en-US" dirty="0"/>
              <a:t>but I’m going to read this …</a:t>
            </a:r>
          </a:p>
          <a:p>
            <a:pPr marL="171450" lvl="0" indent="-171450">
              <a:buFont typeface="Wingdings" panose="05000000000000000000" pitchFamily="2" charset="2"/>
              <a:buChar char="ü"/>
            </a:pPr>
            <a:r>
              <a:rPr lang="en-US" b="1" dirty="0"/>
              <a:t>To quote Dorothy from the Wizard of Oz </a:t>
            </a:r>
          </a:p>
          <a:p>
            <a:pPr marL="628650" lvl="1" indent="-171450">
              <a:buFont typeface="Wingdings" panose="05000000000000000000" pitchFamily="2" charset="2"/>
              <a:buChar char="Ø"/>
            </a:pPr>
            <a:r>
              <a:rPr lang="en-US" b="1" dirty="0"/>
              <a:t>OH! MY!</a:t>
            </a:r>
          </a:p>
          <a:p>
            <a:pPr marL="171450" indent="-171450">
              <a:buFont typeface="Wingdings" panose="05000000000000000000" pitchFamily="2" charset="2"/>
              <a:buChar char="ü"/>
            </a:pPr>
            <a:r>
              <a:rPr lang="en-US" b="0" i="0" dirty="0"/>
              <a:t>… and in the background I can hear  </a:t>
            </a:r>
          </a:p>
          <a:p>
            <a:pPr marL="628650" lvl="1" indent="-171450">
              <a:buFont typeface="Wingdings" panose="05000000000000000000" pitchFamily="2" charset="2"/>
              <a:buChar char="Ø"/>
            </a:pPr>
            <a:r>
              <a:rPr lang="en-US" b="1" i="0" dirty="0"/>
              <a:t>OH! NO! … it is an essay question!</a:t>
            </a:r>
          </a:p>
          <a:p>
            <a:pPr marL="628650" lvl="1" indent="-171450">
              <a:buFont typeface="Wingdings" panose="05000000000000000000" pitchFamily="2" charset="2"/>
              <a:buChar char="Ø"/>
            </a:pPr>
            <a:r>
              <a:rPr lang="en-US" b="1" i="0" dirty="0"/>
              <a:t>Don’t Panic</a:t>
            </a:r>
            <a:r>
              <a:rPr lang="en-US" b="0" i="0" dirty="0"/>
              <a:t>, as we’ll </a:t>
            </a:r>
            <a:r>
              <a:rPr lang="en-US" b="1" i="0" dirty="0"/>
              <a:t>see in a few slides </a:t>
            </a:r>
          </a:p>
          <a:p>
            <a:pPr marL="628650" lvl="1" indent="-171450">
              <a:buFont typeface="Wingdings" panose="05000000000000000000" pitchFamily="2" charset="2"/>
              <a:buChar char="Ø"/>
            </a:pPr>
            <a:r>
              <a:rPr lang="en-US" b="1" i="0" dirty="0"/>
              <a:t>There are no wrong answers.</a:t>
            </a:r>
          </a:p>
          <a:p>
            <a:pPr marL="628650" lvl="1" indent="-171450">
              <a:buFont typeface="Wingdings" panose="05000000000000000000" pitchFamily="2" charset="2"/>
              <a:buChar char="Ø"/>
            </a:pPr>
            <a:r>
              <a:rPr lang="en-US" b="0" i="0" dirty="0"/>
              <a:t> </a:t>
            </a:r>
            <a:r>
              <a:rPr lang="en-US" b="1" i="0" dirty="0"/>
              <a:t>Continuing with this question </a:t>
            </a:r>
            <a:r>
              <a:rPr lang="en-US" b="1" dirty="0"/>
              <a:t>&gt;&gt;</a:t>
            </a:r>
            <a:endParaRPr lang="en-US" b="1" i="0"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22</a:t>
            </a:fld>
            <a:endParaRPr lang="en-US" dirty="0"/>
          </a:p>
        </p:txBody>
      </p:sp>
    </p:spTree>
    <p:extLst>
      <p:ext uri="{BB962C8B-B14F-4D97-AF65-F5344CB8AC3E}">
        <p14:creationId xmlns:p14="http://schemas.microsoft.com/office/powerpoint/2010/main" val="3620277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t>What this </a:t>
            </a:r>
            <a:r>
              <a:rPr lang="en-US" b="1" dirty="0"/>
              <a:t>question is really asking </a:t>
            </a:r>
            <a:r>
              <a:rPr lang="en-US" dirty="0"/>
              <a:t>for is </a:t>
            </a:r>
            <a:r>
              <a:rPr lang="en-US" b="1" dirty="0"/>
              <a:t>your</a:t>
            </a:r>
            <a:r>
              <a:rPr lang="en-US" dirty="0"/>
              <a:t> “</a:t>
            </a:r>
            <a:r>
              <a:rPr lang="en-US" b="1" dirty="0"/>
              <a:t>Analysis of Growth</a:t>
            </a:r>
            <a:r>
              <a:rPr lang="en-US" dirty="0"/>
              <a:t>” and your “</a:t>
            </a:r>
            <a:r>
              <a:rPr lang="en-US" b="1" dirty="0"/>
              <a:t>Evaluation of Management</a:t>
            </a:r>
            <a:r>
              <a:rPr lang="en-US" dirty="0"/>
              <a:t>.”</a:t>
            </a:r>
          </a:p>
          <a:p>
            <a:pPr marL="628650" lvl="1" indent="-171450">
              <a:buFont typeface="Wingdings" panose="05000000000000000000" pitchFamily="2" charset="2"/>
              <a:buChar char="Ø"/>
            </a:pPr>
            <a:r>
              <a:rPr lang="en-US" b="1" dirty="0"/>
              <a:t>The question tells everything to speak to in your answer.</a:t>
            </a:r>
          </a:p>
          <a:p>
            <a:pPr marL="628650" lvl="1" indent="-171450">
              <a:buFont typeface="Wingdings" panose="05000000000000000000" pitchFamily="2" charset="2"/>
              <a:buChar char="Ø"/>
            </a:pPr>
            <a:r>
              <a:rPr lang="en-US" b="1" dirty="0"/>
              <a:t>Step 1 of the Beginners Guide provides some help on this concept as well.</a:t>
            </a:r>
          </a:p>
          <a:p>
            <a:pPr marL="628650" lvl="1" indent="-171450">
              <a:buFont typeface="Wingdings" panose="05000000000000000000" pitchFamily="2" charset="2"/>
              <a:buChar char="Ø"/>
            </a:pPr>
            <a:r>
              <a:rPr lang="en-US" dirty="0"/>
              <a:t>This </a:t>
            </a:r>
            <a:r>
              <a:rPr lang="en-US" b="1" dirty="0"/>
              <a:t>last bullet sums it up</a:t>
            </a:r>
            <a:r>
              <a:rPr lang="en-US" dirty="0"/>
              <a:t>.  </a:t>
            </a:r>
            <a:r>
              <a:rPr lang="en-US" b="1" dirty="0"/>
              <a:t>What makes it a quality company worth more study.</a:t>
            </a:r>
          </a:p>
          <a:p>
            <a:pPr marL="171450" indent="-171450">
              <a:buFont typeface="Wingdings" panose="05000000000000000000" pitchFamily="2" charset="2"/>
              <a:buChar char="ü"/>
            </a:pPr>
            <a:r>
              <a:rPr lang="en-US" dirty="0"/>
              <a:t>The simplest answer for this question might be </a:t>
            </a:r>
            <a:r>
              <a:rPr lang="en-US" b="1" dirty="0"/>
              <a:t>“lines are up, straight and parallel with no debt”</a:t>
            </a:r>
            <a:r>
              <a:rPr lang="en-US" dirty="0"/>
              <a:t>.</a:t>
            </a:r>
          </a:p>
          <a:p>
            <a:pPr marL="171450" indent="-171450">
              <a:buFont typeface="Wingdings" panose="05000000000000000000" pitchFamily="2" charset="2"/>
              <a:buChar char="ü"/>
            </a:pPr>
            <a:r>
              <a:rPr lang="en-US" dirty="0"/>
              <a:t>The worst example might be </a:t>
            </a:r>
            <a:r>
              <a:rPr lang="en-US" b="1" dirty="0"/>
              <a:t>“My uncle Barney told me about it at Thanks Giving.”</a:t>
            </a:r>
          </a:p>
          <a:p>
            <a:pPr marL="171450" indent="-171450">
              <a:buFont typeface="Wingdings" panose="05000000000000000000" pitchFamily="2" charset="2"/>
              <a:buChar char="ü"/>
            </a:pPr>
            <a:r>
              <a:rPr lang="en-US" dirty="0"/>
              <a:t>Just </a:t>
            </a:r>
            <a:r>
              <a:rPr lang="en-US" b="1" dirty="0"/>
              <a:t>remember</a:t>
            </a:r>
            <a:r>
              <a:rPr lang="en-US" dirty="0"/>
              <a:t>, to always </a:t>
            </a:r>
            <a:r>
              <a:rPr lang="en-US" b="1" dirty="0"/>
              <a:t>DO YOUR OWN RESEARCH</a:t>
            </a:r>
            <a:r>
              <a:rPr lang="en-US" dirty="0"/>
              <a:t>.</a:t>
            </a:r>
          </a:p>
          <a:p>
            <a:pPr marL="628650" lvl="1" indent="-171450">
              <a:buFont typeface="Wingdings" panose="05000000000000000000" pitchFamily="2" charset="2"/>
              <a:buChar char="Ø"/>
            </a:pPr>
            <a:r>
              <a:rPr lang="en-US" b="1" dirty="0"/>
              <a:t>Moving on to the Second Question.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23</a:t>
            </a:fld>
            <a:endParaRPr lang="en-US" dirty="0"/>
          </a:p>
        </p:txBody>
      </p:sp>
    </p:spTree>
    <p:extLst>
      <p:ext uri="{BB962C8B-B14F-4D97-AF65-F5344CB8AC3E}">
        <p14:creationId xmlns:p14="http://schemas.microsoft.com/office/powerpoint/2010/main" val="387445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ts val="3200"/>
              </a:lnSpc>
              <a:spcBef>
                <a:spcPts val="0"/>
              </a:spcBef>
              <a:spcAft>
                <a:spcPts val="900"/>
              </a:spcAft>
              <a:buFont typeface="Wingdings" panose="05000000000000000000" pitchFamily="2" charset="2"/>
              <a:buChar char="ü"/>
            </a:pPr>
            <a:r>
              <a:rPr lang="en-US" sz="1200" b="1" dirty="0"/>
              <a:t>“Briefly describe how the company makes money:”</a:t>
            </a:r>
          </a:p>
          <a:p>
            <a:pPr marL="628650" lvl="1" indent="-171450">
              <a:buFont typeface="Wingdings" panose="05000000000000000000" pitchFamily="2" charset="2"/>
              <a:buChar char="Ø"/>
            </a:pPr>
            <a:r>
              <a:rPr lang="en-US" b="1" dirty="0"/>
              <a:t>Typically stock analysist’s Company Profile section </a:t>
            </a:r>
            <a:r>
              <a:rPr lang="en-US" dirty="0"/>
              <a:t>that </a:t>
            </a:r>
            <a:r>
              <a:rPr lang="en-US" b="1" dirty="0"/>
              <a:t>goes into detail </a:t>
            </a:r>
            <a:r>
              <a:rPr lang="en-US" dirty="0"/>
              <a:t>about how a company makes money.</a:t>
            </a:r>
          </a:p>
          <a:p>
            <a:pPr marL="628650" lvl="1" indent="-171450">
              <a:buFont typeface="Wingdings" panose="05000000000000000000" pitchFamily="2" charset="2"/>
              <a:buChar char="Ø"/>
            </a:pPr>
            <a:r>
              <a:rPr lang="en-US" b="1" dirty="0"/>
              <a:t>Read a few of them and enter your thoughts about what they are saying</a:t>
            </a:r>
            <a:r>
              <a:rPr lang="en-US" dirty="0"/>
              <a:t>.</a:t>
            </a:r>
          </a:p>
          <a:p>
            <a:pPr marL="628650" lvl="1" indent="-171450">
              <a:buFont typeface="Wingdings" panose="05000000000000000000" pitchFamily="2" charset="2"/>
              <a:buChar char="Ø"/>
            </a:pPr>
            <a:r>
              <a:rPr lang="en-US" dirty="0"/>
              <a:t>Or you can </a:t>
            </a:r>
            <a:r>
              <a:rPr lang="en-US" b="1" dirty="0"/>
              <a:t>copy and paste </a:t>
            </a:r>
            <a:r>
              <a:rPr lang="en-US" dirty="0"/>
              <a:t>the one that makes the </a:t>
            </a:r>
            <a:r>
              <a:rPr lang="en-US" b="1" dirty="0"/>
              <a:t>most sense </a:t>
            </a:r>
            <a:r>
              <a:rPr lang="en-US" dirty="0"/>
              <a:t>to you.</a:t>
            </a:r>
          </a:p>
          <a:p>
            <a:pPr marL="628650" lvl="1" indent="-171450">
              <a:buFont typeface="Wingdings" panose="05000000000000000000" pitchFamily="2" charset="2"/>
              <a:buChar char="Ø"/>
            </a:pPr>
            <a:r>
              <a:rPr lang="en-US" dirty="0"/>
              <a:t>It’s probably a good idea </a:t>
            </a:r>
            <a:r>
              <a:rPr lang="en-US" b="1" dirty="0"/>
              <a:t>to credit the source </a:t>
            </a:r>
            <a:r>
              <a:rPr lang="en-US" dirty="0"/>
              <a:t>in this case.</a:t>
            </a:r>
          </a:p>
          <a:p>
            <a:pPr marL="628650" lvl="1" indent="-171450">
              <a:buFont typeface="Wingdings" panose="05000000000000000000" pitchFamily="2" charset="2"/>
              <a:buChar char="Ø"/>
            </a:pPr>
            <a:r>
              <a:rPr lang="en-US" b="1" dirty="0"/>
              <a:t>OK, Let’s address the right or wrong answer dilemma. &gt;&gt;</a:t>
            </a:r>
          </a:p>
          <a:p>
            <a:pPr marL="0" indent="0">
              <a:buFont typeface="Wingdings" panose="05000000000000000000" pitchFamily="2" charset="2"/>
              <a:buNone/>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24</a:t>
            </a:fld>
            <a:endParaRPr lang="en-US" dirty="0"/>
          </a:p>
        </p:txBody>
      </p:sp>
    </p:spTree>
    <p:extLst>
      <p:ext uri="{BB962C8B-B14F-4D97-AF65-F5344CB8AC3E}">
        <p14:creationId xmlns:p14="http://schemas.microsoft.com/office/powerpoint/2010/main" val="2276588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b="1" dirty="0"/>
              <a:t> IN MY OPINION – There are no wrong answers</a:t>
            </a:r>
          </a:p>
          <a:p>
            <a:pPr marL="171450" indent="-171450">
              <a:buFont typeface="Wingdings" panose="05000000000000000000" pitchFamily="2" charset="2"/>
              <a:buChar char="ü"/>
            </a:pPr>
            <a:r>
              <a:rPr lang="en-US" b="1" dirty="0"/>
              <a:t>Some may be better than others but…</a:t>
            </a:r>
          </a:p>
          <a:p>
            <a:pPr marL="628650" lvl="1" indent="-171450">
              <a:buFont typeface="Wingdings" panose="05000000000000000000" pitchFamily="2" charset="2"/>
              <a:buChar char="Ø"/>
            </a:pPr>
            <a:r>
              <a:rPr lang="en-US" b="0" dirty="0"/>
              <a:t>The </a:t>
            </a:r>
            <a:r>
              <a:rPr lang="en-US" b="1" i="1" dirty="0"/>
              <a:t>First Cut </a:t>
            </a:r>
            <a:r>
              <a:rPr lang="en-US" b="0" dirty="0"/>
              <a:t>is a </a:t>
            </a:r>
            <a:r>
              <a:rPr lang="en-US" b="1" dirty="0"/>
              <a:t>Learning Tool </a:t>
            </a:r>
            <a:r>
              <a:rPr lang="en-US" b="0" dirty="0"/>
              <a:t>that shares ideas. </a:t>
            </a:r>
          </a:p>
          <a:p>
            <a:pPr marL="628650" lvl="1" indent="-171450">
              <a:buFont typeface="Wingdings" panose="05000000000000000000" pitchFamily="2" charset="2"/>
              <a:buChar char="Ø"/>
            </a:pPr>
            <a:r>
              <a:rPr lang="en-US" b="1" dirty="0"/>
              <a:t>This is what worked best for you on this SSG.</a:t>
            </a:r>
          </a:p>
          <a:p>
            <a:pPr marL="628650" lvl="1" indent="-171450">
              <a:buFont typeface="Wingdings" panose="05000000000000000000" pitchFamily="2" charset="2"/>
              <a:buChar char="Ø"/>
            </a:pPr>
            <a:r>
              <a:rPr lang="en-US" b="0" dirty="0"/>
              <a:t>Now you need to </a:t>
            </a:r>
            <a:r>
              <a:rPr lang="en-US" b="1" dirty="0"/>
              <a:t>explain and share your rationale </a:t>
            </a:r>
            <a:r>
              <a:rPr lang="en-US" b="0" dirty="0"/>
              <a:t>behind those ideas.</a:t>
            </a:r>
          </a:p>
          <a:p>
            <a:pPr marL="171450" indent="-171450">
              <a:buFont typeface="Wingdings" panose="05000000000000000000" pitchFamily="2" charset="2"/>
              <a:buChar char="ü"/>
            </a:pPr>
            <a:r>
              <a:rPr lang="en-US" b="0" dirty="0"/>
              <a:t>This all </a:t>
            </a:r>
            <a:r>
              <a:rPr lang="en-US" b="1" dirty="0"/>
              <a:t>reminds me of a college lit class </a:t>
            </a:r>
            <a:r>
              <a:rPr lang="en-US" b="0" dirty="0"/>
              <a:t>I took a lot of years ago.  We were </a:t>
            </a:r>
            <a:r>
              <a:rPr lang="en-US" b="1" dirty="0"/>
              <a:t>charged with </a:t>
            </a:r>
            <a:r>
              <a:rPr lang="en-US" b="0" dirty="0"/>
              <a:t>writing a paper </a:t>
            </a:r>
            <a:r>
              <a:rPr lang="en-US" b="1" dirty="0"/>
              <a:t>about</a:t>
            </a:r>
            <a:r>
              <a:rPr lang="en-US" b="0" dirty="0"/>
              <a:t> </a:t>
            </a:r>
            <a:r>
              <a:rPr lang="en-US" b="1" dirty="0"/>
              <a:t>Franz Kafka short story</a:t>
            </a:r>
            <a:r>
              <a:rPr lang="en-US" b="0" dirty="0"/>
              <a:t>.</a:t>
            </a:r>
          </a:p>
          <a:p>
            <a:pPr marL="171450" indent="-171450">
              <a:buFont typeface="Wingdings" panose="05000000000000000000" pitchFamily="2" charset="2"/>
              <a:buChar char="ü"/>
            </a:pPr>
            <a:r>
              <a:rPr lang="en-US" b="0" dirty="0"/>
              <a:t>After the paper </a:t>
            </a:r>
            <a:r>
              <a:rPr lang="en-US" b="1" dirty="0"/>
              <a:t>was handed in the instructor presented the premise </a:t>
            </a:r>
            <a:r>
              <a:rPr lang="en-US" b="0" dirty="0"/>
              <a:t>of the short story and I discovered that </a:t>
            </a:r>
            <a:r>
              <a:rPr lang="en-US" b="1" dirty="0"/>
              <a:t>my interpretation was so far out in left field, it was on the warning track.  </a:t>
            </a:r>
          </a:p>
          <a:p>
            <a:pPr marL="171450" indent="-171450">
              <a:buFont typeface="Wingdings" panose="05000000000000000000" pitchFamily="2" charset="2"/>
              <a:buChar char="ü"/>
            </a:pPr>
            <a:r>
              <a:rPr lang="en-US" b="0" dirty="0"/>
              <a:t>A few days later the </a:t>
            </a:r>
            <a:r>
              <a:rPr lang="en-US" b="1" dirty="0"/>
              <a:t>papers were being handed back while I trying to figure out how I can retake the class </a:t>
            </a:r>
            <a:r>
              <a:rPr lang="en-US" b="0" dirty="0"/>
              <a:t>and much </a:t>
            </a:r>
            <a:r>
              <a:rPr lang="en-US" b="1" dirty="0"/>
              <a:t>to my surprise, my paper came back with an A on it!  Oh, and a note to see the instructor</a:t>
            </a:r>
          </a:p>
          <a:p>
            <a:pPr marL="171450" indent="-171450">
              <a:buFont typeface="Wingdings" panose="05000000000000000000" pitchFamily="2" charset="2"/>
              <a:buChar char="ü"/>
            </a:pPr>
            <a:r>
              <a:rPr lang="en-US" b="0" dirty="0"/>
              <a:t>When I </a:t>
            </a:r>
            <a:r>
              <a:rPr lang="en-US" b="1" dirty="0"/>
              <a:t>visited the instructor, she mentioned that while my take on the story was way off, I’d supported my theory well enough to earn the A.</a:t>
            </a:r>
          </a:p>
          <a:p>
            <a:pPr marL="171450" indent="-171450">
              <a:buFont typeface="Wingdings" panose="05000000000000000000" pitchFamily="2" charset="2"/>
              <a:buChar char="ü"/>
            </a:pPr>
            <a:r>
              <a:rPr lang="en-US" b="0" dirty="0"/>
              <a:t>She then took it </a:t>
            </a:r>
            <a:r>
              <a:rPr lang="en-US" b="1" dirty="0"/>
              <a:t>one step further and ask for a copy of my paper to use, anonymously, as an example in future classes. </a:t>
            </a:r>
          </a:p>
          <a:p>
            <a:pPr marL="171450" indent="-171450">
              <a:buFont typeface="Wingdings" panose="05000000000000000000" pitchFamily="2" charset="2"/>
              <a:buChar char="ü"/>
            </a:pPr>
            <a:r>
              <a:rPr lang="en-US" b="0" dirty="0"/>
              <a:t>So as I see it, </a:t>
            </a:r>
            <a:r>
              <a:rPr lang="en-US" b="1" dirty="0"/>
              <a:t>the moral story is there are no wrong answers as long as your supporting argument is factual and cogent. </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b="1" dirty="0"/>
              <a:t>Some may like your ideas and other may not agree</a:t>
            </a:r>
            <a:r>
              <a:rPr lang="en-US" b="0" dirty="0"/>
              <a:t>.</a:t>
            </a:r>
          </a:p>
          <a:p>
            <a:pPr marL="171450" indent="-171450">
              <a:buFont typeface="Wingdings" panose="05000000000000000000" pitchFamily="2" charset="2"/>
              <a:buChar char="ü"/>
            </a:pPr>
            <a:r>
              <a:rPr lang="en-US" b="1" dirty="0"/>
              <a:t>Others may glean something that helps them with some aspect of their own SSG,</a:t>
            </a:r>
          </a:p>
          <a:p>
            <a:pPr marL="171450" indent="-171450">
              <a:buFont typeface="Wingdings" panose="05000000000000000000" pitchFamily="2" charset="2"/>
              <a:buChar char="ü"/>
            </a:pPr>
            <a:r>
              <a:rPr lang="en-US" b="0" dirty="0"/>
              <a:t>Remember </a:t>
            </a:r>
            <a:r>
              <a:rPr lang="en-US" b="1" dirty="0"/>
              <a:t>everyone is encouraged to DO YOUR OWN RESEARCH</a:t>
            </a:r>
            <a:r>
              <a:rPr lang="en-US" b="0" dirty="0"/>
              <a:t>.</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b="1" dirty="0"/>
              <a:t>Hey it is a little bit like Long Distance Brainstorming …</a:t>
            </a:r>
          </a:p>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ü"/>
              <a:tabLst/>
              <a:defRPr/>
            </a:pPr>
            <a:r>
              <a:rPr lang="en-US" b="1" dirty="0"/>
              <a:t>… just bouncing ideas off each other.</a:t>
            </a:r>
          </a:p>
          <a:p>
            <a:pPr marL="171450" indent="-171450">
              <a:buFont typeface="Wingdings" panose="05000000000000000000" pitchFamily="2" charset="2"/>
              <a:buChar char="ü"/>
            </a:pPr>
            <a:r>
              <a:rPr lang="en-US" b="1" dirty="0"/>
              <a:t>Still, some answers may better than others … it’s your choice</a:t>
            </a:r>
          </a:p>
          <a:p>
            <a:pPr marL="628650" lvl="1" indent="-171450">
              <a:buFont typeface="Wingdings" panose="05000000000000000000" pitchFamily="2" charset="2"/>
              <a:buChar char="Ø"/>
            </a:pPr>
            <a:r>
              <a:rPr lang="en-US" b="1" dirty="0"/>
              <a:t>Maybe this slide helps put it in perspective  &gt;&gt;</a:t>
            </a:r>
          </a:p>
          <a:p>
            <a:pPr marL="171450" indent="-171450">
              <a:buFont typeface="Wingdings" panose="05000000000000000000" pitchFamily="2" charset="2"/>
              <a:buChar char="§"/>
            </a:pPr>
            <a:endParaRPr lang="en-US" b="1"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25</a:t>
            </a:fld>
            <a:endParaRPr lang="en-US" dirty="0"/>
          </a:p>
        </p:txBody>
      </p:sp>
    </p:spTree>
    <p:extLst>
      <p:ext uri="{BB962C8B-B14F-4D97-AF65-F5344CB8AC3E}">
        <p14:creationId xmlns:p14="http://schemas.microsoft.com/office/powerpoint/2010/main" val="3442126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endParaRPr lang="en-US" b="1" dirty="0"/>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b="1" dirty="0"/>
              <a:t>&gt;</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endParaRPr lang="en-US" b="1" dirty="0"/>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b="1" dirty="0"/>
              <a:t>Moving on to more </a:t>
            </a:r>
            <a:r>
              <a:rPr lang="en-US" b="1" i="1" dirty="0"/>
              <a:t>First Cut </a:t>
            </a:r>
            <a:r>
              <a:rPr lang="en-US" b="1" dirty="0"/>
              <a:t>questions.  &gt;&gt;</a:t>
            </a:r>
          </a:p>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26</a:t>
            </a:fld>
            <a:endParaRPr lang="en-US" dirty="0"/>
          </a:p>
        </p:txBody>
      </p:sp>
    </p:spTree>
    <p:extLst>
      <p:ext uri="{BB962C8B-B14F-4D97-AF65-F5344CB8AC3E}">
        <p14:creationId xmlns:p14="http://schemas.microsoft.com/office/powerpoint/2010/main" val="2084704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t>The next question starts by asking for Sales and Earnings projections.  </a:t>
            </a:r>
          </a:p>
          <a:p>
            <a:pPr marL="171450" indent="-171450">
              <a:buFont typeface="Wingdings" panose="05000000000000000000" pitchFamily="2" charset="2"/>
              <a:buChar char="ü"/>
            </a:pPr>
            <a:r>
              <a:rPr lang="en-US" dirty="0"/>
              <a:t>This is an easy step as these judgments  can be copied from your printed SSG.</a:t>
            </a:r>
          </a:p>
          <a:p>
            <a:pPr marL="628650" lvl="1" indent="-171450">
              <a:buFont typeface="Wingdings" panose="05000000000000000000" pitchFamily="2" charset="2"/>
              <a:buChar char="Ø"/>
            </a:pPr>
            <a:r>
              <a:rPr lang="en-US" dirty="0"/>
              <a:t>But then, this is followed by the “WHY” question.</a:t>
            </a:r>
          </a:p>
          <a:p>
            <a:pPr marL="628650" lvl="1" indent="-171450">
              <a:buFont typeface="Wingdings" panose="05000000000000000000" pitchFamily="2" charset="2"/>
              <a:buChar char="Ø"/>
            </a:pPr>
            <a:r>
              <a:rPr lang="en-US" b="0" dirty="0"/>
              <a:t>Step 2 of the Guidelines for Beginners can help on this.</a:t>
            </a:r>
          </a:p>
          <a:p>
            <a:pPr marL="628650" lvl="1" indent="-171450">
              <a:buFont typeface="Wingdings" panose="05000000000000000000" pitchFamily="2" charset="2"/>
              <a:buChar char="Ø"/>
            </a:pPr>
            <a:r>
              <a:rPr lang="en-US" b="1" dirty="0"/>
              <a:t>The next question is a lot like this one &gt;&gt;</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ü"/>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27</a:t>
            </a:fld>
            <a:endParaRPr lang="en-US" dirty="0"/>
          </a:p>
        </p:txBody>
      </p:sp>
    </p:spTree>
    <p:extLst>
      <p:ext uri="{BB962C8B-B14F-4D97-AF65-F5344CB8AC3E}">
        <p14:creationId xmlns:p14="http://schemas.microsoft.com/office/powerpoint/2010/main" val="1862315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Here it’s looking for </a:t>
            </a:r>
            <a:r>
              <a:rPr lang="en-US" b="1" dirty="0"/>
              <a:t>Projected High &amp; Low P/Es </a:t>
            </a:r>
            <a:r>
              <a:rPr lang="en-US" dirty="0"/>
              <a:t>along with the </a:t>
            </a:r>
            <a:r>
              <a:rPr lang="en-US" b="1" dirty="0"/>
              <a:t>projected low price.</a:t>
            </a:r>
            <a:endParaRPr lang="en-US" dirty="0"/>
          </a:p>
          <a:p>
            <a:pPr marL="628650" lvl="1" indent="-171450">
              <a:buFont typeface="Wingdings" panose="05000000000000000000" pitchFamily="2" charset="2"/>
              <a:buChar char="Ø"/>
            </a:pPr>
            <a:r>
              <a:rPr lang="en-US" b="1" dirty="0"/>
              <a:t>Copy &amp; Paste</a:t>
            </a:r>
            <a:r>
              <a:rPr lang="en-US" b="0" dirty="0"/>
              <a:t> the values from the SSG</a:t>
            </a:r>
          </a:p>
          <a:p>
            <a:pPr marL="628650" lvl="1" indent="-171450">
              <a:buFont typeface="Wingdings" panose="05000000000000000000" pitchFamily="2" charset="2"/>
              <a:buChar char="Ø"/>
            </a:pPr>
            <a:r>
              <a:rPr lang="en-US" b="1" dirty="0"/>
              <a:t>And answer the “Why” questions</a:t>
            </a:r>
            <a:r>
              <a:rPr lang="en-US" b="0" dirty="0"/>
              <a:t>.</a:t>
            </a:r>
          </a:p>
          <a:p>
            <a:pPr marL="171450" indent="-171450">
              <a:buFont typeface="Wingdings" panose="05000000000000000000" pitchFamily="2" charset="2"/>
              <a:buChar char="ü"/>
            </a:pPr>
            <a:r>
              <a:rPr lang="en-US" b="0" dirty="0"/>
              <a:t>There are some </a:t>
            </a:r>
            <a:r>
              <a:rPr lang="en-US" b="1" dirty="0"/>
              <a:t>different process </a:t>
            </a:r>
            <a:r>
              <a:rPr lang="en-US" b="0" dirty="0"/>
              <a:t>to calculate the </a:t>
            </a:r>
            <a:r>
              <a:rPr lang="en-US" b="1" dirty="0"/>
              <a:t>Projected Low Price</a:t>
            </a:r>
            <a:r>
              <a:rPr lang="en-US" b="0" dirty="0"/>
              <a:t>. </a:t>
            </a:r>
          </a:p>
          <a:p>
            <a:pPr marL="628650" lvl="1" indent="-171450">
              <a:buFont typeface="Wingdings" panose="05000000000000000000" pitchFamily="2" charset="2"/>
              <a:buChar char="Ø"/>
            </a:pPr>
            <a:r>
              <a:rPr lang="en-US" b="1" dirty="0"/>
              <a:t>Whatever process is used should be shared in the “WHY” question</a:t>
            </a:r>
            <a:r>
              <a:rPr lang="en-US" b="0" dirty="0"/>
              <a:t>.</a:t>
            </a:r>
          </a:p>
          <a:p>
            <a:pPr marL="628650" lvl="1" indent="-171450">
              <a:buFont typeface="Wingdings" panose="05000000000000000000" pitchFamily="2" charset="2"/>
              <a:buChar char="Ø"/>
            </a:pPr>
            <a:r>
              <a:rPr lang="en-US" b="1" dirty="0"/>
              <a:t>The next question is kinda a bonus &gt;&gt;</a:t>
            </a:r>
          </a:p>
          <a:p>
            <a:pPr marL="171450" indent="-171450">
              <a:buFont typeface="Wingdings" panose="05000000000000000000" pitchFamily="2" charset="2"/>
              <a:buChar char="§"/>
            </a:pPr>
            <a:endParaRPr lang="en-US" b="1"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28</a:t>
            </a:fld>
            <a:endParaRPr lang="en-US" dirty="0"/>
          </a:p>
        </p:txBody>
      </p:sp>
    </p:spTree>
    <p:extLst>
      <p:ext uri="{BB962C8B-B14F-4D97-AF65-F5344CB8AC3E}">
        <p14:creationId xmlns:p14="http://schemas.microsoft.com/office/powerpoint/2010/main" val="94105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ü"/>
            </a:pPr>
            <a:r>
              <a:rPr lang="en-US" b="1" dirty="0"/>
              <a:t>No “why” questions!!!</a:t>
            </a:r>
          </a:p>
          <a:p>
            <a:pPr marL="628650" lvl="1" indent="-171450">
              <a:buFont typeface="Wingdings" panose="05000000000000000000" pitchFamily="2" charset="2"/>
              <a:buChar char="Ø"/>
            </a:pPr>
            <a:r>
              <a:rPr lang="en-US" dirty="0"/>
              <a:t>Copy 3 items from the SSG</a:t>
            </a:r>
          </a:p>
          <a:p>
            <a:pPr marL="628650" lvl="1" indent="-171450">
              <a:buFont typeface="Wingdings" panose="05000000000000000000" pitchFamily="2" charset="2"/>
              <a:buChar char="Ø"/>
            </a:pPr>
            <a:r>
              <a:rPr lang="en-US" b="1" dirty="0"/>
              <a:t>The second bullet again emphasizes </a:t>
            </a:r>
            <a:r>
              <a:rPr lang="en-US" dirty="0"/>
              <a:t>the need to use the </a:t>
            </a:r>
            <a:r>
              <a:rPr lang="en-US" b="1" dirty="0"/>
              <a:t>final complete original printed SSG.pdf </a:t>
            </a:r>
            <a:r>
              <a:rPr lang="en-US" dirty="0"/>
              <a:t>for all copied judgments.</a:t>
            </a:r>
          </a:p>
          <a:p>
            <a:pPr marL="628650" lvl="1" indent="-171450">
              <a:buFont typeface="Wingdings" panose="05000000000000000000" pitchFamily="2" charset="2"/>
              <a:buChar char="Ø"/>
            </a:pPr>
            <a:r>
              <a:rPr lang="en-US" b="1" dirty="0"/>
              <a:t>Now, we’re ready for </a:t>
            </a:r>
            <a:r>
              <a:rPr lang="en-US" b="1" u="sng" dirty="0"/>
              <a:t>YOUR</a:t>
            </a:r>
            <a:r>
              <a:rPr lang="en-US" b="1" dirty="0"/>
              <a:t> conclusion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29</a:t>
            </a:fld>
            <a:endParaRPr lang="en-US" dirty="0"/>
          </a:p>
        </p:txBody>
      </p:sp>
    </p:spTree>
    <p:extLst>
      <p:ext uri="{BB962C8B-B14F-4D97-AF65-F5344CB8AC3E}">
        <p14:creationId xmlns:p14="http://schemas.microsoft.com/office/powerpoint/2010/main" val="368970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720725"/>
            <a:ext cx="3800475" cy="2851150"/>
          </a:xfrm>
        </p:spPr>
      </p:sp>
      <p:sp>
        <p:nvSpPr>
          <p:cNvPr id="3" name="Notes Placeholder 2"/>
          <p:cNvSpPr>
            <a:spLocks noGrp="1"/>
          </p:cNvSpPr>
          <p:nvPr>
            <p:ph type="body" idx="1"/>
          </p:nvPr>
        </p:nvSpPr>
        <p:spPr/>
        <p:txBody>
          <a:bodyPr/>
          <a:lstStyle/>
          <a:p>
            <a:pPr marL="171450" marR="0" lvl="0" indent="-171450">
              <a:lnSpc>
                <a:spcPct val="115000"/>
              </a:lnSpc>
              <a:spcBef>
                <a:spcPts val="0"/>
              </a:spcBef>
              <a:spcAft>
                <a:spcPts val="0"/>
              </a:spcAft>
              <a:buFont typeface="Wingdings" panose="05000000000000000000" pitchFamily="2" charset="2"/>
              <a:buChar char="ü"/>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Securities discussed </a:t>
            </a: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may be held by the instructors or clubs </a:t>
            </a:r>
            <a:r>
              <a:rPr lang="en-US" sz="1200" dirty="0">
                <a:effectLst/>
                <a:latin typeface="Trebuchet MS" panose="020B0603020202020204" pitchFamily="34" charset="0"/>
                <a:ea typeface="Calibri" panose="020F0502020204030204" pitchFamily="34" charset="0"/>
                <a:cs typeface="Times New Roman" panose="02020603050405020304" pitchFamily="18" charset="0"/>
              </a:rPr>
              <a:t>they may belong to.</a:t>
            </a:r>
          </a:p>
          <a:p>
            <a:pPr marL="171450" marR="0" lvl="0" indent="-171450">
              <a:lnSpc>
                <a:spcPct val="115000"/>
              </a:lnSpc>
              <a:spcBef>
                <a:spcPts val="0"/>
              </a:spcBef>
              <a:spcAft>
                <a:spcPts val="0"/>
              </a:spcAft>
              <a:buFont typeface="Wingdings" panose="05000000000000000000" pitchFamily="2" charset="2"/>
              <a:buChar char="ü"/>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All presentation participants </a:t>
            </a: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are volunteers and are precluded from benefiting financially </a:t>
            </a:r>
            <a:r>
              <a:rPr lang="en-US" sz="1200" dirty="0">
                <a:effectLst/>
                <a:latin typeface="Trebuchet MS" panose="020B0603020202020204" pitchFamily="34" charset="0"/>
                <a:ea typeface="Calibri" panose="020F0502020204030204" pitchFamily="34" charset="0"/>
                <a:cs typeface="Times New Roman" panose="02020603050405020304" pitchFamily="18" charset="0"/>
              </a:rPr>
              <a:t>from this presentation.</a:t>
            </a:r>
          </a:p>
          <a:p>
            <a:pPr marL="171450" marR="0" lvl="0" indent="-171450">
              <a:lnSpc>
                <a:spcPct val="115000"/>
              </a:lnSpc>
              <a:spcBef>
                <a:spcPts val="0"/>
              </a:spcBef>
              <a:spcAft>
                <a:spcPts val="0"/>
              </a:spcAft>
              <a:buFont typeface="Wingdings" panose="05000000000000000000" pitchFamily="2" charset="2"/>
              <a:buChar char="ü"/>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The presentation </a:t>
            </a: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may contain images of websites, products, or services not endorsed by BI</a:t>
            </a:r>
            <a:r>
              <a:rPr lang="en-US" sz="1200" dirty="0">
                <a:effectLst/>
                <a:latin typeface="Trebuchet MS" panose="020B0603020202020204" pitchFamily="34" charset="0"/>
                <a:ea typeface="Calibri" panose="020F0502020204030204" pitchFamily="34" charset="0"/>
                <a:cs typeface="Times New Roman" panose="02020603050405020304" pitchFamily="18" charset="0"/>
              </a:rPr>
              <a:t>.  Any mention of these is </a:t>
            </a: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not intended as an endorsement</a:t>
            </a:r>
            <a:r>
              <a:rPr lang="en-US" sz="1200" dirty="0">
                <a:effectLst/>
                <a:latin typeface="Trebuchet MS" panose="020B0603020202020204" pitchFamily="34" charset="0"/>
                <a:ea typeface="Calibri" panose="020F0502020204030204" pitchFamily="34" charset="0"/>
                <a:cs typeface="Times New Roman" panose="02020603050405020304" pitchFamily="18" charset="0"/>
              </a:rPr>
              <a:t>.</a:t>
            </a:r>
          </a:p>
          <a:p>
            <a:pPr marL="171450" marR="0" lvl="0" indent="-171450">
              <a:lnSpc>
                <a:spcPct val="115000"/>
              </a:lnSpc>
              <a:spcBef>
                <a:spcPts val="0"/>
              </a:spcBef>
              <a:spcAft>
                <a:spcPts val="0"/>
              </a:spcAft>
              <a:buFont typeface="Wingdings" panose="05000000000000000000" pitchFamily="2" charset="2"/>
              <a:buChar char="ü"/>
            </a:pP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This session is being recorded for the future use.</a:t>
            </a:r>
          </a:p>
          <a:p>
            <a:pPr marL="628650" marR="0" lvl="1" indent="-171450">
              <a:lnSpc>
                <a:spcPct val="115000"/>
              </a:lnSpc>
              <a:spcBef>
                <a:spcPts val="0"/>
              </a:spcBef>
              <a:spcAft>
                <a:spcPts val="0"/>
              </a:spcAft>
              <a:buFont typeface="Wingdings" panose="05000000000000000000" pitchFamily="2" charset="2"/>
              <a:buChar char="Ø"/>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1200" b="1" dirty="0">
                <a:effectLst/>
                <a:latin typeface="Trebuchet MS" panose="020B0603020202020204" pitchFamily="34" charset="0"/>
                <a:ea typeface="Calibri" panose="020F0502020204030204" pitchFamily="34" charset="0"/>
                <a:cs typeface="Times New Roman" panose="02020603050405020304" pitchFamily="18" charset="0"/>
              </a:rPr>
              <a:t>One more thing here, Let’s take a quick slide about the control panel&gt;&gt;</a:t>
            </a:r>
          </a:p>
          <a:p>
            <a:pPr marL="171450" indent="-171450">
              <a:buFont typeface="Wingdings" panose="05000000000000000000" pitchFamily="2" charset="2"/>
              <a:buChar char="v"/>
            </a:pPr>
            <a:endParaRPr lang="en-US" dirty="0">
              <a:latin typeface="+mj-lt"/>
            </a:endParaRPr>
          </a:p>
        </p:txBody>
      </p:sp>
      <p:sp>
        <p:nvSpPr>
          <p:cNvPr id="4" name="Slide Number Placeholder 3"/>
          <p:cNvSpPr>
            <a:spLocks noGrp="1"/>
          </p:cNvSpPr>
          <p:nvPr>
            <p:ph type="sldNum" sz="quarter" idx="5"/>
          </p:nvPr>
        </p:nvSpPr>
        <p:spPr/>
        <p:txBody>
          <a:bodyPr/>
          <a:lstStyle/>
          <a:p>
            <a:fld id="{A62B03F6-726F-43AB-8978-174FA6DEB4C2}" type="slidenum">
              <a:rPr lang="en-US" smtClean="0"/>
              <a:pPr/>
              <a:t>3</a:t>
            </a:fld>
            <a:endParaRPr lang="en-US" dirty="0"/>
          </a:p>
        </p:txBody>
      </p:sp>
    </p:spTree>
    <p:extLst>
      <p:ext uri="{BB962C8B-B14F-4D97-AF65-F5344CB8AC3E}">
        <p14:creationId xmlns:p14="http://schemas.microsoft.com/office/powerpoint/2010/main" val="10682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t>As this says </a:t>
            </a:r>
            <a:r>
              <a:rPr lang="en-US" b="1" dirty="0"/>
              <a:t>your final conclusion does not have to agree with your SSG.</a:t>
            </a:r>
          </a:p>
          <a:p>
            <a:pPr marL="628650" lvl="1" indent="-171450">
              <a:buFont typeface="Wingdings" panose="05000000000000000000" pitchFamily="2" charset="2"/>
              <a:buChar char="Ø"/>
            </a:pPr>
            <a:r>
              <a:rPr lang="en-US" dirty="0"/>
              <a:t>Now, all </a:t>
            </a:r>
            <a:r>
              <a:rPr lang="en-US" b="1" dirty="0"/>
              <a:t>you need to do is explain your ideas </a:t>
            </a:r>
            <a:r>
              <a:rPr lang="en-US" dirty="0"/>
              <a:t>about </a:t>
            </a:r>
            <a:r>
              <a:rPr lang="en-US" b="1" dirty="0"/>
              <a:t>why your arrived at this conclusion</a:t>
            </a:r>
            <a:r>
              <a:rPr lang="en-US" dirty="0"/>
              <a:t>.</a:t>
            </a:r>
          </a:p>
          <a:p>
            <a:pPr marL="628650" lvl="1" indent="-171450">
              <a:buFont typeface="Wingdings" panose="05000000000000000000" pitchFamily="2" charset="2"/>
              <a:buChar char="Ø"/>
            </a:pPr>
            <a:r>
              <a:rPr lang="en-US" b="1" dirty="0"/>
              <a:t>As indicated, if your conclusion does not have to agree with the SSG.  There may be something you’re seeing that isn’t apparent on the SSG.  </a:t>
            </a:r>
          </a:p>
          <a:p>
            <a:pPr marL="171450" indent="-171450">
              <a:buFont typeface="Wingdings" panose="05000000000000000000" pitchFamily="2" charset="2"/>
              <a:buChar char="ü"/>
            </a:pPr>
            <a:r>
              <a:rPr lang="en-US" b="1" dirty="0"/>
              <a:t>Just be prepared to explain yourself</a:t>
            </a:r>
            <a:r>
              <a:rPr lang="en-US" dirty="0"/>
              <a:t>.</a:t>
            </a:r>
          </a:p>
          <a:p>
            <a:pPr marL="628650" lvl="1" indent="-171450">
              <a:buFont typeface="Wingdings" panose="05000000000000000000" pitchFamily="2" charset="2"/>
              <a:buChar char="Ø"/>
            </a:pPr>
            <a:r>
              <a:rPr lang="en-US" b="1" dirty="0"/>
              <a:t>Yes, the form shows this as a “RECOMMENDATION.”  </a:t>
            </a:r>
          </a:p>
          <a:p>
            <a:pPr marL="171450" indent="-171450">
              <a:buFont typeface="Wingdings" panose="05000000000000000000" pitchFamily="2" charset="2"/>
              <a:buChar char="ü"/>
            </a:pPr>
            <a:r>
              <a:rPr lang="en-US" b="1" dirty="0"/>
              <a:t>I personally think that it should say “CONCLUSION</a:t>
            </a:r>
            <a:r>
              <a:rPr lang="en-US" dirty="0"/>
              <a:t>” because we </a:t>
            </a:r>
            <a:r>
              <a:rPr lang="en-US" b="1" dirty="0"/>
              <a:t>don’t make recommendations</a:t>
            </a:r>
            <a:r>
              <a:rPr lang="en-US" dirty="0"/>
              <a:t>.</a:t>
            </a:r>
          </a:p>
          <a:p>
            <a:pPr marL="171450" indent="-171450">
              <a:buFont typeface="Wingdings" panose="05000000000000000000" pitchFamily="2" charset="2"/>
              <a:buChar char="ü"/>
            </a:pPr>
            <a:r>
              <a:rPr lang="en-US" dirty="0"/>
              <a:t>The form has been </a:t>
            </a:r>
            <a:r>
              <a:rPr lang="en-US" b="1" dirty="0"/>
              <a:t>justified</a:t>
            </a:r>
            <a:r>
              <a:rPr lang="en-US" dirty="0"/>
              <a:t> by stating that we should </a:t>
            </a:r>
            <a:r>
              <a:rPr lang="en-US" b="1" dirty="0"/>
              <a:t>think of this “recommendation” as in a club stock presentation.</a:t>
            </a:r>
          </a:p>
          <a:p>
            <a:pPr marL="171450" indent="-171450">
              <a:buFont typeface="Wingdings" panose="05000000000000000000" pitchFamily="2" charset="2"/>
              <a:buChar char="ü"/>
            </a:pPr>
            <a:r>
              <a:rPr lang="en-US" b="1" dirty="0"/>
              <a:t>When you think about it, a First Cut is a great format for a club stock presentation.</a:t>
            </a:r>
          </a:p>
          <a:p>
            <a:pPr marL="628650" lvl="1" indent="-171450">
              <a:buFont typeface="Wingdings" panose="05000000000000000000" pitchFamily="2" charset="2"/>
              <a:buChar char="Ø"/>
            </a:pPr>
            <a:r>
              <a:rPr lang="en-US" b="1" dirty="0"/>
              <a:t>I still stand by “CONCLUSION” and the rubber stamp.</a:t>
            </a:r>
          </a:p>
          <a:p>
            <a:pPr marL="628650" lvl="1" indent="-171450">
              <a:buFont typeface="Wingdings" panose="05000000000000000000" pitchFamily="2" charset="2"/>
              <a:buChar char="Ø"/>
            </a:pPr>
            <a:r>
              <a:rPr lang="en-US" b="1" dirty="0"/>
              <a:t>OK, now it’s done … let’s share it with others.</a:t>
            </a:r>
          </a:p>
          <a:p>
            <a:pPr marL="171450" indent="-171450">
              <a:buFont typeface="Wingdings" panose="05000000000000000000" pitchFamily="2" charset="2"/>
              <a:buChar char="ü"/>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30</a:t>
            </a:fld>
            <a:endParaRPr lang="en-US" dirty="0"/>
          </a:p>
        </p:txBody>
      </p:sp>
    </p:spTree>
    <p:extLst>
      <p:ext uri="{BB962C8B-B14F-4D97-AF65-F5344CB8AC3E}">
        <p14:creationId xmlns:p14="http://schemas.microsoft.com/office/powerpoint/2010/main" val="4054748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ü"/>
            </a:pPr>
            <a:r>
              <a:rPr lang="en-US" dirty="0"/>
              <a:t>Submitting you First Cut is really </a:t>
            </a:r>
            <a:r>
              <a:rPr lang="en-US" b="1" dirty="0"/>
              <a:t>pretty simple </a:t>
            </a:r>
            <a:r>
              <a:rPr lang="en-US" dirty="0"/>
              <a:t>… </a:t>
            </a:r>
          </a:p>
          <a:p>
            <a:pPr marL="628650" lvl="1" indent="-171450">
              <a:buFont typeface="Wingdings" panose="05000000000000000000" pitchFamily="2" charset="2"/>
              <a:buChar char="Ø"/>
            </a:pPr>
            <a:r>
              <a:rPr lang="en-US" dirty="0"/>
              <a:t>the </a:t>
            </a:r>
            <a:r>
              <a:rPr lang="en-US" b="1" dirty="0"/>
              <a:t>instructions are at the top of the first page </a:t>
            </a:r>
            <a:r>
              <a:rPr lang="en-US" dirty="0"/>
              <a:t>of the template.</a:t>
            </a:r>
          </a:p>
          <a:p>
            <a:pPr marL="628650" lvl="1" indent="-171450">
              <a:buFont typeface="Wingdings" panose="05000000000000000000" pitchFamily="2" charset="2"/>
              <a:buChar char="Ø"/>
            </a:pPr>
            <a:r>
              <a:rPr lang="en-US" b="1" dirty="0"/>
              <a:t>Use the naming convention shown in the instructions</a:t>
            </a:r>
          </a:p>
          <a:p>
            <a:pPr marL="628650" lvl="1" indent="-171450">
              <a:buFont typeface="Wingdings" panose="05000000000000000000" pitchFamily="2" charset="2"/>
              <a:buChar char="Ø"/>
            </a:pPr>
            <a:r>
              <a:rPr lang="en-US" b="1" dirty="0"/>
              <a:t>And email the two reports to BetterInvesting.</a:t>
            </a:r>
          </a:p>
          <a:p>
            <a:pPr marL="171450" lvl="0" indent="-171450">
              <a:buFont typeface="Wingdings" panose="05000000000000000000" pitchFamily="2" charset="2"/>
              <a:buChar char="ü"/>
            </a:pPr>
            <a:r>
              <a:rPr lang="en-US" b="1" dirty="0"/>
              <a:t>Quick note here … the gray background in the entry boxes and the TEMPLATE watermark will all be removed by BI before publication</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31</a:t>
            </a:fld>
            <a:endParaRPr lang="en-US" dirty="0"/>
          </a:p>
        </p:txBody>
      </p:sp>
    </p:spTree>
    <p:extLst>
      <p:ext uri="{BB962C8B-B14F-4D97-AF65-F5344CB8AC3E}">
        <p14:creationId xmlns:p14="http://schemas.microsoft.com/office/powerpoint/2010/main" val="1452705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Q. </a:t>
            </a:r>
            <a:r>
              <a:rPr lang="en-US" b="1" dirty="0"/>
              <a:t>Will my submitted </a:t>
            </a:r>
            <a:r>
              <a:rPr lang="en-US" b="1" i="1" dirty="0"/>
              <a:t>First Cut </a:t>
            </a:r>
            <a:r>
              <a:rPr lang="en-US" b="1" dirty="0"/>
              <a:t>be reviewed or edited before posting to the BI website?</a:t>
            </a:r>
          </a:p>
          <a:p>
            <a:pPr marL="171450" indent="-171450">
              <a:buFont typeface="Wingdings" panose="05000000000000000000" pitchFamily="2" charset="2"/>
              <a:buChar char="ü"/>
            </a:pPr>
            <a:r>
              <a:rPr lang="en-US" b="0" dirty="0"/>
              <a:t>A.  Yes and No </a:t>
            </a:r>
            <a:r>
              <a:rPr lang="en-US" b="1" dirty="0"/>
              <a:t>… Reviewed YES / Edited NO</a:t>
            </a:r>
          </a:p>
          <a:p>
            <a:pPr marL="171450" indent="-171450">
              <a:buFont typeface="Wingdings" panose="05000000000000000000" pitchFamily="2" charset="2"/>
              <a:buChar char="ü"/>
            </a:pPr>
            <a:r>
              <a:rPr lang="en-US" dirty="0"/>
              <a:t>Your </a:t>
            </a:r>
            <a:r>
              <a:rPr lang="en-US" i="1" dirty="0"/>
              <a:t>First Cut </a:t>
            </a:r>
            <a:r>
              <a:rPr lang="en-US" dirty="0"/>
              <a:t>will </a:t>
            </a:r>
            <a:r>
              <a:rPr lang="en-US" b="1" dirty="0"/>
              <a:t>be reviewed for completeness </a:t>
            </a:r>
            <a:r>
              <a:rPr lang="en-US" dirty="0"/>
              <a:t>and </a:t>
            </a:r>
            <a:r>
              <a:rPr lang="en-US" b="1" dirty="0"/>
              <a:t>to see the it matches with the submitted SSG.pdf</a:t>
            </a:r>
          </a:p>
          <a:p>
            <a:pPr marL="171450" indent="-171450">
              <a:buFont typeface="Wingdings" panose="05000000000000000000" pitchFamily="2" charset="2"/>
              <a:buChar char="ü"/>
            </a:pPr>
            <a:r>
              <a:rPr lang="en-US" dirty="0"/>
              <a:t>If there’s </a:t>
            </a:r>
            <a:r>
              <a:rPr lang="en-US" b="1" dirty="0"/>
              <a:t>anything awry or missing you’d be notified by email.</a:t>
            </a:r>
          </a:p>
          <a:p>
            <a:pPr marL="171450" indent="-171450">
              <a:buFont typeface="Wingdings" panose="05000000000000000000" pitchFamily="2" charset="2"/>
              <a:buChar char="ü"/>
            </a:pPr>
            <a:r>
              <a:rPr lang="en-US" b="1" dirty="0"/>
              <a:t>The reviewer doesn’t have to agree with your conclusions as long as you’ve supported them.</a:t>
            </a:r>
          </a:p>
          <a:p>
            <a:pPr marL="628650" lvl="1" indent="-171450">
              <a:buFont typeface="Wingdings" panose="05000000000000000000" pitchFamily="2" charset="2"/>
              <a:buChar char="Ø"/>
            </a:pPr>
            <a:r>
              <a:rPr lang="en-US" b="1" dirty="0"/>
              <a:t>OK, let’s move on in search of completed </a:t>
            </a:r>
            <a:r>
              <a:rPr lang="en-US" b="1" i="1" dirty="0"/>
              <a:t>First Cut </a:t>
            </a:r>
            <a:r>
              <a:rPr lang="en-US" b="1" dirty="0"/>
              <a:t>Reports or Studies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32</a:t>
            </a:fld>
            <a:endParaRPr lang="en-US" dirty="0"/>
          </a:p>
        </p:txBody>
      </p:sp>
    </p:spTree>
    <p:extLst>
      <p:ext uri="{BB962C8B-B14F-4D97-AF65-F5344CB8AC3E}">
        <p14:creationId xmlns:p14="http://schemas.microsoft.com/office/powerpoint/2010/main" val="2964074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b="1" dirty="0"/>
              <a:t>Yes you can receive them in your email.</a:t>
            </a:r>
          </a:p>
          <a:p>
            <a:pPr marL="628650" lvl="1" indent="-171450">
              <a:buFont typeface="Wingdings" panose="05000000000000000000" pitchFamily="2" charset="2"/>
              <a:buChar char="Ø"/>
            </a:pPr>
            <a:r>
              <a:rPr lang="en-US" dirty="0"/>
              <a:t>BUT,  you do have to be signed up for </a:t>
            </a:r>
            <a:r>
              <a:rPr lang="en-US" b="1" dirty="0"/>
              <a:t>the BI Weekly e-newsletter.</a:t>
            </a:r>
          </a:p>
          <a:p>
            <a:pPr marL="171450" indent="-171450">
              <a:buFont typeface="Wingdings" panose="05000000000000000000" pitchFamily="2" charset="2"/>
              <a:buChar char="ü"/>
            </a:pPr>
            <a:r>
              <a:rPr lang="en-US" dirty="0"/>
              <a:t>And you’ll </a:t>
            </a:r>
            <a:r>
              <a:rPr lang="en-US" b="1" dirty="0"/>
              <a:t>receive new First Cuts as they’re initially posted</a:t>
            </a:r>
            <a:r>
              <a:rPr lang="en-US" dirty="0"/>
              <a:t>.</a:t>
            </a:r>
          </a:p>
          <a:p>
            <a:pPr marL="171450" indent="-171450">
              <a:buFont typeface="Wingdings" panose="05000000000000000000" pitchFamily="2" charset="2"/>
              <a:buChar char="ü"/>
            </a:pPr>
            <a:r>
              <a:rPr lang="en-US" dirty="0"/>
              <a:t>Here’s a quick review of how to make that happen.</a:t>
            </a:r>
          </a:p>
          <a:p>
            <a:pPr marL="628650" lvl="1" indent="-171450">
              <a:buFont typeface="Wingdings" panose="05000000000000000000" pitchFamily="2" charset="2"/>
              <a:buChar char="Ø"/>
            </a:pPr>
            <a:r>
              <a:rPr lang="en-US" dirty="0"/>
              <a:t>You have to be logged into BI’s homepage.</a:t>
            </a:r>
          </a:p>
          <a:p>
            <a:pPr marL="628650" lvl="1" indent="-171450">
              <a:buFont typeface="Wingdings" panose="05000000000000000000" pitchFamily="2" charset="2"/>
              <a:buChar char="Ø"/>
            </a:pPr>
            <a:r>
              <a:rPr lang="en-US" dirty="0"/>
              <a:t>Then click on “MY ACCOUNT” to the right of your name.</a:t>
            </a:r>
          </a:p>
          <a:p>
            <a:pPr marL="628650" lvl="1" indent="-171450">
              <a:buFont typeface="Wingdings" panose="05000000000000000000" pitchFamily="2" charset="2"/>
              <a:buChar char="Ø"/>
            </a:pPr>
            <a:r>
              <a:rPr lang="en-US" b="1" dirty="0"/>
              <a:t>That will take you to your account.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33</a:t>
            </a:fld>
            <a:endParaRPr lang="en-US" dirty="0"/>
          </a:p>
        </p:txBody>
      </p:sp>
    </p:spTree>
    <p:extLst>
      <p:ext uri="{BB962C8B-B14F-4D97-AF65-F5344CB8AC3E}">
        <p14:creationId xmlns:p14="http://schemas.microsoft.com/office/powerpoint/2010/main" val="232616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Clicking on “</a:t>
            </a:r>
            <a:r>
              <a:rPr lang="en-US" b="1" dirty="0"/>
              <a:t>Email and Product Subscription Information” will take you to this page</a:t>
            </a:r>
          </a:p>
          <a:p>
            <a:pPr marL="628650" lvl="1" indent="-171450">
              <a:buFont typeface="Wingdings" panose="05000000000000000000" pitchFamily="2" charset="2"/>
              <a:buChar char="Ø"/>
            </a:pPr>
            <a:r>
              <a:rPr lang="en-US" b="0" dirty="0"/>
              <a:t>Make sure the “</a:t>
            </a:r>
            <a:r>
              <a:rPr lang="en-US" b="1" dirty="0"/>
              <a:t>BetterInvesting Monthly e-newsletter” </a:t>
            </a:r>
            <a:r>
              <a:rPr lang="en-US" b="0" dirty="0"/>
              <a:t>is checked.</a:t>
            </a:r>
          </a:p>
          <a:p>
            <a:pPr marL="628650" lvl="1" indent="-171450">
              <a:buFont typeface="Wingdings" panose="05000000000000000000" pitchFamily="2" charset="2"/>
              <a:buChar char="Ø"/>
            </a:pPr>
            <a:r>
              <a:rPr lang="en-US" b="0" dirty="0"/>
              <a:t>I would also suggest that you scroll down the page and make sure that “</a:t>
            </a:r>
            <a:r>
              <a:rPr lang="en-US" b="1" dirty="0"/>
              <a:t>Local Chapter News &amp; Events</a:t>
            </a:r>
            <a:r>
              <a:rPr lang="en-US" b="0" dirty="0"/>
              <a:t>” is checked.</a:t>
            </a:r>
          </a:p>
          <a:p>
            <a:pPr marL="171450" indent="-171450">
              <a:buFont typeface="Wingdings" panose="05000000000000000000" pitchFamily="2" charset="2"/>
              <a:buChar char="ü"/>
            </a:pPr>
            <a:r>
              <a:rPr lang="en-US" b="1" dirty="0"/>
              <a:t>That allows us to keep you informed about what the chapter is doing.</a:t>
            </a:r>
          </a:p>
          <a:p>
            <a:pPr marL="628650" lvl="1" indent="-171450">
              <a:buFont typeface="Wingdings" panose="05000000000000000000" pitchFamily="2" charset="2"/>
              <a:buChar char="Ø"/>
            </a:pPr>
            <a:r>
              <a:rPr lang="en-US" b="1" dirty="0"/>
              <a:t>Now, we can go find ALL of the posted </a:t>
            </a:r>
            <a:r>
              <a:rPr lang="en-US" b="1" i="1" dirty="0"/>
              <a:t>First Cuts</a:t>
            </a:r>
            <a:r>
              <a:rPr lang="en-US" b="1" dirty="0"/>
              <a:t>.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34</a:t>
            </a:fld>
            <a:endParaRPr lang="en-US" dirty="0"/>
          </a:p>
        </p:txBody>
      </p:sp>
    </p:spTree>
    <p:extLst>
      <p:ext uri="{BB962C8B-B14F-4D97-AF65-F5344CB8AC3E}">
        <p14:creationId xmlns:p14="http://schemas.microsoft.com/office/powerpoint/2010/main" val="2185062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Once again we’re back to the BI Home page, </a:t>
            </a:r>
          </a:p>
          <a:p>
            <a:pPr marL="628650" lvl="1" indent="-171450">
              <a:buFont typeface="Wingdings" panose="05000000000000000000" pitchFamily="2" charset="2"/>
              <a:buChar char="Ø"/>
            </a:pPr>
            <a:r>
              <a:rPr lang="en-US" dirty="0"/>
              <a:t>Logged in</a:t>
            </a:r>
          </a:p>
          <a:p>
            <a:pPr marL="628650" lvl="1" indent="-171450">
              <a:buFont typeface="Wingdings" panose="05000000000000000000" pitchFamily="2" charset="2"/>
              <a:buChar char="Ø"/>
            </a:pPr>
            <a:r>
              <a:rPr lang="en-US" dirty="0"/>
              <a:t>And clicking on the “</a:t>
            </a:r>
            <a:r>
              <a:rPr lang="en-US" b="1" dirty="0"/>
              <a:t>VIEW ALL</a:t>
            </a:r>
            <a:r>
              <a:rPr lang="en-US" dirty="0"/>
              <a:t>” Button.</a:t>
            </a:r>
          </a:p>
          <a:p>
            <a:pPr marL="628650" lvl="1" indent="-171450">
              <a:buFont typeface="Wingdings" panose="05000000000000000000" pitchFamily="2" charset="2"/>
              <a:buChar char="Ø"/>
            </a:pPr>
            <a:r>
              <a:rPr lang="en-US" dirty="0"/>
              <a:t>This will take us back to the page where we downloaded the </a:t>
            </a:r>
            <a:r>
              <a:rPr lang="en-US" b="1" i="1" dirty="0"/>
              <a:t>First Cut Report</a:t>
            </a:r>
            <a:r>
              <a:rPr lang="en-US" b="1" dirty="0"/>
              <a:t> Template …</a:t>
            </a:r>
            <a:endParaRPr lang="en-US" dirty="0"/>
          </a:p>
          <a:p>
            <a:pPr marL="628650" lvl="1" indent="-171450">
              <a:buFont typeface="Wingdings" panose="05000000000000000000" pitchFamily="2" charset="2"/>
              <a:buChar char="Ø"/>
            </a:pPr>
            <a:r>
              <a:rPr lang="en-US" b="1" dirty="0"/>
              <a:t>just a little further down the page.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35</a:t>
            </a:fld>
            <a:endParaRPr lang="en-US" dirty="0"/>
          </a:p>
        </p:txBody>
      </p:sp>
    </p:spTree>
    <p:extLst>
      <p:ext uri="{BB962C8B-B14F-4D97-AF65-F5344CB8AC3E}">
        <p14:creationId xmlns:p14="http://schemas.microsoft.com/office/powerpoint/2010/main" val="675571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This is a </a:t>
            </a:r>
            <a:r>
              <a:rPr lang="en-US" b="1" dirty="0"/>
              <a:t>list of ALL the posted First Cut Reports </a:t>
            </a:r>
            <a:r>
              <a:rPr lang="en-US" dirty="0"/>
              <a:t>with the </a:t>
            </a:r>
            <a:r>
              <a:rPr lang="en-US" b="1" dirty="0"/>
              <a:t>most recent at the top</a:t>
            </a:r>
            <a:r>
              <a:rPr lang="en-US" dirty="0"/>
              <a:t>.</a:t>
            </a:r>
          </a:p>
          <a:p>
            <a:pPr marL="628650" lvl="1" indent="-171450">
              <a:buFont typeface="Wingdings" panose="05000000000000000000" pitchFamily="2" charset="2"/>
              <a:buChar char="Ø"/>
            </a:pPr>
            <a:r>
              <a:rPr lang="en-US" dirty="0"/>
              <a:t>The sort ribbon allows you to </a:t>
            </a:r>
            <a:r>
              <a:rPr lang="en-US" b="1" dirty="0"/>
              <a:t>sort by company name, ticker, sector, size, # of studies and date.</a:t>
            </a:r>
          </a:p>
          <a:p>
            <a:pPr marL="171450" indent="-171450">
              <a:buFont typeface="Wingdings" panose="05000000000000000000" pitchFamily="2" charset="2"/>
              <a:buChar char="ü"/>
            </a:pPr>
            <a:r>
              <a:rPr lang="en-US" b="0" dirty="0"/>
              <a:t>So, if you’re </a:t>
            </a:r>
            <a:r>
              <a:rPr lang="en-US" b="1" dirty="0"/>
              <a:t>looking for a small company or tech company you can sort, up or down by these headings.</a:t>
            </a:r>
          </a:p>
          <a:p>
            <a:pPr marL="171450" indent="-171450">
              <a:buFont typeface="Wingdings" panose="05000000000000000000" pitchFamily="2" charset="2"/>
              <a:buChar char="ü"/>
            </a:pPr>
            <a:r>
              <a:rPr lang="en-US" b="1" dirty="0"/>
              <a:t>This page’s second feature is the Search Field.</a:t>
            </a:r>
          </a:p>
          <a:p>
            <a:pPr marL="628650" lvl="1" indent="-171450">
              <a:buFont typeface="Wingdings" panose="05000000000000000000" pitchFamily="2" charset="2"/>
              <a:buChar char="Ø"/>
            </a:pPr>
            <a:r>
              <a:rPr lang="en-US" b="0" dirty="0"/>
              <a:t>We’ll just </a:t>
            </a:r>
            <a:r>
              <a:rPr lang="en-US" b="1" dirty="0"/>
              <a:t>enter SBUX or Starbucks</a:t>
            </a:r>
            <a:r>
              <a:rPr lang="en-US" b="0" dirty="0"/>
              <a:t>, either will work.</a:t>
            </a:r>
          </a:p>
          <a:p>
            <a:pPr marL="628650" lvl="1" indent="-171450">
              <a:buFont typeface="Wingdings" panose="05000000000000000000" pitchFamily="2" charset="2"/>
              <a:buChar char="Ø"/>
            </a:pPr>
            <a:r>
              <a:rPr lang="en-US" b="1" dirty="0"/>
              <a:t>This will filter the list down to Starbucks.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36</a:t>
            </a:fld>
            <a:endParaRPr lang="en-US" dirty="0"/>
          </a:p>
        </p:txBody>
      </p:sp>
    </p:spTree>
    <p:extLst>
      <p:ext uri="{BB962C8B-B14F-4D97-AF65-F5344CB8AC3E}">
        <p14:creationId xmlns:p14="http://schemas.microsoft.com/office/powerpoint/2010/main" val="4056335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Following the directions here </a:t>
            </a:r>
          </a:p>
          <a:p>
            <a:pPr marL="628650" lvl="1" indent="-171450">
              <a:buFont typeface="Wingdings" panose="05000000000000000000" pitchFamily="2" charset="2"/>
              <a:buChar char="Ø"/>
            </a:pPr>
            <a:r>
              <a:rPr lang="en-US" dirty="0"/>
              <a:t>A click on </a:t>
            </a:r>
            <a:r>
              <a:rPr lang="en-US" b="1" dirty="0"/>
              <a:t>VIEW</a:t>
            </a:r>
            <a:r>
              <a:rPr lang="en-US" dirty="0"/>
              <a:t> … </a:t>
            </a:r>
          </a:p>
          <a:p>
            <a:pPr marL="628650" lvl="1" indent="-171450">
              <a:buFont typeface="Wingdings" panose="05000000000000000000" pitchFamily="2" charset="2"/>
              <a:buChar char="Ø"/>
            </a:pPr>
            <a:r>
              <a:rPr lang="en-US" dirty="0"/>
              <a:t>takes us to the STARBUCKS page </a:t>
            </a:r>
            <a:r>
              <a:rPr lang="en-US" b="1" dirty="0"/>
              <a:t>&gt;&gt;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37</a:t>
            </a:fld>
            <a:endParaRPr lang="en-US" dirty="0"/>
          </a:p>
        </p:txBody>
      </p:sp>
    </p:spTree>
    <p:extLst>
      <p:ext uri="{BB962C8B-B14F-4D97-AF65-F5344CB8AC3E}">
        <p14:creationId xmlns:p14="http://schemas.microsoft.com/office/powerpoint/2010/main" val="3585408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t>At the top of this page is a section of general information.</a:t>
            </a:r>
          </a:p>
          <a:p>
            <a:pPr marL="171450" indent="-171450">
              <a:buFont typeface="Wingdings" panose="05000000000000000000" pitchFamily="2" charset="2"/>
              <a:buChar char="ü"/>
            </a:pPr>
            <a:r>
              <a:rPr lang="en-US" dirty="0"/>
              <a:t>This is the same as the information show on the SSG when you hover over the COMPANY NAME &amp; STOCK TICKER</a:t>
            </a:r>
          </a:p>
          <a:p>
            <a:pPr marL="171450" indent="-171450">
              <a:buFont typeface="Wingdings" panose="05000000000000000000" pitchFamily="2" charset="2"/>
              <a:buChar char="ü"/>
            </a:pPr>
            <a:r>
              <a:rPr lang="en-US" dirty="0"/>
              <a:t>AND, you might find this useful in answering in the second </a:t>
            </a:r>
            <a:r>
              <a:rPr lang="en-US" i="1" dirty="0"/>
              <a:t>First Cut </a:t>
            </a:r>
            <a:r>
              <a:rPr lang="en-US" dirty="0"/>
              <a:t>question. </a:t>
            </a:r>
          </a:p>
          <a:p>
            <a:pPr marL="628650" lvl="1" indent="-171450">
              <a:buFont typeface="Wingdings" panose="05000000000000000000" pitchFamily="2" charset="2"/>
              <a:buChar char="Ø"/>
            </a:pPr>
            <a:r>
              <a:rPr lang="en-US" dirty="0"/>
              <a:t>Next on the page are the links all </a:t>
            </a:r>
            <a:r>
              <a:rPr lang="en-US" i="1" dirty="0"/>
              <a:t>First Cut </a:t>
            </a:r>
            <a:r>
              <a:rPr lang="en-US" dirty="0"/>
              <a:t>Reports for this company.</a:t>
            </a:r>
          </a:p>
          <a:p>
            <a:pPr marL="171450" lvl="0" indent="-171450">
              <a:buFont typeface="Wingdings" panose="05000000000000000000" pitchFamily="2" charset="2"/>
              <a:buChar char="ü"/>
            </a:pPr>
            <a:r>
              <a:rPr lang="en-US" b="1" i="1" dirty="0">
                <a:solidFill>
                  <a:srgbClr val="FF0000"/>
                </a:solidFill>
              </a:rPr>
              <a:t>Depending on how your computer is setup it may download the .pdf directly …</a:t>
            </a:r>
          </a:p>
          <a:p>
            <a:pPr marL="171450" lvl="0" indent="-171450">
              <a:buFont typeface="Wingdings" panose="05000000000000000000" pitchFamily="2" charset="2"/>
              <a:buChar char="ü"/>
            </a:pPr>
            <a:r>
              <a:rPr lang="en-US" b="1" i="1" dirty="0">
                <a:solidFill>
                  <a:srgbClr val="FF0000"/>
                </a:solidFill>
              </a:rPr>
              <a:t>… or open a page where you can download.</a:t>
            </a:r>
          </a:p>
          <a:p>
            <a:pPr marL="628650" lvl="1" indent="-171450">
              <a:buFont typeface="Wingdings" panose="05000000000000000000" pitchFamily="2" charset="2"/>
              <a:buChar char="Ø"/>
            </a:pPr>
            <a:r>
              <a:rPr lang="en-US" dirty="0"/>
              <a:t>A click on the link down loads the report to your computer.</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dirty="0"/>
              <a:t>The next three links on this list are self-explanatory … with a twist.</a:t>
            </a:r>
          </a:p>
          <a:p>
            <a:pPr marL="171450" indent="-171450">
              <a:buFont typeface="Wingdings" panose="05000000000000000000" pitchFamily="2" charset="2"/>
              <a:buChar char="ü"/>
            </a:pPr>
            <a:r>
              <a:rPr lang="en-US" dirty="0"/>
              <a:t>Click on any of these will open the page in </a:t>
            </a:r>
            <a:r>
              <a:rPr lang="en-US" b="1" dirty="0"/>
              <a:t>A NEW TAB ON YOUR BROWSER/</a:t>
            </a:r>
            <a:r>
              <a:rPr lang="en-US" dirty="0"/>
              <a:t>.</a:t>
            </a:r>
          </a:p>
          <a:p>
            <a:pPr marL="628650" lvl="1" indent="-171450">
              <a:buFont typeface="Wingdings" panose="05000000000000000000" pitchFamily="2" charset="2"/>
              <a:buChar char="Ø"/>
            </a:pPr>
            <a:r>
              <a:rPr lang="en-US" b="1" dirty="0"/>
              <a:t>So, we’ve found and downloaded a First Cut Study&gt;&gt;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38</a:t>
            </a:fld>
            <a:endParaRPr lang="en-US" dirty="0"/>
          </a:p>
        </p:txBody>
      </p:sp>
    </p:spTree>
    <p:extLst>
      <p:ext uri="{BB962C8B-B14F-4D97-AF65-F5344CB8AC3E}">
        <p14:creationId xmlns:p14="http://schemas.microsoft.com/office/powerpoint/2010/main" val="1987998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t>First off, you can read through it to see how someone else looks at analyzing this company.</a:t>
            </a:r>
          </a:p>
          <a:p>
            <a:pPr marL="628650" lvl="1" indent="-171450">
              <a:buFont typeface="Wingdings" panose="05000000000000000000" pitchFamily="2" charset="2"/>
              <a:buChar char="Ø"/>
            </a:pPr>
            <a:r>
              <a:rPr lang="en-US" dirty="0"/>
              <a:t>Investigate to see if there are analysis techniques that might be new to you.</a:t>
            </a:r>
          </a:p>
          <a:p>
            <a:pPr marL="628650" lvl="1" indent="-171450">
              <a:buFont typeface="Wingdings" panose="05000000000000000000" pitchFamily="2" charset="2"/>
              <a:buChar char="Ø"/>
            </a:pPr>
            <a:r>
              <a:rPr lang="en-US" dirty="0"/>
              <a:t>A good exercise here mighty be to do your own SSG on the company.  See how it differs from the First Cut version.  </a:t>
            </a:r>
          </a:p>
          <a:p>
            <a:pPr marL="171450" indent="-171450">
              <a:buFont typeface="Wingdings" panose="05000000000000000000" pitchFamily="2" charset="2"/>
              <a:buChar char="ü"/>
            </a:pPr>
            <a:r>
              <a:rPr lang="en-US" dirty="0"/>
              <a:t>Then consider, if you owned this stock … which conclusions would allow you to sleep better.</a:t>
            </a:r>
          </a:p>
          <a:p>
            <a:pPr marL="171450" indent="-171450">
              <a:buFont typeface="Wingdings" panose="05000000000000000000" pitchFamily="2" charset="2"/>
              <a:buChar char="ü"/>
            </a:pPr>
            <a:r>
              <a:rPr lang="en-US" dirty="0"/>
              <a:t>After all is said and done, a major goal here is to buy stock that makes money AND allows us to sleep well at night.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39</a:t>
            </a:fld>
            <a:endParaRPr lang="en-US" dirty="0"/>
          </a:p>
        </p:txBody>
      </p:sp>
    </p:spTree>
    <p:extLst>
      <p:ext uri="{BB962C8B-B14F-4D97-AF65-F5344CB8AC3E}">
        <p14:creationId xmlns:p14="http://schemas.microsoft.com/office/powerpoint/2010/main" val="155481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Wingdings" panose="05000000000000000000" pitchFamily="2" charset="2"/>
              <a:buChar char="ü"/>
            </a:pPr>
            <a:r>
              <a:rPr lang="en-US" dirty="0"/>
              <a:t>An your first question may be, </a:t>
            </a:r>
            <a:r>
              <a:rPr lang="en-US" b="1" dirty="0"/>
              <a:t>What Control Panel?</a:t>
            </a:r>
          </a:p>
          <a:p>
            <a:pPr marL="628650" lvl="1" indent="-171450" algn="l">
              <a:buFont typeface="Wingdings" panose="05000000000000000000" pitchFamily="2" charset="2"/>
              <a:buChar char="Ø"/>
            </a:pPr>
            <a:r>
              <a:rPr lang="en-US" b="0" dirty="0"/>
              <a:t>If all you can see is this, </a:t>
            </a:r>
            <a:r>
              <a:rPr lang="en-US" b="1" dirty="0"/>
              <a:t>click on the red arrow.</a:t>
            </a:r>
          </a:p>
          <a:p>
            <a:pPr marL="628650" lvl="1" indent="-171450" algn="l">
              <a:buFont typeface="Wingdings" panose="05000000000000000000" pitchFamily="2" charset="2"/>
              <a:buChar char="Ø"/>
            </a:pPr>
            <a:r>
              <a:rPr lang="en-US" dirty="0"/>
              <a:t>It’s a little like magic, You can </a:t>
            </a:r>
            <a:r>
              <a:rPr lang="en-US" b="1" dirty="0"/>
              <a:t>make the control panel appear or disappear </a:t>
            </a:r>
            <a:r>
              <a:rPr lang="en-US" dirty="0"/>
              <a:t>at will with the </a:t>
            </a:r>
            <a:r>
              <a:rPr lang="en-US" b="1" dirty="0"/>
              <a:t>red arrows</a:t>
            </a:r>
          </a:p>
          <a:p>
            <a:pPr marL="628650" lvl="1" indent="-171450" algn="l">
              <a:buFont typeface="Wingdings" panose="05000000000000000000" pitchFamily="2" charset="2"/>
              <a:buChar char="Ø"/>
            </a:pPr>
            <a:r>
              <a:rPr lang="en-US" b="1" dirty="0"/>
              <a:t>Click to download handouts</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b="1" dirty="0"/>
              <a:t>Click to ask a question</a:t>
            </a:r>
          </a:p>
          <a:p>
            <a:pPr marL="628650" lvl="1" indent="-171450" algn="l">
              <a:buFont typeface="Wingdings" panose="05000000000000000000" pitchFamily="2" charset="2"/>
              <a:buChar char="Ø"/>
            </a:pPr>
            <a:r>
              <a:rPr lang="en-US" b="1" dirty="0"/>
              <a:t>So, moving on to the First Cut Is the Deepest </a:t>
            </a:r>
            <a:r>
              <a:rPr lang="en-US" dirty="0"/>
              <a:t>&gt;&gt;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a:t>
            </a:fld>
            <a:endParaRPr lang="en-US" dirty="0"/>
          </a:p>
        </p:txBody>
      </p:sp>
    </p:spTree>
    <p:extLst>
      <p:ext uri="{BB962C8B-B14F-4D97-AF65-F5344CB8AC3E}">
        <p14:creationId xmlns:p14="http://schemas.microsoft.com/office/powerpoint/2010/main" val="2219724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720725"/>
            <a:ext cx="3800475" cy="2851150"/>
          </a:xfrm>
        </p:spPr>
      </p:sp>
      <p:sp>
        <p:nvSpPr>
          <p:cNvPr id="3" name="Notes Placeholder 2"/>
          <p:cNvSpPr>
            <a:spLocks noGrp="1"/>
          </p:cNvSpPr>
          <p:nvPr>
            <p:ph type="body" idx="1"/>
          </p:nvPr>
        </p:nvSpPr>
        <p:spPr/>
        <p:txBody>
          <a:bodyPr/>
          <a:lstStyle/>
          <a:p>
            <a:pPr marL="628650" lvl="1" indent="-171450">
              <a:buFont typeface="Wingdings" panose="05000000000000000000" pitchFamily="2" charset="2"/>
              <a:buChar char="Ø"/>
            </a:pPr>
            <a:r>
              <a:rPr lang="en-US" dirty="0">
                <a:latin typeface="+mj-lt"/>
              </a:rPr>
              <a:t>We saw what a First Cut was about.</a:t>
            </a:r>
          </a:p>
          <a:p>
            <a:pPr marL="1085850" lvl="2" indent="-171450">
              <a:buFont typeface="Wingdings" panose="05000000000000000000" pitchFamily="2" charset="2"/>
              <a:buChar char="Ø"/>
            </a:pPr>
            <a:r>
              <a:rPr lang="en-US" dirty="0">
                <a:latin typeface="+mj-lt"/>
              </a:rPr>
              <a:t>That it was a </a:t>
            </a:r>
            <a:r>
              <a:rPr lang="en-US" b="1" dirty="0">
                <a:latin typeface="+mj-lt"/>
              </a:rPr>
              <a:t>learning tool</a:t>
            </a:r>
          </a:p>
          <a:p>
            <a:pPr marL="1085850" lvl="2" indent="-171450">
              <a:buFont typeface="Wingdings" panose="05000000000000000000" pitchFamily="2" charset="2"/>
              <a:buChar char="Ø"/>
            </a:pPr>
            <a:r>
              <a:rPr lang="en-US" b="1" dirty="0">
                <a:latin typeface="+mj-lt"/>
              </a:rPr>
              <a:t>Organizes judgment thoughts &amp; ideas.</a:t>
            </a:r>
          </a:p>
          <a:p>
            <a:pPr marL="1085850" lvl="2" indent="-171450">
              <a:buFont typeface="Wingdings" panose="05000000000000000000" pitchFamily="2" charset="2"/>
              <a:buChar char="Ø"/>
            </a:pPr>
            <a:r>
              <a:rPr lang="en-US" b="0" dirty="0">
                <a:latin typeface="+mj-lt"/>
              </a:rPr>
              <a:t>That it is ideas shared with others</a:t>
            </a:r>
          </a:p>
          <a:p>
            <a:pPr marL="628650" lvl="1" indent="-171450">
              <a:buFont typeface="Wingdings" panose="05000000000000000000" pitchFamily="2" charset="2"/>
              <a:buChar char="Ø"/>
            </a:pPr>
            <a:r>
              <a:rPr lang="en-US" b="1" dirty="0">
                <a:latin typeface="+mj-lt"/>
              </a:rPr>
              <a:t>We focused on how to prepare a First Cut Study </a:t>
            </a:r>
            <a:r>
              <a:rPr lang="en-US" b="0" dirty="0">
                <a:latin typeface="+mj-lt"/>
              </a:rPr>
              <a:t>and how that prep could help our judgments.</a:t>
            </a:r>
          </a:p>
          <a:p>
            <a:pPr marL="628650" lvl="1" indent="-171450">
              <a:buFont typeface="Wingdings" panose="05000000000000000000" pitchFamily="2" charset="2"/>
              <a:buChar char="Ø"/>
            </a:pPr>
            <a:r>
              <a:rPr lang="en-US" b="0" dirty="0">
                <a:latin typeface="+mj-lt"/>
              </a:rPr>
              <a:t>We explored a couple of ways to find </a:t>
            </a:r>
            <a:r>
              <a:rPr lang="en-US" b="1" dirty="0">
                <a:latin typeface="+mj-lt"/>
              </a:rPr>
              <a:t>archived reports</a:t>
            </a:r>
            <a:r>
              <a:rPr lang="en-US" b="0" dirty="0">
                <a:latin typeface="+mj-lt"/>
              </a:rPr>
              <a:t>, …  on the website and by email.</a:t>
            </a:r>
          </a:p>
          <a:p>
            <a:pPr marL="628650" lvl="1" indent="-171450">
              <a:buFont typeface="Wingdings" panose="05000000000000000000" pitchFamily="2" charset="2"/>
              <a:buChar char="Ø"/>
            </a:pPr>
            <a:r>
              <a:rPr lang="en-US" b="0" dirty="0">
                <a:latin typeface="+mj-lt"/>
              </a:rPr>
              <a:t>And some ways to </a:t>
            </a:r>
            <a:r>
              <a:rPr lang="en-US" b="1" dirty="0">
                <a:latin typeface="+mj-lt"/>
              </a:rPr>
              <a:t>use a First Cut report to our advantage</a:t>
            </a:r>
            <a:r>
              <a:rPr lang="en-US" b="0" dirty="0">
                <a:latin typeface="+mj-lt"/>
              </a:rPr>
              <a:t>.</a:t>
            </a:r>
          </a:p>
          <a:p>
            <a:pPr marL="171450" indent="-171450">
              <a:buFont typeface="Wingdings" panose="05000000000000000000" pitchFamily="2" charset="2"/>
              <a:buChar char="ü"/>
            </a:pPr>
            <a:r>
              <a:rPr lang="en-US" b="0" dirty="0">
                <a:latin typeface="+mj-lt"/>
              </a:rPr>
              <a:t>Here are some bonus slides, especially </a:t>
            </a:r>
            <a:r>
              <a:rPr lang="en-US" b="1" dirty="0">
                <a:latin typeface="+mj-lt"/>
              </a:rPr>
              <a:t>…</a:t>
            </a:r>
          </a:p>
          <a:p>
            <a:pPr marL="628650" lvl="1" indent="-171450">
              <a:buFont typeface="Wingdings" panose="05000000000000000000" pitchFamily="2" charset="2"/>
              <a:buChar char="Ø"/>
            </a:pPr>
            <a:r>
              <a:rPr lang="en-US" b="0" dirty="0">
                <a:latin typeface="+mj-lt"/>
              </a:rPr>
              <a:t> if you are looking for MORE instruction or education on improving your SSG judgments </a:t>
            </a:r>
            <a:r>
              <a:rPr lang="en-US" b="1" dirty="0">
                <a:latin typeface="+mj-lt"/>
              </a:rPr>
              <a:t>…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40</a:t>
            </a:fld>
            <a:endParaRPr lang="en-US" dirty="0"/>
          </a:p>
        </p:txBody>
      </p:sp>
    </p:spTree>
    <p:extLst>
      <p:ext uri="{BB962C8B-B14F-4D97-AF65-F5344CB8AC3E}">
        <p14:creationId xmlns:p14="http://schemas.microsoft.com/office/powerpoint/2010/main" val="1873354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The BetterInvesting Home page has a lot to offer under the Learning Center Tab.</a:t>
            </a:r>
          </a:p>
          <a:p>
            <a:pPr marL="171450" indent="-171450">
              <a:buFont typeface="Wingdings" panose="05000000000000000000" pitchFamily="2" charset="2"/>
              <a:buChar char="ü"/>
            </a:pPr>
            <a:r>
              <a:rPr lang="en-US" dirty="0"/>
              <a:t>We talked about a couple of the WORKSHEETS in that section …</a:t>
            </a:r>
          </a:p>
          <a:p>
            <a:pPr marL="628650" lvl="1" indent="-171450">
              <a:buFont typeface="Wingdings" panose="05000000000000000000" pitchFamily="2" charset="2"/>
              <a:buChar char="Ø"/>
            </a:pPr>
            <a:r>
              <a:rPr lang="en-US" dirty="0"/>
              <a:t> But I’d call your attention to a source on this tab that can help you zero into some help with your SSG and judgments</a:t>
            </a:r>
          </a:p>
          <a:p>
            <a:pPr marL="628650" lvl="1" indent="-171450">
              <a:buFont typeface="Wingdings" panose="05000000000000000000" pitchFamily="2" charset="2"/>
              <a:buChar char="Ø"/>
            </a:pPr>
            <a:r>
              <a:rPr lang="en-US" dirty="0"/>
              <a:t>The VIDEO LEARNING LIBRARY is all inclusive and lets you select or filter for almost any stock investing topic imaginable. &gt;&gt;</a:t>
            </a:r>
          </a:p>
          <a:p>
            <a:pPr marL="171450" indent="-171450">
              <a:buFont typeface="Wingdings" panose="05000000000000000000" pitchFamily="2" charset="2"/>
              <a:buChar char="§"/>
            </a:pPr>
            <a:endParaRPr lang="en-US" dirty="0"/>
          </a:p>
          <a:p>
            <a:pPr marL="171450" indent="-171450">
              <a:buFont typeface="Wingdings" panose="05000000000000000000" pitchFamily="2" charset="2"/>
              <a:buChar char="ü"/>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41</a:t>
            </a:fld>
            <a:endParaRPr lang="en-US" dirty="0"/>
          </a:p>
        </p:txBody>
      </p:sp>
    </p:spTree>
    <p:extLst>
      <p:ext uri="{BB962C8B-B14F-4D97-AF65-F5344CB8AC3E}">
        <p14:creationId xmlns:p14="http://schemas.microsoft.com/office/powerpoint/2010/main" val="3431687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a:t>The page was way too big to put it ALL on the slide</a:t>
            </a:r>
          </a:p>
          <a:p>
            <a:pPr marL="171450" indent="-171450">
              <a:buFont typeface="Wingdings" panose="05000000000000000000" pitchFamily="2" charset="2"/>
              <a:buChar char="ü"/>
            </a:pPr>
            <a:r>
              <a:rPr lang="en-US" dirty="0"/>
              <a:t> but You can still see a myriad of topics with educational videos.</a:t>
            </a:r>
          </a:p>
          <a:p>
            <a:pPr marL="628650" lvl="1" indent="-171450">
              <a:buFont typeface="Wingdings" panose="05000000000000000000" pitchFamily="2" charset="2"/>
              <a:buChar char="Ø"/>
            </a:pPr>
            <a:r>
              <a:rPr lang="en-US" dirty="0"/>
              <a:t>Even ADDING JUDGMENT</a:t>
            </a:r>
          </a:p>
          <a:p>
            <a:pPr marL="171450" indent="-171450">
              <a:buFont typeface="Wingdings" panose="05000000000000000000" pitchFamily="2" charset="2"/>
              <a:buChar char="ü"/>
            </a:pPr>
            <a:r>
              <a:rPr lang="en-US" dirty="0"/>
              <a:t>Once you select any of these buttons …</a:t>
            </a:r>
          </a:p>
          <a:p>
            <a:pPr marL="171450" indent="-171450">
              <a:buFont typeface="Wingdings" panose="05000000000000000000" pitchFamily="2" charset="2"/>
              <a:buChar char="ü"/>
            </a:pPr>
            <a:r>
              <a:rPr lang="en-US" dirty="0"/>
              <a:t>You can additionally filter the programs by …</a:t>
            </a:r>
          </a:p>
          <a:p>
            <a:pPr marL="628650" lvl="1" indent="-171450">
              <a:buFont typeface="Wingdings" panose="05000000000000000000" pitchFamily="2" charset="2"/>
              <a:buChar char="Ø"/>
            </a:pPr>
            <a:r>
              <a:rPr lang="en-US" dirty="0"/>
              <a:t>Program Type</a:t>
            </a:r>
          </a:p>
          <a:p>
            <a:pPr marL="628650" lvl="1" indent="-171450">
              <a:buFont typeface="Wingdings" panose="05000000000000000000" pitchFamily="2" charset="2"/>
              <a:buChar char="Ø"/>
            </a:pPr>
            <a:r>
              <a:rPr lang="en-US" dirty="0"/>
              <a:t>Access Level … SSG Plus, Core or All</a:t>
            </a:r>
          </a:p>
          <a:p>
            <a:pPr marL="628650" lvl="1" indent="-171450">
              <a:buFont typeface="Wingdings" panose="05000000000000000000" pitchFamily="2" charset="2"/>
              <a:buChar char="Ø"/>
            </a:pPr>
            <a:r>
              <a:rPr lang="en-US" dirty="0"/>
              <a:t>Skill Level … Novice, Intermediate, Experienced</a:t>
            </a:r>
          </a:p>
          <a:p>
            <a:pPr marL="628650" lvl="1" indent="-171450">
              <a:buFont typeface="Wingdings" panose="05000000000000000000" pitchFamily="2" charset="2"/>
              <a:buChar char="Ø"/>
            </a:pPr>
            <a:r>
              <a:rPr lang="en-US" dirty="0"/>
              <a:t>Topics</a:t>
            </a:r>
          </a:p>
          <a:p>
            <a:pPr marL="171450" lvl="0" indent="-171450">
              <a:buFont typeface="Wingdings" panose="05000000000000000000" pitchFamily="2" charset="2"/>
              <a:buChar char="§"/>
            </a:pPr>
            <a:r>
              <a:rPr lang="en-US" dirty="0"/>
              <a:t>On an earlier slide I mentioned the RESEARCH TAB on the online tools.</a:t>
            </a:r>
          </a:p>
          <a:p>
            <a:pPr marL="171450" lvl="0" indent="-171450">
              <a:buFont typeface="Wingdings" panose="05000000000000000000" pitchFamily="2" charset="2"/>
              <a:buChar char="§"/>
            </a:pPr>
            <a:endParaRPr lang="en-US" dirty="0"/>
          </a:p>
          <a:p>
            <a:pPr marL="171450" lvl="0" indent="-171450">
              <a:buFont typeface="Wingdings" panose="05000000000000000000" pitchFamily="2" charset="2"/>
              <a:buChar char="§"/>
            </a:pPr>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42</a:t>
            </a:fld>
            <a:endParaRPr lang="en-US" dirty="0"/>
          </a:p>
        </p:txBody>
      </p:sp>
    </p:spTree>
    <p:extLst>
      <p:ext uri="{BB962C8B-B14F-4D97-AF65-F5344CB8AC3E}">
        <p14:creationId xmlns:p14="http://schemas.microsoft.com/office/powerpoint/2010/main" val="3480401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b="0" dirty="0"/>
              <a:t>I even suggested that it warrants a class of its own.</a:t>
            </a:r>
          </a:p>
          <a:p>
            <a:pPr marL="171450" indent="-171450">
              <a:buFont typeface="Wingdings" panose="05000000000000000000" pitchFamily="2" charset="2"/>
              <a:buChar char="ü"/>
            </a:pPr>
            <a:r>
              <a:rPr lang="en-US" b="0" dirty="0"/>
              <a:t>Others feel the same way.</a:t>
            </a:r>
          </a:p>
          <a:p>
            <a:pPr marL="171450" indent="-171450">
              <a:buFont typeface="Wingdings" panose="05000000000000000000" pitchFamily="2" charset="2"/>
              <a:buChar char="ü"/>
            </a:pPr>
            <a:r>
              <a:rPr lang="en-US" b="0" dirty="0"/>
              <a:t> and … </a:t>
            </a:r>
          </a:p>
          <a:p>
            <a:pPr marL="628650" lvl="1" indent="-171450">
              <a:buFont typeface="Wingdings" panose="05000000000000000000" pitchFamily="2" charset="2"/>
              <a:buChar char="Ø"/>
            </a:pPr>
            <a:r>
              <a:rPr lang="en-US" b="0" dirty="0"/>
              <a:t>Here are my favorites.</a:t>
            </a:r>
          </a:p>
          <a:p>
            <a:pPr marL="628650" lvl="1" indent="-171450">
              <a:buFont typeface="Wingdings" panose="05000000000000000000" pitchFamily="2" charset="2"/>
              <a:buChar char="Ø"/>
            </a:pPr>
            <a:r>
              <a:rPr lang="en-US" b="0" dirty="0"/>
              <a:t>&gt; …</a:t>
            </a:r>
          </a:p>
          <a:p>
            <a:pPr marL="628650" lvl="1" indent="-171450">
              <a:buFont typeface="Wingdings" panose="05000000000000000000" pitchFamily="2" charset="2"/>
              <a:buChar char="Ø"/>
            </a:pPr>
            <a:r>
              <a:rPr lang="en-US" b="0" dirty="0"/>
              <a:t>&gt; …</a:t>
            </a:r>
          </a:p>
          <a:p>
            <a:pPr marL="628650" lvl="1" indent="-171450">
              <a:buFont typeface="Wingdings" panose="05000000000000000000" pitchFamily="2" charset="2"/>
              <a:buChar char="Ø"/>
            </a:pPr>
            <a:r>
              <a:rPr lang="en-US" b="0" dirty="0"/>
              <a:t>and yes, They are both in the VIDEO LEARNING LIBRARY</a:t>
            </a:r>
          </a:p>
          <a:p>
            <a:pPr marL="457200" lvl="1" indent="0">
              <a:buFont typeface="Wingdings" panose="05000000000000000000" pitchFamily="2" charset="2"/>
              <a:buNone/>
            </a:pPr>
            <a:endParaRPr lang="en-US" b="0" dirty="0"/>
          </a:p>
          <a:p>
            <a:pPr marL="171450" indent="-171450">
              <a:buFont typeface="Wingdings" panose="05000000000000000000" pitchFamily="2" charset="2"/>
              <a:buChar char="ü"/>
            </a:pPr>
            <a:r>
              <a:rPr lang="en-US" b="1" dirty="0"/>
              <a:t>One last thought … </a:t>
            </a:r>
          </a:p>
          <a:p>
            <a:pPr marL="171450" indent="-171450">
              <a:buFont typeface="Wingdings" panose="05000000000000000000" pitchFamily="2" charset="2"/>
              <a:buChar char="ü"/>
            </a:pPr>
            <a:r>
              <a:rPr lang="en-US" b="1" dirty="0"/>
              <a:t>I found this short, Anonymous PARABLE …</a:t>
            </a:r>
          </a:p>
          <a:p>
            <a:pPr marL="628650" lvl="1" indent="-171450">
              <a:buFont typeface="Wingdings" panose="05000000000000000000" pitchFamily="2" charset="2"/>
              <a:buChar char="Ø"/>
            </a:pPr>
            <a:r>
              <a:rPr lang="en-US" b="1" dirty="0"/>
              <a:t>&gt;&gt;&gt;</a:t>
            </a:r>
          </a:p>
          <a:p>
            <a:pPr marL="171450" lvl="0" indent="-171450">
              <a:buFont typeface="Wingdings" panose="05000000000000000000" pitchFamily="2" charset="2"/>
              <a:buChar char="ü"/>
            </a:pPr>
            <a:endParaRPr lang="en-US" b="0"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43</a:t>
            </a:fld>
            <a:endParaRPr lang="en-US" dirty="0"/>
          </a:p>
        </p:txBody>
      </p:sp>
    </p:spTree>
    <p:extLst>
      <p:ext uri="{BB962C8B-B14F-4D97-AF65-F5344CB8AC3E}">
        <p14:creationId xmlns:p14="http://schemas.microsoft.com/office/powerpoint/2010/main" val="2114770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b="1" dirty="0"/>
              <a:t>… I think it relates well to our First Cut Story.</a:t>
            </a:r>
          </a:p>
          <a:p>
            <a:pPr marL="628650" lvl="1" indent="-171450">
              <a:buFont typeface="Wingdings" panose="05000000000000000000" pitchFamily="2" charset="2"/>
              <a:buChar char="Ø"/>
            </a:pPr>
            <a:r>
              <a:rPr lang="en-US" b="1" dirty="0"/>
              <a:t>Because …</a:t>
            </a:r>
          </a:p>
          <a:p>
            <a:pPr marL="171450" lvl="0" indent="-171450">
              <a:buFont typeface="Wingdings" panose="05000000000000000000" pitchFamily="2" charset="2"/>
              <a:buChar char="ü"/>
            </a:pPr>
            <a:r>
              <a:rPr lang="en-US" b="1" dirty="0"/>
              <a:t>I emphasize US here </a:t>
            </a:r>
          </a:p>
          <a:p>
            <a:pPr marL="628650" lvl="1" indent="-171450">
              <a:buFont typeface="Wingdings" panose="05000000000000000000" pitchFamily="2" charset="2"/>
              <a:buChar char="Ø"/>
            </a:pPr>
            <a:r>
              <a:rPr lang="en-US" b="1" dirty="0"/>
              <a:t>And request that you share a First Cut with US when you do your next SSG</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44</a:t>
            </a:fld>
            <a:endParaRPr lang="en-US" dirty="0"/>
          </a:p>
        </p:txBody>
      </p:sp>
    </p:spTree>
    <p:extLst>
      <p:ext uri="{BB962C8B-B14F-4D97-AF65-F5344CB8AC3E}">
        <p14:creationId xmlns:p14="http://schemas.microsoft.com/office/powerpoint/2010/main" val="3296085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2983B44F-A966-4BDA-BC56-7B87712749D0}" type="slidenum">
              <a:rPr lang="en-US"/>
              <a:pPr>
                <a:defRPr/>
              </a:pPr>
              <a:t>45</a:t>
            </a:fld>
            <a:endParaRPr lang="en-US" dirty="0"/>
          </a:p>
        </p:txBody>
      </p:sp>
      <p:sp>
        <p:nvSpPr>
          <p:cNvPr id="176130" name="Rectangle 2"/>
          <p:cNvSpPr>
            <a:spLocks noGrp="1" noRot="1" noChangeAspect="1" noChangeArrowheads="1" noTextEdit="1"/>
          </p:cNvSpPr>
          <p:nvPr>
            <p:ph type="sldImg"/>
          </p:nvPr>
        </p:nvSpPr>
        <p:spPr>
          <a:xfrm>
            <a:off x="1757363" y="720725"/>
            <a:ext cx="3800475" cy="2851150"/>
          </a:xfrm>
          <a:ln/>
        </p:spPr>
      </p:sp>
      <p:sp>
        <p:nvSpPr>
          <p:cNvPr id="176131" name="Rectangle 3"/>
          <p:cNvSpPr>
            <a:spLocks noGrp="1" noChangeArrowheads="1"/>
          </p:cNvSpPr>
          <p:nvPr>
            <p:ph type="body" idx="1"/>
          </p:nvPr>
        </p:nvSpPr>
        <p:spPr>
          <a:xfrm>
            <a:off x="731841" y="4560889"/>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anose="05000000000000000000" pitchFamily="2" charset="2"/>
              <a:buChar char="ü"/>
            </a:pPr>
            <a:r>
              <a:rPr lang="en-US" dirty="0">
                <a:latin typeface="+mj-lt"/>
              </a:rPr>
              <a:t>And on that note, I’ve been a member of BetterInvesting since 2006.  I’ve been mentored and mentored others.   I’ve watched and studied countless educational presentations.  And, even taught some myself. </a:t>
            </a:r>
          </a:p>
          <a:p>
            <a:pPr marL="171450" indent="-171450">
              <a:buFont typeface="Wingdings" panose="05000000000000000000" pitchFamily="2" charset="2"/>
              <a:buChar char="ü"/>
            </a:pPr>
            <a:r>
              <a:rPr lang="en-US" dirty="0">
                <a:latin typeface="+mj-lt"/>
              </a:rPr>
              <a:t>I’m a firm believer that </a:t>
            </a:r>
            <a:r>
              <a:rPr lang="en-US" b="1" dirty="0">
                <a:latin typeface="+mj-lt"/>
              </a:rPr>
              <a:t>when you teach another person, … two of you learn</a:t>
            </a:r>
            <a:r>
              <a:rPr lang="en-US" dirty="0">
                <a:latin typeface="+mj-lt"/>
              </a:rPr>
              <a:t>.</a:t>
            </a:r>
          </a:p>
          <a:p>
            <a:pPr marL="171450" indent="-171450">
              <a:buFont typeface="Wingdings" panose="05000000000000000000" pitchFamily="2" charset="2"/>
              <a:buChar char="ü"/>
            </a:pPr>
            <a:r>
              <a:rPr lang="en-US" dirty="0">
                <a:latin typeface="+mj-lt"/>
              </a:rPr>
              <a:t>In general,    BetterInvesting has been good to me.  </a:t>
            </a:r>
          </a:p>
          <a:p>
            <a:pPr marL="171450" indent="-171450">
              <a:buFont typeface="Wingdings" panose="05000000000000000000" pitchFamily="2" charset="2"/>
              <a:buChar char="ü"/>
            </a:pPr>
            <a:r>
              <a:rPr lang="en-US" dirty="0">
                <a:latin typeface="+mj-lt"/>
              </a:rPr>
              <a:t>I have </a:t>
            </a:r>
            <a:r>
              <a:rPr lang="en-US" b="1" dirty="0">
                <a:latin typeface="+mj-lt"/>
              </a:rPr>
              <a:t>learned a lot </a:t>
            </a:r>
            <a:r>
              <a:rPr lang="en-US" dirty="0">
                <a:latin typeface="+mj-lt"/>
              </a:rPr>
              <a:t>that helped put me in a </a:t>
            </a:r>
            <a:r>
              <a:rPr lang="en-US" b="1" dirty="0">
                <a:latin typeface="+mj-lt"/>
              </a:rPr>
              <a:t>much better financial position than I could have hoped </a:t>
            </a:r>
            <a:r>
              <a:rPr lang="en-US" dirty="0">
                <a:latin typeface="+mj-lt"/>
              </a:rPr>
              <a:t>for without BetterInvesting.</a:t>
            </a:r>
          </a:p>
          <a:p>
            <a:pPr marL="171450" indent="-171450">
              <a:buFont typeface="Wingdings" panose="05000000000000000000" pitchFamily="2" charset="2"/>
              <a:buChar char="ü"/>
            </a:pPr>
            <a:r>
              <a:rPr lang="en-US" b="1" dirty="0">
                <a:latin typeface="+mj-lt"/>
              </a:rPr>
              <a:t>If it has made a difference in your life, pass it along, share BetterInvesting with anyone who wants a better future.</a:t>
            </a:r>
          </a:p>
          <a:p>
            <a:pPr marL="628650" lvl="1" indent="-171450">
              <a:buFont typeface="Wingdings" panose="05000000000000000000" pitchFamily="2" charset="2"/>
              <a:buChar char="Ø"/>
            </a:pPr>
            <a:r>
              <a:rPr lang="en-US" b="1" dirty="0">
                <a:latin typeface="+mj-lt"/>
              </a:rPr>
              <a:t>&gt;&gt;</a:t>
            </a:r>
          </a:p>
          <a:p>
            <a:pPr marL="171450" indent="-171450">
              <a:buFont typeface="Wingdings" panose="05000000000000000000" pitchFamily="2" charset="2"/>
              <a:buChar char="§"/>
            </a:pPr>
            <a:endParaRPr lang="en-US" dirty="0">
              <a:latin typeface="+mj-lt"/>
            </a:endParaRPr>
          </a:p>
          <a:p>
            <a:endParaRPr lang="en-US" dirty="0">
              <a:latin typeface="+mj-lt"/>
            </a:endParaRPr>
          </a:p>
          <a:p>
            <a:endParaRPr lang="en-US" dirty="0">
              <a:latin typeface="+mj-l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ü"/>
              <a:tabLst/>
              <a:defRPr/>
            </a:pPr>
            <a:r>
              <a:rPr lang="en-US" dirty="0">
                <a:latin typeface="+mj-lt"/>
              </a:rPr>
              <a:t>Thank You to all that attended.</a:t>
            </a:r>
          </a:p>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ü"/>
              <a:tabLst/>
              <a:defRPr/>
            </a:pPr>
            <a:r>
              <a:rPr lang="en-US" dirty="0">
                <a:latin typeface="+mj-lt"/>
              </a:rPr>
              <a:t>And my thanks to everyone in the back room.</a:t>
            </a:r>
          </a:p>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ü"/>
              <a:tabLst/>
              <a:defRPr/>
            </a:pPr>
            <a:r>
              <a:rPr lang="en-US" dirty="0">
                <a:latin typeface="+mj-lt"/>
              </a:rPr>
              <a:t>This couldn’t be done without you.</a:t>
            </a:r>
          </a:p>
          <a:p>
            <a:pPr marL="628650" marR="0" lvl="1"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b="1" dirty="0">
                <a:latin typeface="+mj-lt"/>
              </a:rPr>
              <a:t>&gt;&gt;</a:t>
            </a:r>
          </a:p>
          <a:p>
            <a:endParaRPr lang="en-US" dirty="0"/>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46</a:t>
            </a:fld>
            <a:endParaRPr lang="en-US" dirty="0"/>
          </a:p>
        </p:txBody>
      </p:sp>
    </p:spTree>
    <p:extLst>
      <p:ext uri="{BB962C8B-B14F-4D97-AF65-F5344CB8AC3E}">
        <p14:creationId xmlns:p14="http://schemas.microsoft.com/office/powerpoint/2010/main" val="3616033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008A49ED-F2CB-4D00-9D8F-BD4E16D83A3B}" type="slidenum">
              <a:rPr lang="en-US"/>
              <a:pPr>
                <a:defRPr/>
              </a:pPr>
              <a:t>47</a:t>
            </a:fld>
            <a:endParaRPr lang="en-US" dirty="0"/>
          </a:p>
        </p:txBody>
      </p:sp>
      <p:sp>
        <p:nvSpPr>
          <p:cNvPr id="178178" name="Rectangle 2"/>
          <p:cNvSpPr>
            <a:spLocks noGrp="1" noRot="1" noChangeAspect="1" noChangeArrowheads="1" noTextEdit="1"/>
          </p:cNvSpPr>
          <p:nvPr>
            <p:ph type="sldImg"/>
          </p:nvPr>
        </p:nvSpPr>
        <p:spPr>
          <a:xfrm>
            <a:off x="1757363" y="720725"/>
            <a:ext cx="3800475" cy="2851150"/>
          </a:xfrm>
          <a:ln/>
        </p:spPr>
      </p:sp>
      <p:sp>
        <p:nvSpPr>
          <p:cNvPr id="178179" name="Rectangle 3"/>
          <p:cNvSpPr>
            <a:spLocks noGrp="1" noChangeArrowheads="1"/>
          </p:cNvSpPr>
          <p:nvPr>
            <p:ph type="body" idx="1"/>
          </p:nvPr>
        </p:nvSpPr>
        <p:spPr>
          <a:xfrm>
            <a:off x="731841" y="4560889"/>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Wingdings" panose="05000000000000000000" pitchFamily="2" charset="2"/>
              <a:buChar char="ü"/>
            </a:pPr>
            <a:r>
              <a:rPr lang="en-US" b="1" dirty="0">
                <a:latin typeface="+mj-lt"/>
              </a:rPr>
              <a:t>Any questions or comments?</a:t>
            </a:r>
          </a:p>
          <a:p>
            <a:pPr marL="628650" lvl="1" indent="-171450">
              <a:buFont typeface="Wingdings" panose="05000000000000000000" pitchFamily="2" charset="2"/>
              <a:buChar char="Ø"/>
            </a:pPr>
            <a:r>
              <a:rPr lang="en-US" dirty="0">
                <a:latin typeface="+mj-lt"/>
              </a:rPr>
              <a:t>Please feel free to email me with any questions, comments or concerns.</a:t>
            </a:r>
          </a:p>
          <a:p>
            <a:pPr marL="171450" indent="-171450">
              <a:buFont typeface="Wingdings" panose="05000000000000000000" pitchFamily="2" charset="2"/>
              <a:buChar char="ü"/>
            </a:pPr>
            <a:r>
              <a:rPr lang="en-US" dirty="0">
                <a:latin typeface="+mj-lt"/>
              </a:rPr>
              <a:t>Thanks Again</a:t>
            </a:r>
          </a:p>
          <a:p>
            <a:pPr marL="171450" indent="-171450">
              <a:buFont typeface="Wingdings" panose="05000000000000000000" pitchFamily="2" charset="2"/>
              <a:buChar char="ü"/>
            </a:pPr>
            <a:r>
              <a:rPr lang="en-US" b="1" dirty="0">
                <a:latin typeface="+mj-lt"/>
              </a:rPr>
              <a:t>Back to you Jane</a:t>
            </a:r>
          </a:p>
          <a:p>
            <a:pPr marL="0" indent="0">
              <a:buFont typeface="Wingdings" panose="05000000000000000000" pitchFamily="2" charset="2"/>
              <a:buNone/>
            </a:pPr>
            <a:endParaRPr lang="en-US" dirty="0">
              <a:latin typeface="+mj-lt"/>
            </a:endParaRPr>
          </a:p>
          <a:p>
            <a:pPr marL="0" indent="0">
              <a:buFont typeface="Wingdings" panose="05000000000000000000" pitchFamily="2" charset="2"/>
              <a:buNone/>
            </a:pPr>
            <a:endParaRPr lang="en-US" dirty="0">
              <a:latin typeface="+mj-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Wingdings" panose="05000000000000000000" pitchFamily="2" charset="2"/>
              <a:buChar char="ü"/>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This Title is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catchy and definitely grabs attention</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a:t>
            </a:r>
          </a:p>
          <a:p>
            <a:pPr marL="285750" marR="0" lvl="0" indent="-285750">
              <a:lnSpc>
                <a:spcPct val="115000"/>
              </a:lnSpc>
              <a:spcBef>
                <a:spcPts val="0"/>
              </a:spcBef>
              <a:spcAft>
                <a:spcPts val="0"/>
              </a:spcAft>
              <a:buFont typeface="Wingdings" panose="05000000000000000000" pitchFamily="2" charset="2"/>
              <a:buChar char="ü"/>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It takes me back to my young adulthood and the</a:t>
            </a:r>
          </a:p>
          <a:p>
            <a:pPr marL="285750" marR="0" lvl="0" indent="-285750">
              <a:lnSpc>
                <a:spcPct val="115000"/>
              </a:lnSpc>
              <a:spcBef>
                <a:spcPts val="0"/>
              </a:spcBef>
              <a:spcAft>
                <a:spcPts val="0"/>
              </a:spcAft>
              <a:buFont typeface="Wingdings" panose="05000000000000000000" pitchFamily="2" charset="2"/>
              <a:buChar char="ü"/>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Cat Stevens 1967 Hit of the same name.</a:t>
            </a:r>
          </a:p>
          <a:p>
            <a:pPr marL="742950" marR="0" lvl="1" indent="-285750">
              <a:lnSpc>
                <a:spcPct val="115000"/>
              </a:lnSpc>
              <a:spcBef>
                <a:spcPts val="0"/>
              </a:spcBef>
              <a:spcAft>
                <a:spcPts val="0"/>
              </a:spcAft>
              <a:buFont typeface="Wingdings" panose="05000000000000000000" pitchFamily="2" charset="2"/>
              <a:buChar char="Ø"/>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It’s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been Covered by others several times over the years</a:t>
            </a:r>
          </a:p>
          <a:p>
            <a:pPr marL="742950" marR="0" lvl="1" indent="-285750">
              <a:lnSpc>
                <a:spcPct val="115000"/>
              </a:lnSpc>
              <a:spcBef>
                <a:spcPts val="0"/>
              </a:spcBef>
              <a:spcAft>
                <a:spcPts val="0"/>
              </a:spcAft>
              <a:buFont typeface="Wingdings" panose="05000000000000000000" pitchFamily="2" charset="2"/>
              <a:buChar char="Ø"/>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However that title also Conjures up some other alarming images</a:t>
            </a:r>
          </a:p>
          <a:p>
            <a:pPr marL="285750" marR="0" lvl="0" indent="-285750">
              <a:lnSpc>
                <a:spcPct val="115000"/>
              </a:lnSpc>
              <a:spcBef>
                <a:spcPts val="0"/>
              </a:spcBef>
              <a:spcAft>
                <a:spcPts val="0"/>
              </a:spcAft>
              <a:buFont typeface="Wingdings" panose="05000000000000000000" pitchFamily="2" charset="2"/>
              <a:buChar char="ü"/>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But,</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 tonight we’re going to look at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BI’s First Cut … </a:t>
            </a:r>
          </a:p>
          <a:p>
            <a:pPr marL="742950" marR="0" lvl="1" indent="-285750">
              <a:lnSpc>
                <a:spcPct val="115000"/>
              </a:lnSpc>
              <a:spcBef>
                <a:spcPts val="0"/>
              </a:spcBef>
              <a:spcAft>
                <a:spcPts val="0"/>
              </a:spcAft>
              <a:buFont typeface="Wingdings" panose="05000000000000000000" pitchFamily="2" charset="2"/>
              <a:buChar char="Ø"/>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Diving a little deeper into the BetterInvesting First Cut&gt;&gt;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5</a:t>
            </a:fld>
            <a:endParaRPr lang="en-US" dirty="0"/>
          </a:p>
        </p:txBody>
      </p:sp>
    </p:spTree>
    <p:extLst>
      <p:ext uri="{BB962C8B-B14F-4D97-AF65-F5344CB8AC3E}">
        <p14:creationId xmlns:p14="http://schemas.microsoft.com/office/powerpoint/2010/main" val="367501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Wingdings" panose="05000000000000000000" pitchFamily="2" charset="2"/>
              <a:buChar char="Ø"/>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Clarifying the title a little bit …</a:t>
            </a:r>
          </a:p>
          <a:p>
            <a:pPr marL="742950" marR="0" lvl="1" indent="-285750">
              <a:lnSpc>
                <a:spcPct val="115000"/>
              </a:lnSpc>
              <a:spcBef>
                <a:spcPts val="0"/>
              </a:spcBef>
              <a:spcAft>
                <a:spcPts val="0"/>
              </a:spcAft>
              <a:buFont typeface="Wingdings" panose="05000000000000000000" pitchFamily="2" charset="2"/>
              <a:buChar char="Ø"/>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Our First Cuts is not the deepest cut.</a:t>
            </a:r>
          </a:p>
          <a:p>
            <a:pPr marL="742950" marR="0" lvl="1" indent="-285750">
              <a:lnSpc>
                <a:spcPct val="115000"/>
              </a:lnSpc>
              <a:spcBef>
                <a:spcPts val="0"/>
              </a:spcBef>
              <a:spcAft>
                <a:spcPts val="0"/>
              </a:spcAft>
              <a:buFont typeface="Wingdings" panose="05000000000000000000" pitchFamily="2" charset="2"/>
              <a:buChar char="Ø"/>
            </a:pPr>
            <a:r>
              <a:rPr lang="en-US" sz="1800" b="0" dirty="0">
                <a:effectLst/>
                <a:latin typeface="Trebuchet MS" panose="020B0603020202020204" pitchFamily="34" charset="0"/>
                <a:ea typeface="Calibri" panose="020F0502020204030204" pitchFamily="34" charset="0"/>
                <a:cs typeface="Times New Roman" panose="02020603050405020304" pitchFamily="18" charset="0"/>
              </a:rPr>
              <a:t>It’s  a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straightforward tool </a:t>
            </a:r>
            <a:r>
              <a:rPr lang="en-US" sz="1800" b="0" dirty="0">
                <a:effectLst/>
                <a:latin typeface="Trebuchet MS" panose="020B0603020202020204" pitchFamily="34" charset="0"/>
                <a:ea typeface="Calibri" panose="020F0502020204030204" pitchFamily="34" charset="0"/>
                <a:cs typeface="Times New Roman" panose="02020603050405020304" pitchFamily="18" charset="0"/>
              </a:rPr>
              <a:t>to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help us enhance or improve </a:t>
            </a:r>
            <a:r>
              <a:rPr lang="en-US" sz="1800" b="0" dirty="0">
                <a:effectLst/>
                <a:latin typeface="Trebuchet MS" panose="020B0603020202020204" pitchFamily="34" charset="0"/>
                <a:ea typeface="Calibri" panose="020F0502020204030204" pitchFamily="34" charset="0"/>
                <a:cs typeface="Times New Roman" panose="02020603050405020304" pitchFamily="18" charset="0"/>
              </a:rPr>
              <a:t>our stock studies.</a:t>
            </a:r>
          </a:p>
          <a:p>
            <a:pPr marL="285750" marR="0" lvl="0" indent="-285750">
              <a:lnSpc>
                <a:spcPct val="115000"/>
              </a:lnSpc>
              <a:spcBef>
                <a:spcPts val="0"/>
              </a:spcBef>
              <a:spcAft>
                <a:spcPts val="0"/>
              </a:spcAft>
              <a:buFont typeface="Wingdings" panose="05000000000000000000" pitchFamily="2" charset="2"/>
              <a:buChar char="ü"/>
            </a:pPr>
            <a:r>
              <a:rPr lang="en-US" sz="1800" b="0" dirty="0">
                <a:effectLst/>
                <a:latin typeface="Trebuchet MS" panose="020B0603020202020204" pitchFamily="34" charset="0"/>
                <a:ea typeface="Calibri" panose="020F0502020204030204" pitchFamily="34" charset="0"/>
                <a:cs typeface="Times New Roman" panose="02020603050405020304" pitchFamily="18" charset="0"/>
              </a:rPr>
              <a:t>Let’s get a little deeper into it.</a:t>
            </a:r>
          </a:p>
          <a:p>
            <a:pPr marL="742950" marR="0" lvl="1" indent="-285750">
              <a:lnSpc>
                <a:spcPct val="115000"/>
              </a:lnSpc>
              <a:spcBef>
                <a:spcPts val="0"/>
              </a:spcBef>
              <a:spcAft>
                <a:spcPts val="0"/>
              </a:spcAft>
              <a:buFont typeface="Wingdings" panose="05000000000000000000" pitchFamily="2" charset="2"/>
              <a:buChar char="Ø"/>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Moving on to today's objectives, takes us to the corner of </a:t>
            </a:r>
            <a:r>
              <a:rPr lang="en-US" sz="1800" b="1" i="1" dirty="0">
                <a:effectLst/>
                <a:latin typeface="Trebuchet MS" panose="020B0603020202020204" pitchFamily="34" charset="0"/>
                <a:ea typeface="Calibri" panose="020F0502020204030204" pitchFamily="34" charset="0"/>
                <a:cs typeface="Times New Roman" panose="02020603050405020304" pitchFamily="18" charset="0"/>
              </a:rPr>
              <a:t>First Cut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&amp; SSG Streets&gt;&gt;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6</a:t>
            </a:fld>
            <a:endParaRPr lang="en-US" dirty="0"/>
          </a:p>
        </p:txBody>
      </p:sp>
    </p:spTree>
    <p:extLst>
      <p:ext uri="{BB962C8B-B14F-4D97-AF65-F5344CB8AC3E}">
        <p14:creationId xmlns:p14="http://schemas.microsoft.com/office/powerpoint/2010/main" val="341959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720725"/>
            <a:ext cx="3800475" cy="2851150"/>
          </a:xfrm>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15000"/>
              </a:lnSpc>
              <a:spcBef>
                <a:spcPts val="0"/>
              </a:spcBef>
              <a:spcAft>
                <a:spcPts val="0"/>
              </a:spcAft>
              <a:buClrTx/>
              <a:buSzTx/>
              <a:buFont typeface="Wingdings" panose="05000000000000000000" pitchFamily="2" charset="2"/>
              <a:buChar char="ü"/>
              <a:tabLst/>
              <a:defRPr/>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We want to show how </a:t>
            </a:r>
            <a:r>
              <a:rPr lang="en-US" sz="1800" b="1" i="1" dirty="0">
                <a:effectLst/>
                <a:latin typeface="Trebuchet MS" panose="020B0603020202020204" pitchFamily="34" charset="0"/>
                <a:ea typeface="Calibri" panose="020F0502020204030204" pitchFamily="34" charset="0"/>
                <a:cs typeface="Times New Roman" panose="02020603050405020304" pitchFamily="18" charset="0"/>
              </a:rPr>
              <a:t>First Cut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Reports/Studies can be a valuable tool to enhance SSG judgments</a:t>
            </a:r>
            <a:r>
              <a:rPr lang="en-US" sz="1800" dirty="0">
                <a:effectLst/>
                <a:latin typeface="Trebuchet MS" panose="020B0603020202020204" pitchFamily="34" charset="0"/>
                <a:ea typeface="Calibri" panose="020F0502020204030204" pitchFamily="34" charset="0"/>
                <a:cs typeface="Times New Roman" panose="02020603050405020304" pitchFamily="18" charset="0"/>
              </a:rPr>
              <a:t>.</a:t>
            </a:r>
          </a:p>
          <a:p>
            <a:pPr marL="342900" marR="0" lvl="0" indent="-342900" algn="l" defTabSz="914400" rtl="0" eaLnBrk="1" fontAlgn="base" latinLnBrk="0" hangingPunct="1">
              <a:lnSpc>
                <a:spcPct val="115000"/>
              </a:lnSpc>
              <a:spcBef>
                <a:spcPts val="0"/>
              </a:spcBef>
              <a:spcAft>
                <a:spcPts val="0"/>
              </a:spcAft>
              <a:buClrTx/>
              <a:buSzTx/>
              <a:buFont typeface="Wingdings" panose="05000000000000000000" pitchFamily="2" charset="2"/>
              <a:buChar char="ü"/>
              <a:tabLst/>
              <a:defRPr/>
            </a:pP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  Just a quick clarification I’ll be using the words report and study interchangeably.  </a:t>
            </a:r>
          </a:p>
          <a:p>
            <a:pPr marL="800100" marR="0" lvl="1" indent="-342900">
              <a:lnSpc>
                <a:spcPct val="115000"/>
              </a:lnSpc>
              <a:spcBef>
                <a:spcPts val="0"/>
              </a:spcBef>
              <a:spcAft>
                <a:spcPts val="0"/>
              </a:spcAft>
              <a:buFont typeface="Wingdings" panose="05000000000000000000" pitchFamily="2" charset="2"/>
              <a:buChar char="Ø"/>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We will show you what exactly a First Cut Report is</a:t>
            </a:r>
          </a:p>
          <a:p>
            <a:pPr marL="800100" marR="0" lvl="1" indent="-342900">
              <a:lnSpc>
                <a:spcPct val="115000"/>
              </a:lnSpc>
              <a:spcBef>
                <a:spcPts val="0"/>
              </a:spcBef>
              <a:spcAft>
                <a:spcPts val="0"/>
              </a:spcAft>
              <a:buFont typeface="Wingdings" panose="05000000000000000000" pitchFamily="2" charset="2"/>
              <a:buChar char="Ø"/>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All its features &amp; benefits</a:t>
            </a:r>
          </a:p>
          <a:p>
            <a:pPr marL="800100" marR="0" lvl="1" indent="-342900">
              <a:lnSpc>
                <a:spcPct val="115000"/>
              </a:lnSpc>
              <a:spcBef>
                <a:spcPts val="0"/>
              </a:spcBef>
              <a:spcAft>
                <a:spcPts val="0"/>
              </a:spcAft>
              <a:buFont typeface="Wingdings" panose="05000000000000000000" pitchFamily="2" charset="2"/>
              <a:buChar char="Ø"/>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What needs to be done to prepare and submit your own </a:t>
            </a:r>
            <a:r>
              <a:rPr lang="en-US" sz="1800" i="1" dirty="0">
                <a:effectLst/>
                <a:latin typeface="Trebuchet MS" panose="020B0603020202020204" pitchFamily="34" charset="0"/>
                <a:ea typeface="Calibri" panose="020F0502020204030204" pitchFamily="34" charset="0"/>
                <a:cs typeface="Times New Roman" panose="02020603050405020304" pitchFamily="18" charset="0"/>
              </a:rPr>
              <a:t>First Cut</a:t>
            </a:r>
          </a:p>
          <a:p>
            <a:pPr marL="800100" marR="0" lvl="1" indent="-342900">
              <a:lnSpc>
                <a:spcPct val="115000"/>
              </a:lnSpc>
              <a:spcBef>
                <a:spcPts val="0"/>
              </a:spcBef>
              <a:spcAft>
                <a:spcPts val="0"/>
              </a:spcAft>
              <a:buFont typeface="Wingdings" panose="05000000000000000000" pitchFamily="2" charset="2"/>
              <a:buChar char="Ø"/>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How to find and use </a:t>
            </a:r>
            <a:r>
              <a:rPr lang="en-US" sz="1800" i="1" dirty="0">
                <a:effectLst/>
                <a:latin typeface="Trebuchet MS" panose="020B0603020202020204" pitchFamily="34" charset="0"/>
                <a:ea typeface="Calibri" panose="020F0502020204030204" pitchFamily="34" charset="0"/>
                <a:cs typeface="Times New Roman" panose="02020603050405020304" pitchFamily="18" charset="0"/>
              </a:rPr>
              <a:t>First Cut </a:t>
            </a:r>
            <a:r>
              <a:rPr lang="en-US" sz="1800" i="0" dirty="0">
                <a:effectLst/>
                <a:latin typeface="Trebuchet MS" panose="020B0603020202020204" pitchFamily="34" charset="0"/>
                <a:ea typeface="Calibri" panose="020F0502020204030204" pitchFamily="34" charset="0"/>
                <a:cs typeface="Times New Roman" panose="02020603050405020304" pitchFamily="18" charset="0"/>
              </a:rPr>
              <a:t>done by others</a:t>
            </a:r>
            <a:r>
              <a:rPr lang="en-US" sz="1800" i="1" dirty="0">
                <a:effectLst/>
                <a:latin typeface="Trebuchet MS" panose="020B0603020202020204" pitchFamily="34" charset="0"/>
                <a:ea typeface="Calibri" panose="020F0502020204030204" pitchFamily="34" charset="0"/>
                <a:cs typeface="Times New Roman" panose="02020603050405020304" pitchFamily="18" charset="0"/>
              </a:rPr>
              <a:t>.</a:t>
            </a:r>
          </a:p>
          <a:p>
            <a:pPr marL="800100" marR="0" lvl="1" indent="-342900">
              <a:lnSpc>
                <a:spcPct val="115000"/>
              </a:lnSpc>
              <a:spcBef>
                <a:spcPts val="0"/>
              </a:spcBef>
              <a:spcAft>
                <a:spcPts val="0"/>
              </a:spcAft>
              <a:buFont typeface="Wingdings" panose="05000000000000000000" pitchFamily="2" charset="2"/>
              <a:buChar char="Ø"/>
            </a:pPr>
            <a:r>
              <a:rPr lang="en-US" sz="1800" i="0" dirty="0">
                <a:effectLst/>
                <a:latin typeface="Trebuchet MS" panose="020B0603020202020204" pitchFamily="34" charset="0"/>
                <a:ea typeface="Calibri" panose="020F0502020204030204" pitchFamily="34" charset="0"/>
                <a:cs typeface="Times New Roman" panose="02020603050405020304" pitchFamily="18" charset="0"/>
              </a:rPr>
              <a:t>I just mentioned SSG … for those not familiar here’s a description </a:t>
            </a:r>
            <a:r>
              <a:rPr lang="en-US" sz="1800" b="1" i="1" dirty="0">
                <a:effectLst/>
                <a:latin typeface="Trebuchet MS" panose="020B0603020202020204" pitchFamily="34" charset="0"/>
                <a:ea typeface="Calibri" panose="020F0502020204030204" pitchFamily="34" charset="0"/>
                <a:cs typeface="Times New Roman" panose="02020603050405020304" pitchFamily="18" charset="0"/>
              </a:rPr>
              <a:t>&gt;&gt;</a:t>
            </a:r>
          </a:p>
          <a:p>
            <a:pPr marL="342900" marR="0" lvl="0" indent="-342900">
              <a:lnSpc>
                <a:spcPct val="115000"/>
              </a:lnSpc>
              <a:spcBef>
                <a:spcPts val="0"/>
              </a:spcBef>
              <a:spcAft>
                <a:spcPts val="0"/>
              </a:spcAft>
              <a:buFont typeface="Wingdings" panose="05000000000000000000" pitchFamily="2" charset="2"/>
              <a:buChar char="§"/>
            </a:pP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latin typeface="+mj-lt"/>
            </a:endParaRPr>
          </a:p>
        </p:txBody>
      </p:sp>
      <p:sp>
        <p:nvSpPr>
          <p:cNvPr id="8" name="Rectangle 7">
            <a:extLst>
              <a:ext uri="{FF2B5EF4-FFF2-40B4-BE49-F238E27FC236}">
                <a16:creationId xmlns:a16="http://schemas.microsoft.com/office/drawing/2014/main" id="{E1D67F91-A7CB-4435-924A-3D13BE704241}"/>
              </a:ext>
            </a:extLst>
          </p:cNvPr>
          <p:cNvSpPr>
            <a:spLocks noGrp="1" noChangeArrowheads="1"/>
          </p:cNvSpPr>
          <p:nvPr>
            <p:ph type="sldNum" sz="quarter" idx="5"/>
          </p:nvPr>
        </p:nvSpPr>
        <p:spPr>
          <a:xfrm>
            <a:off x="4146551" y="9121775"/>
            <a:ext cx="3168650" cy="479425"/>
          </a:xfrm>
          <a:ln/>
        </p:spPr>
        <p:txBody>
          <a:bodyPr/>
          <a:lstStyle/>
          <a:p>
            <a:pPr>
              <a:defRPr/>
            </a:pPr>
            <a:fld id="{A60C1A40-305C-4B0D-A61F-C2D14ABCE2C8}" type="slidenum">
              <a:rPr lang="en-US"/>
              <a:pPr>
                <a:defRPr/>
              </a:pPr>
              <a:t>7</a:t>
            </a:fld>
            <a:endParaRPr lang="en-US" dirty="0"/>
          </a:p>
        </p:txBody>
      </p:sp>
    </p:spTree>
    <p:extLst>
      <p:ext uri="{BB962C8B-B14F-4D97-AF65-F5344CB8AC3E}">
        <p14:creationId xmlns:p14="http://schemas.microsoft.com/office/powerpoint/2010/main" val="300065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ü"/>
            </a:pPr>
            <a:r>
              <a:rPr lang="en-US" b="1" dirty="0"/>
              <a:t>This is not an SSG  class</a:t>
            </a:r>
          </a:p>
          <a:p>
            <a:pPr marL="171450" lvl="0" indent="-171450">
              <a:buFont typeface="Wingdings" panose="05000000000000000000" pitchFamily="2" charset="2"/>
              <a:buChar char="ü"/>
            </a:pPr>
            <a:r>
              <a:rPr lang="en-US" b="1" dirty="0"/>
              <a:t>A quick description is …</a:t>
            </a:r>
          </a:p>
          <a:p>
            <a:pPr marL="171450" lvl="0" indent="-171450">
              <a:buFont typeface="Wingdings" panose="05000000000000000000" pitchFamily="2" charset="2"/>
              <a:buChar char="ü"/>
            </a:pPr>
            <a:r>
              <a:rPr lang="en-US" b="1" dirty="0"/>
              <a:t>It’s BI’s tool that we use for initial fundamental stock analysis.</a:t>
            </a:r>
          </a:p>
          <a:p>
            <a:pPr marL="171450" lvl="0" indent="-171450">
              <a:buFont typeface="Wingdings" panose="05000000000000000000" pitchFamily="2" charset="2"/>
              <a:buChar char="ü"/>
            </a:pPr>
            <a:r>
              <a:rPr lang="en-US" b="1" dirty="0"/>
              <a:t>As mentioned before, It is our goal to show how The First Cut can help with your SSG</a:t>
            </a:r>
          </a:p>
          <a:p>
            <a:pPr marL="628650" lvl="1" indent="-171450">
              <a:buFont typeface="Wingdings" panose="05000000000000000000" pitchFamily="2" charset="2"/>
              <a:buChar char="Ø"/>
            </a:pPr>
            <a:r>
              <a:rPr lang="en-US" b="1" dirty="0"/>
              <a:t>So, what is a First Cut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8</a:t>
            </a:fld>
            <a:endParaRPr lang="en-US" dirty="0"/>
          </a:p>
        </p:txBody>
      </p:sp>
    </p:spTree>
    <p:extLst>
      <p:ext uri="{BB962C8B-B14F-4D97-AF65-F5344CB8AC3E}">
        <p14:creationId xmlns:p14="http://schemas.microsoft.com/office/powerpoint/2010/main" val="402283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ü"/>
            </a:pPr>
            <a:r>
              <a:rPr lang="en-US" b="1" dirty="0"/>
              <a:t>It’s just a stock study, SSG, with explanations.</a:t>
            </a:r>
          </a:p>
          <a:p>
            <a:pPr marL="628650" lvl="1" indent="-171450">
              <a:buFont typeface="Wingdings" panose="05000000000000000000" pitchFamily="2" charset="2"/>
              <a:buChar char="Ø"/>
            </a:pPr>
            <a:r>
              <a:rPr lang="en-US" b="1" dirty="0"/>
              <a:t>A learning tool</a:t>
            </a:r>
          </a:p>
          <a:p>
            <a:pPr marL="628650" lvl="1" indent="-171450">
              <a:buFont typeface="Wingdings" panose="05000000000000000000" pitchFamily="2" charset="2"/>
              <a:buChar char="Ø"/>
            </a:pPr>
            <a:r>
              <a:rPr lang="en-US" dirty="0"/>
              <a:t>Which will help </a:t>
            </a:r>
            <a:r>
              <a:rPr lang="en-US" b="1" dirty="0"/>
              <a:t>improve your SSG judgments</a:t>
            </a:r>
          </a:p>
          <a:p>
            <a:pPr marL="628650" lvl="1" indent="-171450">
              <a:buFont typeface="Wingdings" panose="05000000000000000000" pitchFamily="2" charset="2"/>
              <a:buChar char="Ø"/>
            </a:pPr>
            <a:r>
              <a:rPr lang="en-US" dirty="0"/>
              <a:t>They’re </a:t>
            </a:r>
            <a:r>
              <a:rPr lang="en-US" b="1" dirty="0"/>
              <a:t>prepared by BI members</a:t>
            </a:r>
          </a:p>
          <a:p>
            <a:pPr marL="628650" lvl="1" indent="-171450">
              <a:buFont typeface="Wingdings" panose="05000000000000000000" pitchFamily="2" charset="2"/>
              <a:buChar char="Ø"/>
            </a:pPr>
            <a:r>
              <a:rPr lang="en-US" dirty="0"/>
              <a:t>And </a:t>
            </a:r>
            <a:r>
              <a:rPr lang="en-US" b="1" dirty="0"/>
              <a:t>shared with BI members</a:t>
            </a:r>
            <a:r>
              <a:rPr lang="en-US" dirty="0"/>
              <a:t>.</a:t>
            </a:r>
          </a:p>
          <a:p>
            <a:pPr marL="628650" lvl="1" indent="-171450">
              <a:buFont typeface="Wingdings" panose="05000000000000000000" pitchFamily="2" charset="2"/>
              <a:buChar char="Ø"/>
            </a:pPr>
            <a:r>
              <a:rPr lang="en-US" b="1" dirty="0"/>
              <a:t>But, they are just shared ideas – </a:t>
            </a:r>
            <a:r>
              <a:rPr lang="en-US" b="1" u="sng" dirty="0">
                <a:solidFill>
                  <a:srgbClr val="FF0000"/>
                </a:solidFill>
              </a:rPr>
              <a:t>NOT RECOMENDATIONS</a:t>
            </a:r>
          </a:p>
          <a:p>
            <a:pPr marL="171450" lvl="0" indent="-171450">
              <a:buFont typeface="Wingdings" panose="05000000000000000000" pitchFamily="2" charset="2"/>
              <a:buChar char="ü"/>
            </a:pPr>
            <a:r>
              <a:rPr lang="en-US" sz="1200" kern="1200" dirty="0">
                <a:solidFill>
                  <a:schemeClr val="tx1"/>
                </a:solidFill>
                <a:latin typeface="Trebuchet MS" panose="020B0603020202020204" pitchFamily="34" charset="0"/>
                <a:ea typeface="+mn-ea"/>
                <a:cs typeface="Arial" pitchFamily="34" charset="0"/>
              </a:rPr>
              <a:t>It’s been suggested that all First Cuts should </a:t>
            </a:r>
            <a:r>
              <a:rPr lang="en-US" sz="1200" b="1" kern="1200" dirty="0">
                <a:solidFill>
                  <a:schemeClr val="tx1"/>
                </a:solidFill>
                <a:latin typeface="Trebuchet MS" panose="020B0603020202020204" pitchFamily="34" charset="0"/>
                <a:ea typeface="+mn-ea"/>
                <a:cs typeface="Arial" pitchFamily="34" charset="0"/>
              </a:rPr>
              <a:t>be stamped with “DO YOUR OWN RESEARCH</a:t>
            </a:r>
            <a:r>
              <a:rPr lang="en-US" sz="1200" kern="1200" dirty="0">
                <a:solidFill>
                  <a:schemeClr val="tx1"/>
                </a:solidFill>
                <a:latin typeface="Trebuchet MS" panose="020B0603020202020204" pitchFamily="34" charset="0"/>
                <a:ea typeface="+mn-ea"/>
                <a:cs typeface="Arial" pitchFamily="34" charset="0"/>
              </a:rPr>
              <a:t>”</a:t>
            </a:r>
          </a:p>
          <a:p>
            <a:pPr marL="628650" lvl="1" indent="-171450">
              <a:buFont typeface="Wingdings" panose="05000000000000000000" pitchFamily="2" charset="2"/>
              <a:buChar char="Ø"/>
            </a:pPr>
            <a:r>
              <a:rPr lang="en-US" sz="1200" b="1" kern="1200" dirty="0">
                <a:solidFill>
                  <a:schemeClr val="tx1"/>
                </a:solidFill>
                <a:latin typeface="Trebuchet MS" panose="020B0603020202020204" pitchFamily="34" charset="0"/>
                <a:ea typeface="+mn-ea"/>
                <a:cs typeface="Arial" pitchFamily="34" charset="0"/>
              </a:rPr>
              <a:t>I agree</a:t>
            </a:r>
          </a:p>
          <a:p>
            <a:pPr marL="628650" lvl="1" indent="-171450">
              <a:buFont typeface="Wingdings" panose="05000000000000000000" pitchFamily="2" charset="2"/>
              <a:buChar char="Ø"/>
            </a:pPr>
            <a:r>
              <a:rPr lang="en-US" sz="1200" b="1" kern="1200" dirty="0">
                <a:solidFill>
                  <a:schemeClr val="tx1"/>
                </a:solidFill>
                <a:latin typeface="Trebuchet MS" panose="020B0603020202020204" pitchFamily="34" charset="0"/>
                <a:ea typeface="+mn-ea"/>
                <a:cs typeface="Arial" pitchFamily="34" charset="0"/>
              </a:rPr>
              <a:t>Let’s take a look at its features &gt;&gt;</a:t>
            </a:r>
          </a:p>
        </p:txBody>
      </p:sp>
      <p:sp>
        <p:nvSpPr>
          <p:cNvPr id="5" name="Slide Number Placeholder 4"/>
          <p:cNvSpPr>
            <a:spLocks noGrp="1"/>
          </p:cNvSpPr>
          <p:nvPr>
            <p:ph type="sldNum" sz="quarter" idx="5"/>
          </p:nvPr>
        </p:nvSpPr>
        <p:spPr/>
        <p:txBody>
          <a:bodyPr/>
          <a:lstStyle/>
          <a:p>
            <a:pPr>
              <a:defRPr/>
            </a:pPr>
            <a:fld id="{B4182AF2-807D-4808-B6B1-C52AFF8D1763}" type="slidenum">
              <a:rPr lang="en-US" smtClean="0"/>
              <a:pPr>
                <a:defRPr/>
              </a:pPr>
              <a:t>9</a:t>
            </a:fld>
            <a:endParaRPr lang="en-US" dirty="0"/>
          </a:p>
        </p:txBody>
      </p:sp>
    </p:spTree>
    <p:extLst>
      <p:ext uri="{BB962C8B-B14F-4D97-AF65-F5344CB8AC3E}">
        <p14:creationId xmlns:p14="http://schemas.microsoft.com/office/powerpoint/2010/main" val="1926229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096000"/>
            <a:ext cx="9144000" cy="762000"/>
          </a:xfrm>
          <a:prstGeom prst="rect">
            <a:avLst/>
          </a:prstGeom>
          <a:solidFill>
            <a:schemeClr val="bg1"/>
          </a:solidFill>
          <a:ln w="38100">
            <a:noFill/>
            <a:miter lim="800000"/>
            <a:headEnd/>
            <a:tailEnd/>
          </a:ln>
          <a:effectLst/>
        </p:spPr>
        <p:txBody>
          <a:bodyPr/>
          <a:lstStyle/>
          <a:p>
            <a:pPr>
              <a:spcBef>
                <a:spcPct val="50000"/>
              </a:spcBef>
              <a:defRPr/>
            </a:pPr>
            <a:endParaRPr lang="en-US" dirty="0">
              <a:latin typeface="Arial Black" pitchFamily="34" charset="0"/>
            </a:endParaRPr>
          </a:p>
        </p:txBody>
      </p:sp>
      <p:sp>
        <p:nvSpPr>
          <p:cNvPr id="181251" name="Rectangle 2"/>
          <p:cNvSpPr>
            <a:spLocks noGrp="1" noChangeArrowheads="1"/>
          </p:cNvSpPr>
          <p:nvPr>
            <p:ph type="ctrTitle"/>
          </p:nvPr>
        </p:nvSpPr>
        <p:spPr>
          <a:xfrm>
            <a:off x="838200" y="685800"/>
            <a:ext cx="7772400" cy="1470025"/>
          </a:xfrm>
        </p:spPr>
        <p:txBody>
          <a:bodyPr/>
          <a:lstStyle>
            <a:lvl1pPr>
              <a:defRPr sz="3600" smtClean="0">
                <a:latin typeface="+mj-lt"/>
              </a:defRPr>
            </a:lvl1pPr>
          </a:lstStyle>
          <a:p>
            <a:pPr lvl="0"/>
            <a:r>
              <a:rPr lang="en-US" noProof="0" dirty="0"/>
              <a:t>Click to edit Master title style</a:t>
            </a:r>
          </a:p>
        </p:txBody>
      </p:sp>
      <p:sp>
        <p:nvSpPr>
          <p:cNvPr id="181252" name="Rectangle 3"/>
          <p:cNvSpPr>
            <a:spLocks noGrp="1" noChangeArrowheads="1"/>
          </p:cNvSpPr>
          <p:nvPr>
            <p:ph type="subTitle" idx="1"/>
          </p:nvPr>
        </p:nvSpPr>
        <p:spPr>
          <a:xfrm>
            <a:off x="1371600" y="4114800"/>
            <a:ext cx="6400800" cy="1752600"/>
          </a:xfrm>
        </p:spPr>
        <p:txBody>
          <a:bodyPr/>
          <a:lstStyle>
            <a:lvl1pPr marL="0" indent="0" algn="ctr">
              <a:buFontTx/>
              <a:buNone/>
              <a:defRPr sz="2600" smtClean="0"/>
            </a:lvl1pPr>
          </a:lstStyle>
          <a:p>
            <a:pPr lvl="0"/>
            <a:r>
              <a:rPr lang="en-US" noProof="0" dirty="0"/>
              <a:t>Click to edit Master subtitle style</a:t>
            </a:r>
          </a:p>
        </p:txBody>
      </p:sp>
      <p:sp>
        <p:nvSpPr>
          <p:cNvPr id="7" name="Text Box 7">
            <a:extLst>
              <a:ext uri="{FF2B5EF4-FFF2-40B4-BE49-F238E27FC236}">
                <a16:creationId xmlns:a16="http://schemas.microsoft.com/office/drawing/2014/main" id="{6D8E34CC-09CD-4EDB-9CD5-EC313E480953}"/>
              </a:ext>
            </a:extLst>
          </p:cNvPr>
          <p:cNvSpPr txBox="1">
            <a:spLocks noChangeArrowheads="1"/>
          </p:cNvSpPr>
          <p:nvPr userDrawn="1"/>
        </p:nvSpPr>
        <p:spPr bwMode="auto">
          <a:xfrm>
            <a:off x="0" y="0"/>
            <a:ext cx="9144000" cy="400110"/>
          </a:xfrm>
          <a:prstGeom prst="rect">
            <a:avLst/>
          </a:prstGeom>
          <a:solidFill>
            <a:schemeClr val="accent2"/>
          </a:solidFill>
          <a:ln w="38100">
            <a:noFill/>
            <a:miter lim="800000"/>
            <a:headEnd/>
            <a:tailEnd/>
          </a:ln>
          <a:effectLst/>
        </p:spPr>
        <p:txBody>
          <a:bodyPr>
            <a:spAutoFit/>
          </a:bodyPr>
          <a:lstStyle>
            <a:lvl1pPr>
              <a:defRPr sz="2400">
                <a:solidFill>
                  <a:schemeClr val="tx1"/>
                </a:solidFill>
                <a:latin typeface="Arial Black" pitchFamily="34" charset="0"/>
                <a:cs typeface="Times New Roman" pitchFamily="18" charset="0"/>
              </a:defRPr>
            </a:lvl1pPr>
            <a:lvl2pPr marL="742950" indent="-285750">
              <a:defRPr sz="2400">
                <a:solidFill>
                  <a:schemeClr val="tx1"/>
                </a:solidFill>
                <a:latin typeface="Arial Black" pitchFamily="34" charset="0"/>
                <a:cs typeface="Times New Roman" pitchFamily="18" charset="0"/>
              </a:defRPr>
            </a:lvl2pPr>
            <a:lvl3pPr marL="1143000" indent="-228600">
              <a:defRPr sz="2400">
                <a:solidFill>
                  <a:schemeClr val="tx1"/>
                </a:solidFill>
                <a:latin typeface="Arial Black" pitchFamily="34" charset="0"/>
                <a:cs typeface="Times New Roman" pitchFamily="18" charset="0"/>
              </a:defRPr>
            </a:lvl3pPr>
            <a:lvl4pPr marL="1600200" indent="-228600">
              <a:defRPr sz="2400">
                <a:solidFill>
                  <a:schemeClr val="tx1"/>
                </a:solidFill>
                <a:latin typeface="Arial Black" pitchFamily="34" charset="0"/>
                <a:cs typeface="Times New Roman" pitchFamily="18" charset="0"/>
              </a:defRPr>
            </a:lvl4pPr>
            <a:lvl5pPr marL="2057400" indent="-228600">
              <a:defRPr sz="2400">
                <a:solidFill>
                  <a:schemeClr val="tx1"/>
                </a:solidFill>
                <a:latin typeface="Arial Black" pitchFamily="34" charset="0"/>
                <a:cs typeface="Times New Roman" pitchFamily="18" charset="0"/>
              </a:defRPr>
            </a:lvl5pPr>
            <a:lvl6pPr marL="2514600" indent="-228600" fontAlgn="base">
              <a:spcBef>
                <a:spcPct val="0"/>
              </a:spcBef>
              <a:spcAft>
                <a:spcPct val="0"/>
              </a:spcAft>
              <a:defRPr sz="2400">
                <a:solidFill>
                  <a:schemeClr val="tx1"/>
                </a:solidFill>
                <a:latin typeface="Arial Black" pitchFamily="34" charset="0"/>
                <a:cs typeface="Times New Roman" pitchFamily="18" charset="0"/>
              </a:defRPr>
            </a:lvl6pPr>
            <a:lvl7pPr marL="2971800" indent="-228600" fontAlgn="base">
              <a:spcBef>
                <a:spcPct val="0"/>
              </a:spcBef>
              <a:spcAft>
                <a:spcPct val="0"/>
              </a:spcAft>
              <a:defRPr sz="2400">
                <a:solidFill>
                  <a:schemeClr val="tx1"/>
                </a:solidFill>
                <a:latin typeface="Arial Black" pitchFamily="34" charset="0"/>
                <a:cs typeface="Times New Roman" pitchFamily="18" charset="0"/>
              </a:defRPr>
            </a:lvl7pPr>
            <a:lvl8pPr marL="3429000" indent="-228600" fontAlgn="base">
              <a:spcBef>
                <a:spcPct val="0"/>
              </a:spcBef>
              <a:spcAft>
                <a:spcPct val="0"/>
              </a:spcAft>
              <a:defRPr sz="2400">
                <a:solidFill>
                  <a:schemeClr val="tx1"/>
                </a:solidFill>
                <a:latin typeface="Arial Black" pitchFamily="34" charset="0"/>
                <a:cs typeface="Times New Roman" pitchFamily="18" charset="0"/>
              </a:defRPr>
            </a:lvl8pPr>
            <a:lvl9pPr marL="3886200" indent="-228600" fontAlgn="base">
              <a:spcBef>
                <a:spcPct val="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Stock Investing Made Easy</a:t>
            </a:r>
          </a:p>
        </p:txBody>
      </p:sp>
      <p:sp>
        <p:nvSpPr>
          <p:cNvPr id="2" name="TextBox 1">
            <a:extLst>
              <a:ext uri="{FF2B5EF4-FFF2-40B4-BE49-F238E27FC236}">
                <a16:creationId xmlns:a16="http://schemas.microsoft.com/office/drawing/2014/main" id="{51A0928B-5CEA-4116-855B-BBC6BAF83E56}"/>
              </a:ext>
            </a:extLst>
          </p:cNvPr>
          <p:cNvSpPr txBox="1"/>
          <p:nvPr userDrawn="1"/>
        </p:nvSpPr>
        <p:spPr>
          <a:xfrm>
            <a:off x="4343400" y="6096000"/>
            <a:ext cx="457200" cy="338554"/>
          </a:xfrm>
          <a:prstGeom prst="rect">
            <a:avLst/>
          </a:prstGeom>
          <a:noFill/>
        </p:spPr>
        <p:txBody>
          <a:bodyPr wrap="square" rtlCol="0">
            <a:spAutoFit/>
          </a:bodyPr>
          <a:lstStyle/>
          <a:p>
            <a:fld id="{37E3A0F2-5268-4DE7-BFE1-3399B21706D4}" type="slidenum">
              <a:rPr lang="en-US" sz="1600" b="1" smtClean="0">
                <a:solidFill>
                  <a:srgbClr val="0000FF"/>
                </a:solidFill>
              </a:rPr>
              <a:pPr/>
              <a:t>‹#›</a:t>
            </a:fld>
            <a:endParaRPr lang="en-US" sz="1800" b="1" dirty="0">
              <a:solidFill>
                <a:srgbClr val="0000FF"/>
              </a:solidFill>
            </a:endParaRPr>
          </a:p>
        </p:txBody>
      </p:sp>
      <p:pic>
        <p:nvPicPr>
          <p:cNvPr id="8" name="Picture 7">
            <a:extLst>
              <a:ext uri="{FF2B5EF4-FFF2-40B4-BE49-F238E27FC236}">
                <a16:creationId xmlns:a16="http://schemas.microsoft.com/office/drawing/2014/main" id="{30707142-EBAE-4D40-B492-40A5EE2CA1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89124" y="5181600"/>
            <a:ext cx="1454876" cy="1273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74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6769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29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72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488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2665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12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77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1846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54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586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819FFF"/>
            </a:gs>
          </a:gsLst>
          <a:lin ang="2700000" scaled="1"/>
        </a:gradFill>
        <a:effectLst/>
      </p:bgPr>
    </p:bg>
    <p:spTree>
      <p:nvGrpSpPr>
        <p:cNvPr id="1" name=""/>
        <p:cNvGrpSpPr/>
        <p:nvPr/>
      </p:nvGrpSpPr>
      <p:grpSpPr>
        <a:xfrm>
          <a:off x="0" y="0"/>
          <a:ext cx="0" cy="0"/>
          <a:chOff x="0" y="0"/>
          <a:chExt cx="0" cy="0"/>
        </a:xfrm>
      </p:grpSpPr>
      <p:sp>
        <p:nvSpPr>
          <p:cNvPr id="1035" name="Text Box 11"/>
          <p:cNvSpPr txBox="1">
            <a:spLocks noChangeArrowheads="1"/>
          </p:cNvSpPr>
          <p:nvPr userDrawn="1"/>
        </p:nvSpPr>
        <p:spPr bwMode="auto">
          <a:xfrm>
            <a:off x="0" y="6106384"/>
            <a:ext cx="9144000" cy="751616"/>
          </a:xfrm>
          <a:prstGeom prst="rect">
            <a:avLst/>
          </a:prstGeom>
          <a:solidFill>
            <a:schemeClr val="bg1"/>
          </a:solidFill>
          <a:ln w="38100">
            <a:noFill/>
            <a:miter lim="800000"/>
            <a:headEnd/>
            <a:tailEnd/>
          </a:ln>
          <a:effectLst/>
        </p:spPr>
        <p:txBody>
          <a:bodyPr/>
          <a:lstStyle/>
          <a:p>
            <a:pPr>
              <a:spcBef>
                <a:spcPct val="50000"/>
              </a:spcBef>
              <a:defRPr/>
            </a:pPr>
            <a:endParaRPr lang="en-US" dirty="0">
              <a:latin typeface="Arial Black" pitchFamily="34" charset="0"/>
            </a:endParaRPr>
          </a:p>
        </p:txBody>
      </p:sp>
      <p:sp>
        <p:nvSpPr>
          <p:cNvPr id="10" name="TextBox 9">
            <a:extLst>
              <a:ext uri="{FF2B5EF4-FFF2-40B4-BE49-F238E27FC236}">
                <a16:creationId xmlns:a16="http://schemas.microsoft.com/office/drawing/2014/main" id="{C0BDEA7D-F29A-4950-81EC-C7015406D223}"/>
              </a:ext>
            </a:extLst>
          </p:cNvPr>
          <p:cNvSpPr txBox="1"/>
          <p:nvPr userDrawn="1"/>
        </p:nvSpPr>
        <p:spPr>
          <a:xfrm>
            <a:off x="4343400" y="6062246"/>
            <a:ext cx="457200" cy="338554"/>
          </a:xfrm>
          <a:prstGeom prst="rect">
            <a:avLst/>
          </a:prstGeom>
          <a:noFill/>
        </p:spPr>
        <p:txBody>
          <a:bodyPr wrap="square" rtlCol="0">
            <a:spAutoFit/>
          </a:bodyPr>
          <a:lstStyle/>
          <a:p>
            <a:fld id="{37E3A0F2-5268-4DE7-BFE1-3399B21706D4}" type="slidenum">
              <a:rPr lang="en-US" sz="1600" b="1" smtClean="0">
                <a:solidFill>
                  <a:srgbClr val="0000FF"/>
                </a:solidFill>
              </a:rPr>
              <a:pPr/>
              <a:t>‹#›</a:t>
            </a:fld>
            <a:endParaRPr lang="en-US" sz="1800" b="1" dirty="0">
              <a:solidFill>
                <a:srgbClr val="0000FF"/>
              </a:solidFill>
            </a:endParaRPr>
          </a:p>
        </p:txBody>
      </p:sp>
      <p:sp>
        <p:nvSpPr>
          <p:cNvPr id="1027"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752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Text Box 7"/>
          <p:cNvSpPr txBox="1">
            <a:spLocks noChangeArrowheads="1"/>
          </p:cNvSpPr>
          <p:nvPr userDrawn="1"/>
        </p:nvSpPr>
        <p:spPr bwMode="auto">
          <a:xfrm>
            <a:off x="0" y="0"/>
            <a:ext cx="9144000" cy="400110"/>
          </a:xfrm>
          <a:prstGeom prst="rect">
            <a:avLst/>
          </a:prstGeom>
          <a:solidFill>
            <a:schemeClr val="accent2"/>
          </a:solidFill>
          <a:ln w="38100">
            <a:noFill/>
            <a:miter lim="800000"/>
            <a:headEnd/>
            <a:tailEnd/>
          </a:ln>
          <a:effectLst/>
        </p:spPr>
        <p:txBody>
          <a:bodyPr>
            <a:spAutoFit/>
          </a:bodyPr>
          <a:lstStyle>
            <a:lvl1pPr>
              <a:defRPr sz="2400">
                <a:solidFill>
                  <a:schemeClr val="tx1"/>
                </a:solidFill>
                <a:latin typeface="Arial Black" pitchFamily="34" charset="0"/>
                <a:cs typeface="Times New Roman" pitchFamily="18" charset="0"/>
              </a:defRPr>
            </a:lvl1pPr>
            <a:lvl2pPr marL="742950" indent="-285750">
              <a:defRPr sz="2400">
                <a:solidFill>
                  <a:schemeClr val="tx1"/>
                </a:solidFill>
                <a:latin typeface="Arial Black" pitchFamily="34" charset="0"/>
                <a:cs typeface="Times New Roman" pitchFamily="18" charset="0"/>
              </a:defRPr>
            </a:lvl2pPr>
            <a:lvl3pPr marL="1143000" indent="-228600">
              <a:defRPr sz="2400">
                <a:solidFill>
                  <a:schemeClr val="tx1"/>
                </a:solidFill>
                <a:latin typeface="Arial Black" pitchFamily="34" charset="0"/>
                <a:cs typeface="Times New Roman" pitchFamily="18" charset="0"/>
              </a:defRPr>
            </a:lvl3pPr>
            <a:lvl4pPr marL="1600200" indent="-228600">
              <a:defRPr sz="2400">
                <a:solidFill>
                  <a:schemeClr val="tx1"/>
                </a:solidFill>
                <a:latin typeface="Arial Black" pitchFamily="34" charset="0"/>
                <a:cs typeface="Times New Roman" pitchFamily="18" charset="0"/>
              </a:defRPr>
            </a:lvl4pPr>
            <a:lvl5pPr marL="2057400" indent="-228600">
              <a:defRPr sz="2400">
                <a:solidFill>
                  <a:schemeClr val="tx1"/>
                </a:solidFill>
                <a:latin typeface="Arial Black" pitchFamily="34" charset="0"/>
                <a:cs typeface="Times New Roman" pitchFamily="18" charset="0"/>
              </a:defRPr>
            </a:lvl5pPr>
            <a:lvl6pPr marL="2514600" indent="-228600" fontAlgn="base">
              <a:spcBef>
                <a:spcPct val="0"/>
              </a:spcBef>
              <a:spcAft>
                <a:spcPct val="0"/>
              </a:spcAft>
              <a:defRPr sz="2400">
                <a:solidFill>
                  <a:schemeClr val="tx1"/>
                </a:solidFill>
                <a:latin typeface="Arial Black" pitchFamily="34" charset="0"/>
                <a:cs typeface="Times New Roman" pitchFamily="18" charset="0"/>
              </a:defRPr>
            </a:lvl6pPr>
            <a:lvl7pPr marL="2971800" indent="-228600" fontAlgn="base">
              <a:spcBef>
                <a:spcPct val="0"/>
              </a:spcBef>
              <a:spcAft>
                <a:spcPct val="0"/>
              </a:spcAft>
              <a:defRPr sz="2400">
                <a:solidFill>
                  <a:schemeClr val="tx1"/>
                </a:solidFill>
                <a:latin typeface="Arial Black" pitchFamily="34" charset="0"/>
                <a:cs typeface="Times New Roman" pitchFamily="18" charset="0"/>
              </a:defRPr>
            </a:lvl7pPr>
            <a:lvl8pPr marL="3429000" indent="-228600" fontAlgn="base">
              <a:spcBef>
                <a:spcPct val="0"/>
              </a:spcBef>
              <a:spcAft>
                <a:spcPct val="0"/>
              </a:spcAft>
              <a:defRPr sz="2400">
                <a:solidFill>
                  <a:schemeClr val="tx1"/>
                </a:solidFill>
                <a:latin typeface="Arial Black" pitchFamily="34" charset="0"/>
                <a:cs typeface="Times New Roman" pitchFamily="18" charset="0"/>
              </a:defRPr>
            </a:lvl8pPr>
            <a:lvl9pPr marL="3886200" indent="-228600" fontAlgn="base">
              <a:spcBef>
                <a:spcPct val="0"/>
              </a:spcBef>
              <a:spcAft>
                <a:spcPct val="0"/>
              </a:spcAft>
              <a:defRPr sz="2400">
                <a:solidFill>
                  <a:schemeClr val="tx1"/>
                </a:solidFill>
                <a:latin typeface="Arial Black" pitchFamily="34" charset="0"/>
                <a:cs typeface="Times New Roman" pitchFamily="18" charset="0"/>
              </a:defRPr>
            </a:lvl9pPr>
          </a:lstStyle>
          <a:p>
            <a:pPr algn="ctr">
              <a:spcBef>
                <a:spcPct val="50000"/>
              </a:spcBef>
            </a:pPr>
            <a:r>
              <a:rPr lang="en-US" sz="2000" b="1" dirty="0">
                <a:solidFill>
                  <a:schemeClr val="bg1"/>
                </a:solidFill>
                <a:effectLst>
                  <a:outerShdw blurRad="38100" dist="38100" dir="2700000" algn="tl">
                    <a:srgbClr val="000000"/>
                  </a:outerShdw>
                </a:effectLst>
              </a:rPr>
              <a:t>Stock Investing Made Easy</a:t>
            </a:r>
          </a:p>
        </p:txBody>
      </p:sp>
      <p:pic>
        <p:nvPicPr>
          <p:cNvPr id="8" name="Picture 7">
            <a:extLst>
              <a:ext uri="{FF2B5EF4-FFF2-40B4-BE49-F238E27FC236}">
                <a16:creationId xmlns:a16="http://schemas.microsoft.com/office/drawing/2014/main" id="{2BED6E50-2D63-42DB-B57E-D6E246FA110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89124" y="5105400"/>
            <a:ext cx="1454876" cy="1273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p:txStyles>
    <p:title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gif"/></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LFTreffry@msn.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0" y="609600"/>
            <a:ext cx="9144000" cy="1470025"/>
          </a:xfrm>
        </p:spPr>
        <p:txBody>
          <a:bodyPr/>
          <a:lstStyle/>
          <a:p>
            <a:r>
              <a:rPr lang="en-US" sz="4000" dirty="0"/>
              <a:t>The First Cut Is the Deepest</a:t>
            </a:r>
          </a:p>
        </p:txBody>
      </p:sp>
      <p:sp>
        <p:nvSpPr>
          <p:cNvPr id="168963" name="Rectangle 3"/>
          <p:cNvSpPr>
            <a:spLocks noChangeArrowheads="1"/>
          </p:cNvSpPr>
          <p:nvPr/>
        </p:nvSpPr>
        <p:spPr bwMode="auto">
          <a:xfrm>
            <a:off x="5562600" y="6324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b="1" dirty="0">
              <a:solidFill>
                <a:schemeClr val="bg2"/>
              </a:solidFill>
            </a:endParaRPr>
          </a:p>
        </p:txBody>
      </p:sp>
      <p:sp>
        <p:nvSpPr>
          <p:cNvPr id="168964" name="Text Box 4"/>
          <p:cNvSpPr txBox="1">
            <a:spLocks noChangeArrowheads="1"/>
          </p:cNvSpPr>
          <p:nvPr/>
        </p:nvSpPr>
        <p:spPr bwMode="auto">
          <a:xfrm>
            <a:off x="-4618" y="4114800"/>
            <a:ext cx="91486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dirty="0"/>
              <a:t>Lynn Treffry</a:t>
            </a:r>
          </a:p>
        </p:txBody>
      </p:sp>
      <p:sp>
        <p:nvSpPr>
          <p:cNvPr id="6" name="Text Box 5"/>
          <p:cNvSpPr txBox="1">
            <a:spLocks noChangeArrowheads="1"/>
          </p:cNvSpPr>
          <p:nvPr/>
        </p:nvSpPr>
        <p:spPr bwMode="auto">
          <a:xfrm>
            <a:off x="-4618" y="6096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dirty="0"/>
              <a:t>August 31, 2021</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0"/>
            <a:ext cx="9144000" cy="164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A Completed </a:t>
            </a:r>
            <a:r>
              <a:rPr lang="en-US" i="1" dirty="0"/>
              <a:t>First Cut </a:t>
            </a:r>
            <a:r>
              <a:rPr lang="en-US" dirty="0"/>
              <a:t>Study Features</a:t>
            </a:r>
          </a:p>
        </p:txBody>
      </p:sp>
      <p:sp>
        <p:nvSpPr>
          <p:cNvPr id="3" name="Text Placeholder 2">
            <a:extLst>
              <a:ext uri="{FF2B5EF4-FFF2-40B4-BE49-F238E27FC236}">
                <a16:creationId xmlns:a16="http://schemas.microsoft.com/office/drawing/2014/main" id="{9C207844-BF93-4470-9FB2-5616A21A05C9}"/>
              </a:ext>
            </a:extLst>
          </p:cNvPr>
          <p:cNvSpPr>
            <a:spLocks noGrp="1"/>
          </p:cNvSpPr>
          <p:nvPr>
            <p:ph type="body" sz="half" idx="1"/>
          </p:nvPr>
        </p:nvSpPr>
        <p:spPr>
          <a:xfrm>
            <a:off x="447368" y="1371600"/>
            <a:ext cx="8544232" cy="4876800"/>
          </a:xfrm>
        </p:spPr>
        <p:txBody>
          <a:bodyPr/>
          <a:lstStyle/>
          <a:p>
            <a:pPr>
              <a:lnSpc>
                <a:spcPts val="3200"/>
              </a:lnSpc>
              <a:spcBef>
                <a:spcPts val="1200"/>
              </a:spcBef>
              <a:buFont typeface="Wingdings" panose="05000000000000000000" pitchFamily="2" charset="2"/>
              <a:buChar char="§"/>
            </a:pPr>
            <a:r>
              <a:rPr lang="en-US" sz="3000" dirty="0"/>
              <a:t>An organized consistent format for SSG study details.</a:t>
            </a:r>
          </a:p>
          <a:p>
            <a:pPr>
              <a:lnSpc>
                <a:spcPts val="3200"/>
              </a:lnSpc>
              <a:spcBef>
                <a:spcPts val="1200"/>
              </a:spcBef>
              <a:buFont typeface="Wingdings" panose="05000000000000000000" pitchFamily="2" charset="2"/>
              <a:buChar char="§"/>
            </a:pPr>
            <a:r>
              <a:rPr lang="en-US" sz="3000" dirty="0"/>
              <a:t>The answers to why a company is thought to be a ‘</a:t>
            </a:r>
            <a:r>
              <a:rPr lang="en-US" sz="3000" i="1" dirty="0"/>
              <a:t>quality company.’</a:t>
            </a:r>
          </a:p>
          <a:p>
            <a:pPr>
              <a:lnSpc>
                <a:spcPts val="3200"/>
              </a:lnSpc>
              <a:spcBef>
                <a:spcPts val="1200"/>
              </a:spcBef>
              <a:buFont typeface="Wingdings" panose="05000000000000000000" pitchFamily="2" charset="2"/>
              <a:buChar char="§"/>
            </a:pPr>
            <a:r>
              <a:rPr lang="en-US" sz="3000" dirty="0"/>
              <a:t>Description of how the company makes money.</a:t>
            </a:r>
          </a:p>
          <a:p>
            <a:pPr>
              <a:lnSpc>
                <a:spcPts val="3200"/>
              </a:lnSpc>
              <a:spcBef>
                <a:spcPts val="1200"/>
              </a:spcBef>
              <a:buFont typeface="Wingdings" panose="05000000000000000000" pitchFamily="2" charset="2"/>
              <a:buChar char="§"/>
            </a:pPr>
            <a:r>
              <a:rPr lang="en-US" sz="3000" dirty="0"/>
              <a:t>The rationale, or the ‘whys’ behind all SSG judgments.</a:t>
            </a:r>
          </a:p>
          <a:p>
            <a:pPr>
              <a:lnSpc>
                <a:spcPts val="3200"/>
              </a:lnSpc>
              <a:spcBef>
                <a:spcPts val="1200"/>
              </a:spcBef>
              <a:buFont typeface="Wingdings" panose="05000000000000000000" pitchFamily="2" charset="2"/>
              <a:buChar char="§"/>
            </a:pPr>
            <a:r>
              <a:rPr lang="en-US" sz="3000" dirty="0"/>
              <a:t>Details of SSG’s results.</a:t>
            </a:r>
          </a:p>
          <a:p>
            <a:pPr>
              <a:lnSpc>
                <a:spcPts val="3200"/>
              </a:lnSpc>
              <a:spcBef>
                <a:spcPts val="1200"/>
              </a:spcBef>
              <a:buFont typeface="Wingdings" panose="05000000000000000000" pitchFamily="2" charset="2"/>
              <a:buChar char="§"/>
            </a:pPr>
            <a:r>
              <a:rPr lang="en-US" altLang="en-US" sz="3000" kern="0" dirty="0"/>
              <a:t>Explanation of all conclusions.</a:t>
            </a:r>
          </a:p>
        </p:txBody>
      </p:sp>
    </p:spTree>
    <p:extLst>
      <p:ext uri="{BB962C8B-B14F-4D97-AF65-F5344CB8AC3E}">
        <p14:creationId xmlns:p14="http://schemas.microsoft.com/office/powerpoint/2010/main" val="37149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Benefits to the User</a:t>
            </a:r>
          </a:p>
        </p:txBody>
      </p:sp>
      <p:sp>
        <p:nvSpPr>
          <p:cNvPr id="3" name="Text Placeholder 2">
            <a:extLst>
              <a:ext uri="{FF2B5EF4-FFF2-40B4-BE49-F238E27FC236}">
                <a16:creationId xmlns:a16="http://schemas.microsoft.com/office/drawing/2014/main" id="{9C207844-BF93-4470-9FB2-5616A21A05C9}"/>
              </a:ext>
            </a:extLst>
          </p:cNvPr>
          <p:cNvSpPr>
            <a:spLocks noGrp="1"/>
          </p:cNvSpPr>
          <p:nvPr>
            <p:ph type="body" sz="half" idx="1"/>
          </p:nvPr>
        </p:nvSpPr>
        <p:spPr>
          <a:xfrm>
            <a:off x="459656" y="1477296"/>
            <a:ext cx="8229600" cy="3962400"/>
          </a:xfrm>
        </p:spPr>
        <p:txBody>
          <a:bodyPr/>
          <a:lstStyle/>
          <a:p>
            <a:pPr>
              <a:spcBef>
                <a:spcPts val="1800"/>
              </a:spcBef>
              <a:buFont typeface="Wingdings" panose="05000000000000000000" pitchFamily="2" charset="2"/>
              <a:buChar char="§"/>
            </a:pPr>
            <a:r>
              <a:rPr lang="en-US" sz="3000" dirty="0"/>
              <a:t>Helps find new stock ideas to study.</a:t>
            </a:r>
          </a:p>
          <a:p>
            <a:pPr>
              <a:spcBef>
                <a:spcPts val="1800"/>
              </a:spcBef>
              <a:buFont typeface="Wingdings" panose="05000000000000000000" pitchFamily="2" charset="2"/>
              <a:buChar char="§"/>
            </a:pPr>
            <a:r>
              <a:rPr lang="en-US" sz="3000" dirty="0"/>
              <a:t>Shows new or different reference tools.</a:t>
            </a:r>
          </a:p>
          <a:p>
            <a:pPr>
              <a:spcBef>
                <a:spcPts val="1800"/>
              </a:spcBef>
              <a:buFont typeface="Wingdings" panose="05000000000000000000" pitchFamily="2" charset="2"/>
              <a:buChar char="§"/>
            </a:pPr>
            <a:r>
              <a:rPr lang="en-US" sz="3000" dirty="0"/>
              <a:t>Gives examples of research methodology.</a:t>
            </a:r>
          </a:p>
          <a:p>
            <a:pPr>
              <a:lnSpc>
                <a:spcPts val="3200"/>
              </a:lnSpc>
              <a:spcBef>
                <a:spcPts val="1800"/>
              </a:spcBef>
              <a:buFont typeface="Wingdings" panose="05000000000000000000" pitchFamily="2" charset="2"/>
              <a:buChar char="§"/>
            </a:pPr>
            <a:r>
              <a:rPr lang="en-US" sz="3000" dirty="0"/>
              <a:t>Explains conclusions about a company</a:t>
            </a:r>
          </a:p>
          <a:p>
            <a:pPr>
              <a:lnSpc>
                <a:spcPts val="3200"/>
              </a:lnSpc>
              <a:spcBef>
                <a:spcPts val="1800"/>
              </a:spcBef>
              <a:buFont typeface="Wingdings" panose="05000000000000000000" pitchFamily="2" charset="2"/>
              <a:buChar char="§"/>
            </a:pPr>
            <a:r>
              <a:rPr lang="en-US" sz="3000" dirty="0"/>
              <a:t>It can even add some market, sector, or industry understanding.</a:t>
            </a:r>
          </a:p>
          <a:p>
            <a:pPr marL="0" indent="0">
              <a:spcBef>
                <a:spcPts val="1200"/>
              </a:spcBef>
              <a:buNone/>
            </a:pPr>
            <a:endParaRPr lang="en-US" sz="3000" dirty="0"/>
          </a:p>
          <a:p>
            <a:pPr>
              <a:buFont typeface="Wingdings" panose="05000000000000000000" pitchFamily="2" charset="2"/>
              <a:buChar char="§"/>
            </a:pPr>
            <a:endParaRPr lang="en-US" sz="3000" dirty="0"/>
          </a:p>
          <a:p>
            <a:endParaRPr lang="en-US" sz="3000" dirty="0"/>
          </a:p>
        </p:txBody>
      </p:sp>
    </p:spTree>
    <p:extLst>
      <p:ext uri="{BB962C8B-B14F-4D97-AF65-F5344CB8AC3E}">
        <p14:creationId xmlns:p14="http://schemas.microsoft.com/office/powerpoint/2010/main" val="357750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Benefits to the Preparer</a:t>
            </a:r>
          </a:p>
        </p:txBody>
      </p:sp>
      <p:sp>
        <p:nvSpPr>
          <p:cNvPr id="3" name="Text Placeholder 2">
            <a:extLst>
              <a:ext uri="{FF2B5EF4-FFF2-40B4-BE49-F238E27FC236}">
                <a16:creationId xmlns:a16="http://schemas.microsoft.com/office/drawing/2014/main" id="{9C207844-BF93-4470-9FB2-5616A21A05C9}"/>
              </a:ext>
            </a:extLst>
          </p:cNvPr>
          <p:cNvSpPr>
            <a:spLocks noGrp="1"/>
          </p:cNvSpPr>
          <p:nvPr>
            <p:ph type="body" sz="half" idx="1"/>
          </p:nvPr>
        </p:nvSpPr>
        <p:spPr>
          <a:xfrm>
            <a:off x="381000" y="1447800"/>
            <a:ext cx="8610600" cy="4191000"/>
          </a:xfrm>
        </p:spPr>
        <p:txBody>
          <a:bodyPr/>
          <a:lstStyle/>
          <a:p>
            <a:pPr>
              <a:lnSpc>
                <a:spcPts val="3200"/>
              </a:lnSpc>
              <a:spcBef>
                <a:spcPts val="1000"/>
              </a:spcBef>
              <a:buFont typeface="Wingdings" panose="05000000000000000000" pitchFamily="2" charset="2"/>
              <a:buChar char="§"/>
            </a:pPr>
            <a:r>
              <a:rPr lang="en-US" altLang="en-US" sz="3000" dirty="0"/>
              <a:t>The </a:t>
            </a:r>
            <a:r>
              <a:rPr lang="en-US" altLang="en-US" sz="3000" i="1" dirty="0"/>
              <a:t>First Cut </a:t>
            </a:r>
            <a:r>
              <a:rPr lang="en-US" altLang="en-US" sz="3000" kern="0" dirty="0"/>
              <a:t>documents SSG judgments and explains the “whys” behind them</a:t>
            </a:r>
            <a:r>
              <a:rPr lang="en-US" sz="3000" dirty="0"/>
              <a:t>.</a:t>
            </a:r>
          </a:p>
          <a:p>
            <a:pPr lvl="1">
              <a:lnSpc>
                <a:spcPts val="3200"/>
              </a:lnSpc>
              <a:spcBef>
                <a:spcPts val="1000"/>
              </a:spcBef>
              <a:buFont typeface="Arial" panose="020B0604020202020204" pitchFamily="34" charset="0"/>
              <a:buChar char="•"/>
            </a:pPr>
            <a:r>
              <a:rPr lang="en-US" sz="2800" dirty="0"/>
              <a:t>Provides an organized format for study details.</a:t>
            </a:r>
            <a:endParaRPr lang="en-US" altLang="en-US" sz="2800" kern="0" dirty="0"/>
          </a:p>
          <a:p>
            <a:pPr lvl="1">
              <a:lnSpc>
                <a:spcPts val="3200"/>
              </a:lnSpc>
              <a:spcBef>
                <a:spcPts val="1000"/>
              </a:spcBef>
              <a:buFont typeface="Arial" panose="020B0604020202020204" pitchFamily="34" charset="0"/>
              <a:buChar char="•"/>
            </a:pPr>
            <a:r>
              <a:rPr lang="en-US" altLang="en-US" sz="2800" kern="0" dirty="0"/>
              <a:t>Helps prevent future “</a:t>
            </a:r>
            <a:r>
              <a:rPr lang="en-US" altLang="en-US" sz="2800" b="1" i="1" kern="0" dirty="0"/>
              <a:t>what was I thinking</a:t>
            </a:r>
            <a:r>
              <a:rPr lang="en-US" altLang="en-US" sz="2800" i="1" kern="0" dirty="0"/>
              <a:t>?</a:t>
            </a:r>
            <a:r>
              <a:rPr lang="en-US" altLang="en-US" sz="2800" i="1" dirty="0"/>
              <a:t>”</a:t>
            </a:r>
            <a:r>
              <a:rPr lang="en-US" altLang="en-US" sz="2800" kern="0" dirty="0"/>
              <a:t> moments.</a:t>
            </a:r>
          </a:p>
          <a:p>
            <a:pPr lvl="1">
              <a:lnSpc>
                <a:spcPts val="3200"/>
              </a:lnSpc>
              <a:spcBef>
                <a:spcPts val="1000"/>
              </a:spcBef>
              <a:buFont typeface="Arial" panose="020B0604020202020204" pitchFamily="34" charset="0"/>
              <a:buChar char="•"/>
            </a:pPr>
            <a:r>
              <a:rPr lang="en-US" altLang="en-US" sz="2800" dirty="0"/>
              <a:t>Promotes looking a bit harder at SSG research. </a:t>
            </a:r>
            <a:endParaRPr lang="en-US" altLang="en-US" sz="2800" kern="0" dirty="0"/>
          </a:p>
          <a:p>
            <a:pPr lvl="1">
              <a:lnSpc>
                <a:spcPts val="3200"/>
              </a:lnSpc>
              <a:spcBef>
                <a:spcPts val="1000"/>
              </a:spcBef>
              <a:buFont typeface="Arial" panose="020B0604020202020204" pitchFamily="34" charset="0"/>
              <a:buChar char="•"/>
            </a:pPr>
            <a:r>
              <a:rPr lang="en-US" altLang="en-US" sz="2800" dirty="0"/>
              <a:t>Allows your SSG judgment ideas to be shared with others in the </a:t>
            </a:r>
            <a:r>
              <a:rPr lang="en-US" sz="2800" b="1" dirty="0">
                <a:solidFill>
                  <a:srgbClr val="005DAB"/>
                </a:solidFill>
              </a:rPr>
              <a:t>B</a:t>
            </a:r>
            <a:r>
              <a:rPr lang="en-US" sz="2800" b="1" cap="small" dirty="0">
                <a:solidFill>
                  <a:srgbClr val="005DAB"/>
                </a:solidFill>
              </a:rPr>
              <a:t>etter</a:t>
            </a:r>
            <a:r>
              <a:rPr lang="en-US" sz="2800" b="1" dirty="0">
                <a:solidFill>
                  <a:srgbClr val="329B2E"/>
                </a:solidFill>
              </a:rPr>
              <a:t>I</a:t>
            </a:r>
            <a:r>
              <a:rPr lang="en-US" sz="2800" b="1" cap="small" dirty="0">
                <a:solidFill>
                  <a:srgbClr val="329B2E"/>
                </a:solidFill>
              </a:rPr>
              <a:t>nvesting</a:t>
            </a:r>
            <a:br>
              <a:rPr lang="en-US" sz="2800" b="1" cap="small" dirty="0">
                <a:solidFill>
                  <a:srgbClr val="329B2E"/>
                </a:solidFill>
              </a:rPr>
            </a:br>
            <a:r>
              <a:rPr lang="en-US" altLang="en-US" sz="2800" dirty="0"/>
              <a:t>community.</a:t>
            </a:r>
          </a:p>
          <a:p>
            <a:pPr marL="457200" lvl="1" indent="0">
              <a:buNone/>
            </a:pPr>
            <a:endParaRPr lang="en-US" sz="2400" dirty="0"/>
          </a:p>
        </p:txBody>
      </p:sp>
      <p:pic>
        <p:nvPicPr>
          <p:cNvPr id="3074" name="Picture 2">
            <a:extLst>
              <a:ext uri="{FF2B5EF4-FFF2-40B4-BE49-F238E27FC236}">
                <a16:creationId xmlns:a16="http://schemas.microsoft.com/office/drawing/2014/main" id="{C43FE90E-68C6-4381-B79A-8AB7B7E80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951697" cy="131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6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203156A-3A3F-4BC6-9627-85FFCB2F97A0}"/>
              </a:ext>
            </a:extLst>
          </p:cNvPr>
          <p:cNvSpPr>
            <a:spLocks noGrp="1"/>
          </p:cNvSpPr>
          <p:nvPr>
            <p:ph type="title"/>
          </p:nvPr>
        </p:nvSpPr>
        <p:spPr>
          <a:xfrm>
            <a:off x="0" y="457200"/>
            <a:ext cx="9144000" cy="762000"/>
          </a:xfrm>
        </p:spPr>
        <p:txBody>
          <a:bodyPr/>
          <a:lstStyle/>
          <a:p>
            <a:r>
              <a:rPr lang="en-US" dirty="0"/>
              <a:t>How to Prepare a </a:t>
            </a:r>
            <a:r>
              <a:rPr lang="en-US" i="1" dirty="0"/>
              <a:t>First Cut </a:t>
            </a:r>
            <a:r>
              <a:rPr lang="en-US" dirty="0"/>
              <a:t>Report</a:t>
            </a:r>
          </a:p>
        </p:txBody>
      </p:sp>
      <p:sp>
        <p:nvSpPr>
          <p:cNvPr id="7" name="Rectangle 3">
            <a:extLst>
              <a:ext uri="{FF2B5EF4-FFF2-40B4-BE49-F238E27FC236}">
                <a16:creationId xmlns:a16="http://schemas.microsoft.com/office/drawing/2014/main" id="{F9FB8E74-FB91-445A-8763-B6D2E6E87E23}"/>
              </a:ext>
            </a:extLst>
          </p:cNvPr>
          <p:cNvSpPr txBox="1">
            <a:spLocks noChangeArrowheads="1"/>
          </p:cNvSpPr>
          <p:nvPr/>
        </p:nvSpPr>
        <p:spPr bwMode="auto">
          <a:xfrm>
            <a:off x="457199" y="1472376"/>
            <a:ext cx="521544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None/>
            </a:pPr>
            <a:r>
              <a:rPr lang="en-US" altLang="en-US" sz="3000" kern="0" dirty="0"/>
              <a:t>To start, you’ll need:</a:t>
            </a:r>
          </a:p>
          <a:p>
            <a:pPr marL="731520" lvl="1" indent="-457200" eaLnBrk="1" hangingPunct="1">
              <a:lnSpc>
                <a:spcPts val="3200"/>
              </a:lnSpc>
              <a:spcBef>
                <a:spcPts val="1200"/>
              </a:spcBef>
              <a:buSzPct val="85000"/>
              <a:buFont typeface="+mj-lt"/>
              <a:buAutoNum type="arabicPeriod"/>
            </a:pPr>
            <a:r>
              <a:rPr lang="en-US" altLang="en-US" sz="3000" kern="0" dirty="0"/>
              <a:t>Your </a:t>
            </a:r>
            <a:r>
              <a:rPr lang="en-US" altLang="en-US" sz="3000" u="sng" kern="0" dirty="0"/>
              <a:t>final completed</a:t>
            </a:r>
            <a:r>
              <a:rPr lang="en-US" altLang="en-US" sz="3000" kern="0" dirty="0"/>
              <a:t> </a:t>
            </a:r>
            <a:r>
              <a:rPr lang="en-US" altLang="en-US" sz="3000" i="1" kern="0" dirty="0">
                <a:solidFill>
                  <a:srgbClr val="0000CC"/>
                </a:solidFill>
              </a:rPr>
              <a:t>SSG.pdf</a:t>
            </a:r>
            <a:r>
              <a:rPr lang="en-US" altLang="en-US" sz="3000" kern="0" dirty="0"/>
              <a:t>, printed and at</a:t>
            </a:r>
            <a:br>
              <a:rPr lang="en-US" altLang="en-US" sz="3000" kern="0" dirty="0"/>
            </a:br>
            <a:r>
              <a:rPr lang="en-US" altLang="en-US" sz="3000" kern="0" dirty="0"/>
              <a:t>your side for reference.</a:t>
            </a:r>
          </a:p>
          <a:p>
            <a:pPr marL="788670" lvl="1" indent="-514350" eaLnBrk="1" hangingPunct="1">
              <a:lnSpc>
                <a:spcPts val="3200"/>
              </a:lnSpc>
              <a:spcBef>
                <a:spcPts val="1200"/>
              </a:spcBef>
              <a:buSzPct val="85000"/>
              <a:buFont typeface="+mj-lt"/>
              <a:buAutoNum type="arabicPeriod" startAt="2"/>
            </a:pPr>
            <a:r>
              <a:rPr lang="en-US" altLang="en-US" sz="3000" kern="0" dirty="0"/>
              <a:t>A blank template.</a:t>
            </a:r>
            <a:br>
              <a:rPr lang="en-US" altLang="en-US" sz="3000" kern="0" dirty="0"/>
            </a:br>
            <a:r>
              <a:rPr lang="en-US" altLang="en-US" sz="3000" kern="0" dirty="0">
                <a:solidFill>
                  <a:srgbClr val="0000CC"/>
                </a:solidFill>
              </a:rPr>
              <a:t>‘</a:t>
            </a:r>
            <a:r>
              <a:rPr lang="en-US" altLang="en-US" sz="3000" i="1" kern="0" dirty="0">
                <a:solidFill>
                  <a:srgbClr val="0000CC"/>
                </a:solidFill>
              </a:rPr>
              <a:t>FirstCutReport.docx’</a:t>
            </a:r>
          </a:p>
          <a:p>
            <a:pPr marL="788670" lvl="1" indent="-514350" eaLnBrk="1" hangingPunct="1">
              <a:lnSpc>
                <a:spcPts val="3200"/>
              </a:lnSpc>
              <a:spcBef>
                <a:spcPts val="1200"/>
              </a:spcBef>
              <a:buSzPct val="85000"/>
              <a:buFont typeface="+mj-lt"/>
              <a:buAutoNum type="arabicPeriod" startAt="2"/>
            </a:pPr>
            <a:r>
              <a:rPr lang="en-US" altLang="en-US" sz="2800" kern="0" dirty="0"/>
              <a:t>A ‘DOCX’ word processor.</a:t>
            </a:r>
          </a:p>
          <a:p>
            <a:pPr marL="1131570" lvl="2" indent="-457200" eaLnBrk="1" hangingPunct="1">
              <a:lnSpc>
                <a:spcPts val="2800"/>
              </a:lnSpc>
              <a:spcBef>
                <a:spcPts val="0"/>
              </a:spcBef>
              <a:buSzPct val="85000"/>
            </a:pPr>
            <a:r>
              <a:rPr lang="en-US" altLang="en-US" sz="2400" kern="0" dirty="0"/>
              <a:t>MS Word</a:t>
            </a:r>
          </a:p>
          <a:p>
            <a:pPr marL="1131570" lvl="2" indent="-457200" eaLnBrk="1" hangingPunct="1">
              <a:lnSpc>
                <a:spcPts val="2800"/>
              </a:lnSpc>
              <a:spcBef>
                <a:spcPts val="0"/>
              </a:spcBef>
              <a:buSzPct val="85000"/>
            </a:pPr>
            <a:r>
              <a:rPr lang="en-US" altLang="en-US" sz="2400" kern="0" dirty="0"/>
              <a:t>LibreOffice Writer</a:t>
            </a:r>
            <a:endParaRPr lang="en-US" altLang="en-US" sz="2600" i="1" kern="0" dirty="0"/>
          </a:p>
          <a:p>
            <a:pPr marL="0" indent="0" eaLnBrk="1" hangingPunct="1">
              <a:buNone/>
            </a:pPr>
            <a:endParaRPr lang="en-US" altLang="en-US" sz="3000" kern="0" dirty="0"/>
          </a:p>
        </p:txBody>
      </p:sp>
      <p:pic>
        <p:nvPicPr>
          <p:cNvPr id="2052" name="Picture 4">
            <a:extLst>
              <a:ext uri="{FF2B5EF4-FFF2-40B4-BE49-F238E27FC236}">
                <a16:creationId xmlns:a16="http://schemas.microsoft.com/office/drawing/2014/main" id="{C6B03251-072A-4C2B-97C2-09223F985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745" y="1295400"/>
            <a:ext cx="245061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50FEF1C-2FC4-408D-94E7-F1B980FE1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82470"/>
            <a:ext cx="2816758" cy="327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1000"/>
                                        <p:tgtEl>
                                          <p:spTgt spid="205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000"/>
                                        <p:tgtEl>
                                          <p:spTgt spid="7">
                                            <p:txEl>
                                              <p:pRg st="3" end="3"/>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250"/>
                                        <p:tgtEl>
                                          <p:spTgt spid="7">
                                            <p:txEl>
                                              <p:pRg st="4" end="4"/>
                                            </p:txEl>
                                          </p:spTgt>
                                        </p:tgtEl>
                                      </p:cBhvr>
                                    </p:animEffect>
                                  </p:childTnLst>
                                </p:cTn>
                              </p:par>
                            </p:childTnLst>
                          </p:cTn>
                        </p:par>
                        <p:par>
                          <p:cTn id="28" fill="hold">
                            <p:stCondLst>
                              <p:cond delay="1250"/>
                            </p:stCondLst>
                            <p:childTnLst>
                              <p:par>
                                <p:cTn id="29" presetID="22" presetClass="entr" presetSubtype="1" fill="hold"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wipe(up)">
                                      <p:cBhvr>
                                        <p:cTn id="31" dur="2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5C71CBC4-551D-4656-B4D7-55A79B28E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180" y="1280160"/>
            <a:ext cx="4047432" cy="46341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A0C649C8-D26B-4E77-BD3F-FDB8BE814C1D}"/>
              </a:ext>
            </a:extLst>
          </p:cNvPr>
          <p:cNvPicPr>
            <a:picLocks noChangeAspect="1"/>
          </p:cNvPicPr>
          <p:nvPr/>
        </p:nvPicPr>
        <p:blipFill>
          <a:blip r:embed="rId4"/>
          <a:stretch>
            <a:fillRect/>
          </a:stretch>
        </p:blipFill>
        <p:spPr>
          <a:xfrm>
            <a:off x="6466769" y="1294016"/>
            <a:ext cx="1280160" cy="181583"/>
          </a:xfrm>
          <a:prstGeom prst="rect">
            <a:avLst/>
          </a:prstGeom>
        </p:spPr>
      </p:pic>
      <p:sp>
        <p:nvSpPr>
          <p:cNvPr id="29" name="Rectangle: Rounded Corners 28">
            <a:extLst>
              <a:ext uri="{FF2B5EF4-FFF2-40B4-BE49-F238E27FC236}">
                <a16:creationId xmlns:a16="http://schemas.microsoft.com/office/drawing/2014/main" id="{06446682-F13F-43ED-BD31-EBD783708EBD}"/>
              </a:ext>
            </a:extLst>
          </p:cNvPr>
          <p:cNvSpPr/>
          <p:nvPr/>
        </p:nvSpPr>
        <p:spPr bwMode="auto">
          <a:xfrm>
            <a:off x="6506869" y="1242829"/>
            <a:ext cx="1307592" cy="29631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altLang="en-US" dirty="0">
                <a:solidFill>
                  <a:schemeClr val="tx1"/>
                </a:solidFill>
              </a:rPr>
              <a:t>Getting a</a:t>
            </a:r>
            <a:r>
              <a:rPr lang="en-US" altLang="en-US" i="1" dirty="0">
                <a:solidFill>
                  <a:srgbClr val="0000FF"/>
                </a:solidFill>
              </a:rPr>
              <a:t> </a:t>
            </a:r>
            <a:r>
              <a:rPr lang="en-US" altLang="en-US" i="1" dirty="0">
                <a:solidFill>
                  <a:srgbClr val="005DAA"/>
                </a:solidFill>
              </a:rPr>
              <a:t>FirstCutReport.docx</a:t>
            </a:r>
            <a:r>
              <a:rPr lang="en-US" altLang="en-US" dirty="0">
                <a:solidFill>
                  <a:srgbClr val="005DAA"/>
                </a:solidFill>
              </a:rPr>
              <a:t> </a:t>
            </a:r>
            <a:r>
              <a:rPr lang="en-US" altLang="en-US" dirty="0"/>
              <a:t>template</a:t>
            </a:r>
            <a:endParaRPr lang="en-US" dirty="0"/>
          </a:p>
        </p:txBody>
      </p:sp>
      <p:sp>
        <p:nvSpPr>
          <p:cNvPr id="8" name="TextBox 7">
            <a:extLst>
              <a:ext uri="{FF2B5EF4-FFF2-40B4-BE49-F238E27FC236}">
                <a16:creationId xmlns:a16="http://schemas.microsoft.com/office/drawing/2014/main" id="{D0C85F8C-B58F-4B8B-8AC2-97B493826014}"/>
              </a:ext>
            </a:extLst>
          </p:cNvPr>
          <p:cNvSpPr txBox="1"/>
          <p:nvPr/>
        </p:nvSpPr>
        <p:spPr>
          <a:xfrm>
            <a:off x="222910" y="1227684"/>
            <a:ext cx="4735782" cy="1246495"/>
          </a:xfrm>
          <a:prstGeom prst="rect">
            <a:avLst/>
          </a:prstGeom>
          <a:noFill/>
        </p:spPr>
        <p:txBody>
          <a:bodyPr wrap="square" rtlCol="0">
            <a:spAutoFit/>
          </a:bodyPr>
          <a:lstStyle/>
          <a:p>
            <a:pPr algn="ctr">
              <a:lnSpc>
                <a:spcPts val="3000"/>
              </a:lnSpc>
              <a:buSzPct val="85000"/>
            </a:pPr>
            <a:r>
              <a:rPr lang="en-US" sz="2800" dirty="0"/>
              <a:t>Start at the </a:t>
            </a:r>
          </a:p>
          <a:p>
            <a:pPr algn="ctr">
              <a:lnSpc>
                <a:spcPts val="3000"/>
              </a:lnSpc>
              <a:buSzPct val="85000"/>
            </a:pPr>
            <a:r>
              <a:rPr lang="en-US" sz="2800" b="1" dirty="0">
                <a:solidFill>
                  <a:srgbClr val="005DAB"/>
                </a:solidFill>
              </a:rPr>
              <a:t>B</a:t>
            </a:r>
            <a:r>
              <a:rPr lang="en-US" sz="2800" b="1" cap="small" dirty="0">
                <a:solidFill>
                  <a:srgbClr val="005DAB"/>
                </a:solidFill>
              </a:rPr>
              <a:t>etter</a:t>
            </a:r>
            <a:r>
              <a:rPr lang="en-US" sz="2800" b="1" dirty="0">
                <a:solidFill>
                  <a:srgbClr val="329B2E"/>
                </a:solidFill>
              </a:rPr>
              <a:t>I</a:t>
            </a:r>
            <a:r>
              <a:rPr lang="en-US" sz="2800" b="1" cap="small" dirty="0">
                <a:solidFill>
                  <a:srgbClr val="329B2E"/>
                </a:solidFill>
              </a:rPr>
              <a:t>nvesting</a:t>
            </a:r>
            <a:r>
              <a:rPr lang="en-US" sz="2800" dirty="0"/>
              <a:t> </a:t>
            </a:r>
          </a:p>
          <a:p>
            <a:pPr algn="ctr">
              <a:lnSpc>
                <a:spcPts val="3000"/>
              </a:lnSpc>
              <a:buSzPct val="85000"/>
            </a:pPr>
            <a:r>
              <a:rPr lang="en-US" sz="2800" dirty="0"/>
              <a:t>Home Page</a:t>
            </a:r>
          </a:p>
        </p:txBody>
      </p:sp>
      <p:sp>
        <p:nvSpPr>
          <p:cNvPr id="10" name="TextBox 9">
            <a:extLst>
              <a:ext uri="{FF2B5EF4-FFF2-40B4-BE49-F238E27FC236}">
                <a16:creationId xmlns:a16="http://schemas.microsoft.com/office/drawing/2014/main" id="{19474DEC-D7DC-473E-AD2B-29EB03C8074F}"/>
              </a:ext>
            </a:extLst>
          </p:cNvPr>
          <p:cNvSpPr txBox="1"/>
          <p:nvPr/>
        </p:nvSpPr>
        <p:spPr>
          <a:xfrm>
            <a:off x="360625" y="2412940"/>
            <a:ext cx="4516175" cy="3247043"/>
          </a:xfrm>
          <a:prstGeom prst="rect">
            <a:avLst/>
          </a:prstGeom>
          <a:noFill/>
        </p:spPr>
        <p:txBody>
          <a:bodyPr wrap="square" rtlCol="0">
            <a:spAutoFit/>
          </a:bodyPr>
          <a:lstStyle/>
          <a:p>
            <a:pPr marL="320040" indent="-320040">
              <a:lnSpc>
                <a:spcPts val="3200"/>
              </a:lnSpc>
              <a:spcBef>
                <a:spcPts val="1800"/>
              </a:spcBef>
              <a:buSzPct val="85000"/>
              <a:buFont typeface="Wingdings" panose="05000000000000000000" pitchFamily="2" charset="2"/>
              <a:buChar char="§"/>
            </a:pPr>
            <a:r>
              <a:rPr lang="en-US" sz="3000" dirty="0"/>
              <a:t>Click on</a:t>
            </a:r>
            <a:r>
              <a:rPr lang="en-US" sz="3000" b="1" dirty="0"/>
              <a:t> →]</a:t>
            </a:r>
            <a:r>
              <a:rPr lang="en-US" sz="3000" dirty="0"/>
              <a:t> Login</a:t>
            </a:r>
          </a:p>
          <a:p>
            <a:pPr marL="320040" indent="-320040">
              <a:lnSpc>
                <a:spcPts val="3200"/>
              </a:lnSpc>
              <a:spcBef>
                <a:spcPts val="1800"/>
              </a:spcBef>
              <a:buSzPct val="85000"/>
              <a:buFont typeface="Wingdings" panose="05000000000000000000" pitchFamily="2" charset="2"/>
              <a:buChar char="§"/>
            </a:pPr>
            <a:r>
              <a:rPr lang="en-US" sz="3000" dirty="0"/>
              <a:t>When logged in you’ll be Welcomed by name.</a:t>
            </a:r>
          </a:p>
          <a:p>
            <a:pPr>
              <a:lnSpc>
                <a:spcPts val="3200"/>
              </a:lnSpc>
              <a:spcBef>
                <a:spcPts val="1800"/>
              </a:spcBef>
              <a:buSzPct val="85000"/>
            </a:pPr>
            <a:r>
              <a:rPr lang="en-US" sz="3000" dirty="0"/>
              <a:t> </a:t>
            </a:r>
          </a:p>
          <a:p>
            <a:pPr marL="320040" indent="-320040">
              <a:lnSpc>
                <a:spcPts val="3200"/>
              </a:lnSpc>
              <a:spcBef>
                <a:spcPts val="1200"/>
              </a:spcBef>
              <a:buSzPct val="85000"/>
              <a:buFont typeface="Wingdings" panose="05000000000000000000" pitchFamily="2" charset="2"/>
              <a:buChar char="§"/>
            </a:pPr>
            <a:r>
              <a:rPr lang="en-US" sz="3000" dirty="0"/>
              <a:t>Click on the ‘View All’ button</a:t>
            </a:r>
          </a:p>
        </p:txBody>
      </p:sp>
      <p:pic>
        <p:nvPicPr>
          <p:cNvPr id="21" name="Picture 6">
            <a:extLst>
              <a:ext uri="{FF2B5EF4-FFF2-40B4-BE49-F238E27FC236}">
                <a16:creationId xmlns:a16="http://schemas.microsoft.com/office/drawing/2014/main" id="{0BCD2E22-6B64-4DB0-85A9-CF7A104F6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6C0197A-BD2C-4B4D-9A68-4D6E1C9C9541}"/>
              </a:ext>
            </a:extLst>
          </p:cNvPr>
          <p:cNvSpPr/>
          <p:nvPr/>
        </p:nvSpPr>
        <p:spPr bwMode="auto">
          <a:xfrm>
            <a:off x="5233802" y="5139642"/>
            <a:ext cx="990600" cy="31348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pic>
        <p:nvPicPr>
          <p:cNvPr id="4" name="Picture 3">
            <a:extLst>
              <a:ext uri="{FF2B5EF4-FFF2-40B4-BE49-F238E27FC236}">
                <a16:creationId xmlns:a16="http://schemas.microsoft.com/office/drawing/2014/main" id="{55844074-B2F6-4A68-B711-D0F641AA2F62}"/>
              </a:ext>
            </a:extLst>
          </p:cNvPr>
          <p:cNvPicPr>
            <a:picLocks noChangeAspect="1"/>
          </p:cNvPicPr>
          <p:nvPr/>
        </p:nvPicPr>
        <p:blipFill>
          <a:blip r:embed="rId6"/>
          <a:stretch>
            <a:fillRect/>
          </a:stretch>
        </p:blipFill>
        <p:spPr>
          <a:xfrm>
            <a:off x="1179368" y="3996201"/>
            <a:ext cx="2878687" cy="447174"/>
          </a:xfrm>
          <a:prstGeom prst="rect">
            <a:avLst/>
          </a:prstGeom>
        </p:spPr>
      </p:pic>
    </p:spTree>
    <p:extLst>
      <p:ext uri="{BB962C8B-B14F-4D97-AF65-F5344CB8AC3E}">
        <p14:creationId xmlns:p14="http://schemas.microsoft.com/office/powerpoint/2010/main" val="39312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1000"/>
                                        <p:tgtEl>
                                          <p:spTgt spid="28"/>
                                        </p:tgtEl>
                                      </p:cBhvr>
                                    </p:animEffect>
                                    <p:set>
                                      <p:cBhvr>
                                        <p:cTn id="19" dur="1" fill="hold">
                                          <p:stCondLst>
                                            <p:cond delay="999"/>
                                          </p:stCondLst>
                                        </p:cTn>
                                        <p:tgtEl>
                                          <p:spTgt spid="2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1000"/>
                                        <p:tgtEl>
                                          <p:spTgt spid="10">
                                            <p:txEl>
                                              <p:pRg st="3" end="3"/>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836D63B-3DC8-45D6-A475-387313981264}"/>
              </a:ext>
            </a:extLst>
          </p:cNvPr>
          <p:cNvSpPr>
            <a:spLocks noGrp="1"/>
          </p:cNvSpPr>
          <p:nvPr>
            <p:ph type="title"/>
          </p:nvPr>
        </p:nvSpPr>
        <p:spPr>
          <a:xfrm>
            <a:off x="0" y="457200"/>
            <a:ext cx="9144000" cy="762000"/>
          </a:xfrm>
        </p:spPr>
        <p:txBody>
          <a:bodyPr/>
          <a:lstStyle/>
          <a:p>
            <a:r>
              <a:rPr lang="en-US" altLang="en-US" dirty="0">
                <a:solidFill>
                  <a:schemeClr val="tx1"/>
                </a:solidFill>
              </a:rPr>
              <a:t>Download the</a:t>
            </a:r>
            <a:r>
              <a:rPr lang="en-US" altLang="en-US" i="1" dirty="0">
                <a:solidFill>
                  <a:srgbClr val="0000FF"/>
                </a:solidFill>
              </a:rPr>
              <a:t> </a:t>
            </a:r>
            <a:r>
              <a:rPr lang="en-US" altLang="en-US" i="1" dirty="0">
                <a:solidFill>
                  <a:schemeClr val="tx1"/>
                </a:solidFill>
              </a:rPr>
              <a:t>First Cut Report.docx</a:t>
            </a:r>
            <a:endParaRPr lang="en-US" dirty="0"/>
          </a:p>
        </p:txBody>
      </p:sp>
      <p:pic>
        <p:nvPicPr>
          <p:cNvPr id="7170" name="Picture 2">
            <a:extLst>
              <a:ext uri="{FF2B5EF4-FFF2-40B4-BE49-F238E27FC236}">
                <a16:creationId xmlns:a16="http://schemas.microsoft.com/office/drawing/2014/main" id="{2744C156-0527-4049-BCB7-8DE5C4127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95400"/>
            <a:ext cx="8610600" cy="45185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B8E6A676-3AD0-4B83-BCC4-3A58F6F8A1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E896F071-80FD-4737-A497-F4EB165C7ED8}"/>
              </a:ext>
            </a:extLst>
          </p:cNvPr>
          <p:cNvSpPr/>
          <p:nvPr/>
        </p:nvSpPr>
        <p:spPr bwMode="auto">
          <a:xfrm>
            <a:off x="6324600" y="3429000"/>
            <a:ext cx="1597750" cy="442674"/>
          </a:xfrm>
          <a:prstGeom prst="wedgeRoundRectCallout">
            <a:avLst>
              <a:gd name="adj1" fmla="val -156347"/>
              <a:gd name="adj2" fmla="val 114769"/>
              <a:gd name="adj3" fmla="val 16667"/>
            </a:avLst>
          </a:prstGeom>
          <a:gradFill flip="none" rotWithShape="1">
            <a:gsLst>
              <a:gs pos="81000">
                <a:srgbClr val="9999E6"/>
              </a:gs>
              <a:gs pos="38000">
                <a:schemeClr val="accent2">
                  <a:lumMod val="0"/>
                  <a:lumOff val="100000"/>
                </a:schemeClr>
              </a:gs>
              <a:gs pos="99000">
                <a:schemeClr val="accent2">
                  <a:lumMod val="100000"/>
                </a:schemeClr>
              </a:gs>
            </a:gsLst>
            <a:lin ang="3600000" scaled="0"/>
            <a:tileRect/>
          </a:gradFill>
          <a:ln w="28575"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Times New Roman" pitchFamily="18" charset="0"/>
              </a:rPr>
              <a:t>Click Here </a:t>
            </a:r>
          </a:p>
        </p:txBody>
      </p:sp>
    </p:spTree>
    <p:extLst>
      <p:ext uri="{BB962C8B-B14F-4D97-AF65-F5344CB8AC3E}">
        <p14:creationId xmlns:p14="http://schemas.microsoft.com/office/powerpoint/2010/main" val="37306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7E71FC1-4E0B-4924-8F8E-F0DCBAED0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788" y="1397325"/>
            <a:ext cx="3530613" cy="4089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About the Template</a:t>
            </a:r>
          </a:p>
        </p:txBody>
      </p:sp>
      <p:pic>
        <p:nvPicPr>
          <p:cNvPr id="10" name="Picture 6">
            <a:extLst>
              <a:ext uri="{FF2B5EF4-FFF2-40B4-BE49-F238E27FC236}">
                <a16:creationId xmlns:a16="http://schemas.microsoft.com/office/drawing/2014/main" id="{40B62E98-3A9D-4651-A18E-9D9E62D74F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CF8397-FB4C-4154-B1F3-59EF711BF58F}"/>
              </a:ext>
            </a:extLst>
          </p:cNvPr>
          <p:cNvSpPr txBox="1"/>
          <p:nvPr/>
        </p:nvSpPr>
        <p:spPr>
          <a:xfrm>
            <a:off x="457200" y="1298448"/>
            <a:ext cx="4968588" cy="4118050"/>
          </a:xfrm>
          <a:prstGeom prst="rect">
            <a:avLst/>
          </a:prstGeom>
          <a:noFill/>
        </p:spPr>
        <p:txBody>
          <a:bodyPr wrap="square" lIns="45720" rtlCol="0">
            <a:spAutoFit/>
          </a:bodyPr>
          <a:lstStyle/>
          <a:p>
            <a:pPr marL="457200" indent="-457200">
              <a:lnSpc>
                <a:spcPts val="3200"/>
              </a:lnSpc>
              <a:spcBef>
                <a:spcPts val="1200"/>
              </a:spcBef>
              <a:buSzPct val="85000"/>
              <a:buFont typeface="Wingdings" panose="05000000000000000000" pitchFamily="2" charset="2"/>
              <a:buChar char="§"/>
            </a:pPr>
            <a:r>
              <a:rPr lang="en-US" sz="3000" i="1" dirty="0">
                <a:solidFill>
                  <a:srgbClr val="3333CC"/>
                </a:solidFill>
              </a:rPr>
              <a:t>FirstCutReport-ymd.docx</a:t>
            </a:r>
            <a:r>
              <a:rPr lang="en-US" sz="3000" i="1" dirty="0"/>
              <a:t> </a:t>
            </a:r>
            <a:r>
              <a:rPr lang="en-US" sz="3000" dirty="0"/>
              <a:t>is a protected ‘.</a:t>
            </a:r>
            <a:r>
              <a:rPr lang="en-US" sz="3000" i="1" dirty="0"/>
              <a:t>docx’</a:t>
            </a:r>
            <a:r>
              <a:rPr lang="en-US" sz="3000" dirty="0"/>
              <a:t> file.</a:t>
            </a:r>
          </a:p>
          <a:p>
            <a:pPr marL="914400" lvl="1" indent="-457200">
              <a:lnSpc>
                <a:spcPts val="3200"/>
              </a:lnSpc>
              <a:spcBef>
                <a:spcPts val="1800"/>
              </a:spcBef>
              <a:buSzPct val="85000"/>
              <a:buFont typeface="Arial" panose="020B0604020202020204" pitchFamily="34" charset="0"/>
              <a:buChar char="•"/>
            </a:pPr>
            <a:r>
              <a:rPr lang="en-US" sz="2800" dirty="0"/>
              <a:t>Which means typing</a:t>
            </a:r>
            <a:br>
              <a:rPr lang="en-US" sz="2800" dirty="0"/>
            </a:br>
            <a:r>
              <a:rPr lang="en-US" sz="2800" dirty="0"/>
              <a:t>can only be done in the small gray fields</a:t>
            </a:r>
          </a:p>
          <a:p>
            <a:pPr marL="914400" lvl="1" indent="-457200">
              <a:lnSpc>
                <a:spcPts val="3200"/>
              </a:lnSpc>
              <a:spcBef>
                <a:spcPts val="1800"/>
              </a:spcBef>
              <a:buSzPct val="85000"/>
              <a:buFont typeface="Arial" panose="020B0604020202020204" pitchFamily="34" charset="0"/>
              <a:buChar char="•"/>
            </a:pPr>
            <a:r>
              <a:rPr lang="en-US" sz="2600" dirty="0"/>
              <a:t>|</a:t>
            </a:r>
          </a:p>
          <a:p>
            <a:pPr marL="914400" lvl="1" indent="-457200">
              <a:lnSpc>
                <a:spcPts val="3200"/>
              </a:lnSpc>
              <a:spcBef>
                <a:spcPts val="1200"/>
              </a:spcBef>
              <a:buSzPct val="85000"/>
              <a:buFont typeface="Arial" panose="020B0604020202020204" pitchFamily="34" charset="0"/>
              <a:buChar char="•"/>
            </a:pPr>
            <a:endParaRPr lang="en-US" sz="2600" dirty="0"/>
          </a:p>
          <a:p>
            <a:pPr lvl="1">
              <a:lnSpc>
                <a:spcPts val="3200"/>
              </a:lnSpc>
              <a:spcBef>
                <a:spcPts val="1200"/>
              </a:spcBef>
              <a:buSzPct val="85000"/>
            </a:pPr>
            <a:endParaRPr lang="en-US" sz="2600" dirty="0"/>
          </a:p>
        </p:txBody>
      </p:sp>
      <p:pic>
        <p:nvPicPr>
          <p:cNvPr id="4" name="Picture 3">
            <a:extLst>
              <a:ext uri="{FF2B5EF4-FFF2-40B4-BE49-F238E27FC236}">
                <a16:creationId xmlns:a16="http://schemas.microsoft.com/office/drawing/2014/main" id="{EF788FE5-56B3-405E-992E-0CAD20589571}"/>
              </a:ext>
            </a:extLst>
          </p:cNvPr>
          <p:cNvPicPr>
            <a:picLocks noChangeAspect="1"/>
          </p:cNvPicPr>
          <p:nvPr/>
        </p:nvPicPr>
        <p:blipFill>
          <a:blip r:embed="rId5"/>
          <a:stretch>
            <a:fillRect/>
          </a:stretch>
        </p:blipFill>
        <p:spPr>
          <a:xfrm>
            <a:off x="4114800" y="3195040"/>
            <a:ext cx="838200" cy="359466"/>
          </a:xfrm>
          <a:prstGeom prst="rect">
            <a:avLst/>
          </a:prstGeom>
        </p:spPr>
      </p:pic>
      <p:sp>
        <p:nvSpPr>
          <p:cNvPr id="15" name="TextBox 14">
            <a:extLst>
              <a:ext uri="{FF2B5EF4-FFF2-40B4-BE49-F238E27FC236}">
                <a16:creationId xmlns:a16="http://schemas.microsoft.com/office/drawing/2014/main" id="{98DFA6DF-7067-4762-AA14-36BCE0C7AFFC}"/>
              </a:ext>
            </a:extLst>
          </p:cNvPr>
          <p:cNvSpPr txBox="1"/>
          <p:nvPr/>
        </p:nvSpPr>
        <p:spPr>
          <a:xfrm>
            <a:off x="1444080" y="3913094"/>
            <a:ext cx="3508919" cy="1659942"/>
          </a:xfrm>
          <a:prstGeom prst="rect">
            <a:avLst/>
          </a:prstGeom>
          <a:solidFill>
            <a:srgbClr val="C0C0C0"/>
          </a:solidFill>
        </p:spPr>
        <p:txBody>
          <a:bodyPr wrap="square" lIns="45720" tIns="9144" rIns="45720" bIns="9144" rtlCol="0">
            <a:spAutoFit/>
          </a:bodyPr>
          <a:lstStyle/>
          <a:p>
            <a:pPr>
              <a:lnSpc>
                <a:spcPts val="3200"/>
              </a:lnSpc>
            </a:pPr>
            <a:r>
              <a:rPr lang="en-US" sz="2800" dirty="0">
                <a:ea typeface="Calibri" panose="020F0502020204030204" pitchFamily="34" charset="0"/>
                <a:cs typeface="Arial" panose="020B0604020202020204" pitchFamily="34" charset="0"/>
              </a:rPr>
              <a:t>As you type these fields expand to fit whatever needs to be included.</a:t>
            </a:r>
            <a:endParaRPr lang="en-US" sz="2800" dirty="0">
              <a:cs typeface="Arial" panose="020B0604020202020204" pitchFamily="34" charset="0"/>
            </a:endParaRPr>
          </a:p>
        </p:txBody>
      </p:sp>
    </p:spTree>
    <p:extLst>
      <p:ext uri="{BB962C8B-B14F-4D97-AF65-F5344CB8AC3E}">
        <p14:creationId xmlns:p14="http://schemas.microsoft.com/office/powerpoint/2010/main" val="5457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6AEF0BC-C7EC-45BF-82A3-7716B8652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818" y="1206201"/>
            <a:ext cx="6853237" cy="304588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DC136644-2E4E-4B5A-88BB-1D84FB87B911}"/>
              </a:ext>
            </a:extLst>
          </p:cNvPr>
          <p:cNvSpPr/>
          <p:nvPr/>
        </p:nvSpPr>
        <p:spPr bwMode="auto">
          <a:xfrm>
            <a:off x="1608589" y="1415607"/>
            <a:ext cx="304800" cy="304800"/>
          </a:xfrm>
          <a:prstGeom prst="ellipse">
            <a:avLst/>
          </a:prstGeom>
          <a:noFill/>
          <a:ln w="444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effectLst/>
              <a:latin typeface="Arial Black" pitchFamily="34" charset="0"/>
              <a:cs typeface="Times New Roman" pitchFamily="18" charset="0"/>
            </a:endParaRPr>
          </a:p>
        </p:txBody>
      </p:sp>
      <p:sp>
        <p:nvSpPr>
          <p:cNvPr id="11" name="Oval 10">
            <a:extLst>
              <a:ext uri="{FF2B5EF4-FFF2-40B4-BE49-F238E27FC236}">
                <a16:creationId xmlns:a16="http://schemas.microsoft.com/office/drawing/2014/main" id="{127FDBD5-3438-4B7F-A6FE-0F54631BB111}"/>
              </a:ext>
            </a:extLst>
          </p:cNvPr>
          <p:cNvSpPr/>
          <p:nvPr/>
        </p:nvSpPr>
        <p:spPr bwMode="auto">
          <a:xfrm>
            <a:off x="6291428" y="2899702"/>
            <a:ext cx="304800" cy="304800"/>
          </a:xfrm>
          <a:prstGeom prst="ellipse">
            <a:avLst/>
          </a:prstGeom>
          <a:noFill/>
          <a:ln w="444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effectLst/>
              <a:latin typeface="Arial Black" pitchFamily="34" charset="0"/>
              <a:cs typeface="Times New Roman" pitchFamily="18" charset="0"/>
            </a:endParaRPr>
          </a:p>
        </p:txBody>
      </p:sp>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66531"/>
            <a:ext cx="9144000" cy="762000"/>
          </a:xfrm>
        </p:spPr>
        <p:txBody>
          <a:bodyPr/>
          <a:lstStyle/>
          <a:p>
            <a:r>
              <a:rPr lang="en-US" i="1" dirty="0"/>
              <a:t>First Cut </a:t>
            </a:r>
            <a:r>
              <a:rPr lang="en-US" dirty="0"/>
              <a:t>Report Header</a:t>
            </a:r>
          </a:p>
        </p:txBody>
      </p:sp>
      <p:sp>
        <p:nvSpPr>
          <p:cNvPr id="14" name="Rectangle 3">
            <a:extLst>
              <a:ext uri="{FF2B5EF4-FFF2-40B4-BE49-F238E27FC236}">
                <a16:creationId xmlns:a16="http://schemas.microsoft.com/office/drawing/2014/main" id="{D4ED0DEA-A1A0-4297-8EDF-16BF85378F35}"/>
              </a:ext>
            </a:extLst>
          </p:cNvPr>
          <p:cNvSpPr txBox="1">
            <a:spLocks noChangeArrowheads="1"/>
          </p:cNvSpPr>
          <p:nvPr/>
        </p:nvSpPr>
        <p:spPr bwMode="auto">
          <a:xfrm>
            <a:off x="457200" y="4297680"/>
            <a:ext cx="3886200" cy="191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ts val="600"/>
              </a:spcBef>
              <a:buSzPct val="85000"/>
              <a:buFont typeface="Wingdings" panose="05000000000000000000" pitchFamily="2" charset="2"/>
              <a:buChar char="§"/>
            </a:pPr>
            <a:r>
              <a:rPr lang="en-US" altLang="en-US" sz="2400" kern="0" dirty="0"/>
              <a:t>Company name &amp; ticker</a:t>
            </a:r>
          </a:p>
          <a:p>
            <a:pPr eaLnBrk="1" hangingPunct="1">
              <a:spcBef>
                <a:spcPts val="600"/>
              </a:spcBef>
              <a:buSzPct val="85000"/>
              <a:buFont typeface="Wingdings" panose="05000000000000000000" pitchFamily="2" charset="2"/>
              <a:buChar char="§"/>
            </a:pPr>
            <a:r>
              <a:rPr lang="en-US" altLang="en-US" sz="2400" kern="0" dirty="0"/>
              <a:t>Your name, email, etc.</a:t>
            </a:r>
          </a:p>
          <a:p>
            <a:pPr eaLnBrk="1" hangingPunct="1">
              <a:lnSpc>
                <a:spcPts val="2600"/>
              </a:lnSpc>
              <a:spcBef>
                <a:spcPts val="800"/>
              </a:spcBef>
              <a:buSzPct val="85000"/>
              <a:buFont typeface="Wingdings" panose="05000000000000000000" pitchFamily="2" charset="2"/>
              <a:buChar char="§"/>
            </a:pPr>
            <a:r>
              <a:rPr lang="en-US" altLang="en-US" sz="2400" kern="0" dirty="0"/>
              <a:t>Study date &amp; stock price</a:t>
            </a:r>
            <a:br>
              <a:rPr lang="en-US" altLang="en-US" sz="2400" kern="0" dirty="0"/>
            </a:br>
            <a:r>
              <a:rPr lang="en-US" altLang="en-US" sz="2400" u="sng" kern="0" dirty="0"/>
              <a:t>from your printed SSG </a:t>
            </a:r>
          </a:p>
          <a:p>
            <a:pPr eaLnBrk="1" hangingPunct="1">
              <a:spcBef>
                <a:spcPts val="600"/>
              </a:spcBef>
              <a:buSzPct val="85000"/>
              <a:buFont typeface="Wingdings" panose="05000000000000000000" pitchFamily="2" charset="2"/>
              <a:buChar char="§"/>
            </a:pPr>
            <a:endParaRPr lang="en-US" altLang="en-US" sz="2400" kern="0" dirty="0"/>
          </a:p>
        </p:txBody>
      </p:sp>
      <p:cxnSp>
        <p:nvCxnSpPr>
          <p:cNvPr id="12" name="Straight Connector 11">
            <a:extLst>
              <a:ext uri="{FF2B5EF4-FFF2-40B4-BE49-F238E27FC236}">
                <a16:creationId xmlns:a16="http://schemas.microsoft.com/office/drawing/2014/main" id="{B6789CD4-6BE2-45F8-8960-3C748448F406}"/>
              </a:ext>
            </a:extLst>
          </p:cNvPr>
          <p:cNvCxnSpPr/>
          <p:nvPr/>
        </p:nvCxnSpPr>
        <p:spPr bwMode="auto">
          <a:xfrm>
            <a:off x="4572000" y="4343400"/>
            <a:ext cx="0" cy="1524000"/>
          </a:xfrm>
          <a:prstGeom prst="line">
            <a:avLst/>
          </a:prstGeom>
          <a:noFill/>
          <a:ln w="38100" cap="flat" cmpd="sng" algn="ctr">
            <a:solidFill>
              <a:schemeClr val="tx1"/>
            </a:solidFill>
            <a:prstDash val="solid"/>
            <a:round/>
            <a:headEnd type="none" w="med" len="med"/>
            <a:tailEnd type="none" w="med" len="med"/>
          </a:ln>
          <a:effectLst/>
        </p:spPr>
      </p:cxnSp>
      <p:sp>
        <p:nvSpPr>
          <p:cNvPr id="13" name="Rectangle 3">
            <a:extLst>
              <a:ext uri="{FF2B5EF4-FFF2-40B4-BE49-F238E27FC236}">
                <a16:creationId xmlns:a16="http://schemas.microsoft.com/office/drawing/2014/main" id="{06DE91BF-4993-4A5E-B5E2-7D929611FA4D}"/>
              </a:ext>
            </a:extLst>
          </p:cNvPr>
          <p:cNvSpPr txBox="1">
            <a:spLocks noChangeArrowheads="1"/>
          </p:cNvSpPr>
          <p:nvPr/>
        </p:nvSpPr>
        <p:spPr bwMode="auto">
          <a:xfrm>
            <a:off x="4847201" y="4343401"/>
            <a:ext cx="3534799" cy="13218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ts val="2600"/>
              </a:lnSpc>
              <a:spcBef>
                <a:spcPts val="0"/>
              </a:spcBef>
              <a:buSzPct val="85000"/>
              <a:buFont typeface="Wingdings" panose="05000000000000000000" pitchFamily="2" charset="2"/>
              <a:buChar char="§"/>
            </a:pPr>
            <a:r>
              <a:rPr lang="en-US" altLang="en-US" sz="2400" kern="0" dirty="0"/>
              <a:t>Two consent check boxes may require attention.</a:t>
            </a:r>
          </a:p>
          <a:p>
            <a:pPr eaLnBrk="1" hangingPunct="1">
              <a:lnSpc>
                <a:spcPts val="2600"/>
              </a:lnSpc>
              <a:spcBef>
                <a:spcPts val="600"/>
              </a:spcBef>
              <a:buSzPct val="85000"/>
              <a:buFont typeface="Wingdings" panose="05000000000000000000" pitchFamily="2" charset="2"/>
              <a:buChar char="§"/>
            </a:pPr>
            <a:r>
              <a:rPr lang="en-US" altLang="en-US" sz="2400" kern="0" dirty="0"/>
              <a:t>Email is required</a:t>
            </a:r>
          </a:p>
        </p:txBody>
      </p:sp>
      <p:sp>
        <p:nvSpPr>
          <p:cNvPr id="15" name="Rectangle: Rounded Corners 14">
            <a:extLst>
              <a:ext uri="{FF2B5EF4-FFF2-40B4-BE49-F238E27FC236}">
                <a16:creationId xmlns:a16="http://schemas.microsoft.com/office/drawing/2014/main" id="{632EFDFC-A24E-41A4-8580-17CC35001F82}"/>
              </a:ext>
            </a:extLst>
          </p:cNvPr>
          <p:cNvSpPr/>
          <p:nvPr/>
        </p:nvSpPr>
        <p:spPr bwMode="auto">
          <a:xfrm>
            <a:off x="1557274" y="2932221"/>
            <a:ext cx="4577638" cy="411480"/>
          </a:xfrm>
          <a:prstGeom prst="round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1248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1000"/>
                                        <p:tgtEl>
                                          <p:spTgt spid="14">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10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10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fade">
                                      <p:cBhvr>
                                        <p:cTn id="36" dur="1000"/>
                                        <p:tgtEl>
                                          <p:spTgt spid="13">
                                            <p:txEl>
                                              <p:pRg st="1" end="1"/>
                                            </p:txEl>
                                          </p:spTgt>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3D7447D-0562-4A1F-84BE-B73DB0D055B7}"/>
              </a:ext>
            </a:extLst>
          </p:cNvPr>
          <p:cNvSpPr txBox="1">
            <a:spLocks noChangeArrowheads="1"/>
          </p:cNvSpPr>
          <p:nvPr/>
        </p:nvSpPr>
        <p:spPr bwMode="auto">
          <a:xfrm>
            <a:off x="457199" y="1188721"/>
            <a:ext cx="8543515"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ts val="3000"/>
              </a:lnSpc>
              <a:spcBef>
                <a:spcPts val="0"/>
              </a:spcBef>
              <a:buSzPct val="85000"/>
              <a:buNone/>
            </a:pPr>
            <a:r>
              <a:rPr lang="en-US" altLang="en-US" sz="2800" kern="0" dirty="0"/>
              <a:t>Remember, </a:t>
            </a:r>
            <a:r>
              <a:rPr lang="en-US" altLang="en-US" sz="2800" i="1" kern="0" dirty="0"/>
              <a:t>First Cut </a:t>
            </a:r>
            <a:r>
              <a:rPr lang="en-US" altLang="en-US" sz="2800" kern="0" dirty="0"/>
              <a:t>Reports are a </a:t>
            </a:r>
            <a:r>
              <a:rPr lang="en-US" altLang="en-US" sz="2800" b="1" kern="0" dirty="0"/>
              <a:t>Learning Tool </a:t>
            </a:r>
            <a:r>
              <a:rPr lang="en-US" altLang="en-US" sz="2800" kern="0" dirty="0"/>
              <a:t>to help us make better SSG judgments.</a:t>
            </a:r>
            <a:endParaRPr lang="en-US" altLang="en-US" sz="2800" b="1" kern="0" dirty="0"/>
          </a:p>
          <a:p>
            <a:pPr marL="0" indent="0" eaLnBrk="1" hangingPunct="1">
              <a:spcBef>
                <a:spcPts val="600"/>
              </a:spcBef>
              <a:buSzPct val="85000"/>
              <a:buNone/>
            </a:pPr>
            <a:endParaRPr lang="en-US" altLang="en-US" sz="2200" kern="0" dirty="0"/>
          </a:p>
        </p:txBody>
      </p:sp>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Research Data Resources</a:t>
            </a:r>
          </a:p>
        </p:txBody>
      </p:sp>
      <p:sp>
        <p:nvSpPr>
          <p:cNvPr id="5" name="Rectangle 3">
            <a:extLst>
              <a:ext uri="{FF2B5EF4-FFF2-40B4-BE49-F238E27FC236}">
                <a16:creationId xmlns:a16="http://schemas.microsoft.com/office/drawing/2014/main" id="{9A69AE2B-1288-44C0-9416-1AB0963B69D8}"/>
              </a:ext>
            </a:extLst>
          </p:cNvPr>
          <p:cNvSpPr txBox="1">
            <a:spLocks noChangeArrowheads="1"/>
          </p:cNvSpPr>
          <p:nvPr/>
        </p:nvSpPr>
        <p:spPr bwMode="auto">
          <a:xfrm>
            <a:off x="792740" y="2015736"/>
            <a:ext cx="7620001" cy="406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ts val="600"/>
              </a:spcBef>
              <a:buSzPct val="85000"/>
              <a:buFont typeface="Wingdings" panose="05000000000000000000" pitchFamily="2" charset="2"/>
              <a:buChar char="§"/>
            </a:pPr>
            <a:r>
              <a:rPr lang="en-US" altLang="en-US" sz="2800" kern="0" dirty="0"/>
              <a:t>A few resource suggestions to help with this.</a:t>
            </a:r>
          </a:p>
          <a:p>
            <a:pPr marL="811530" lvl="1" indent="-457200" eaLnBrk="1" hangingPunct="1">
              <a:lnSpc>
                <a:spcPts val="3000"/>
              </a:lnSpc>
              <a:spcBef>
                <a:spcPts val="600"/>
              </a:spcBef>
              <a:buSzPct val="100000"/>
              <a:buFont typeface="Arial" panose="020B0604020202020204" pitchFamily="34" charset="0"/>
              <a:buChar char="•"/>
            </a:pPr>
            <a:r>
              <a:rPr lang="en-US" altLang="en-US" sz="2600" kern="0" dirty="0"/>
              <a:t>‘Fee Based’.</a:t>
            </a:r>
          </a:p>
          <a:p>
            <a:pPr marL="1120140" lvl="2" indent="-342900" eaLnBrk="1" hangingPunct="1">
              <a:lnSpc>
                <a:spcPts val="2800"/>
              </a:lnSpc>
              <a:spcBef>
                <a:spcPts val="0"/>
              </a:spcBef>
              <a:buSzPct val="75000"/>
              <a:buFont typeface="Courier New" panose="02070309020205020404" pitchFamily="49" charset="0"/>
              <a:buChar char="o"/>
            </a:pPr>
            <a:r>
              <a:rPr lang="en-US" altLang="en-US" sz="2400" kern="0" dirty="0"/>
              <a:t>Value Line</a:t>
            </a:r>
          </a:p>
          <a:p>
            <a:pPr marL="1120140" lvl="2" indent="-342900" eaLnBrk="1" hangingPunct="1">
              <a:lnSpc>
                <a:spcPts val="2800"/>
              </a:lnSpc>
              <a:spcBef>
                <a:spcPts val="0"/>
              </a:spcBef>
              <a:buSzPct val="75000"/>
              <a:buFont typeface="Courier New" panose="02070309020205020404" pitchFamily="49" charset="0"/>
              <a:buChar char="o"/>
            </a:pPr>
            <a:r>
              <a:rPr lang="en-US" altLang="en-US" sz="2400" kern="0" dirty="0"/>
              <a:t>Morningstar Premium Service</a:t>
            </a:r>
          </a:p>
          <a:p>
            <a:pPr marL="1120140" lvl="2" indent="-342900" eaLnBrk="1" hangingPunct="1">
              <a:lnSpc>
                <a:spcPts val="2800"/>
              </a:lnSpc>
              <a:spcBef>
                <a:spcPts val="0"/>
              </a:spcBef>
              <a:buSzPct val="75000"/>
              <a:buFont typeface="Courier New" panose="02070309020205020404" pitchFamily="49" charset="0"/>
              <a:buChar char="o"/>
            </a:pPr>
            <a:r>
              <a:rPr lang="en-US" altLang="en-US" sz="2400" kern="0" dirty="0"/>
              <a:t>Yahoo Finance Premium</a:t>
            </a:r>
          </a:p>
          <a:p>
            <a:pPr marL="1120140" lvl="2" indent="-342900" eaLnBrk="1" hangingPunct="1">
              <a:lnSpc>
                <a:spcPts val="2800"/>
              </a:lnSpc>
              <a:spcBef>
                <a:spcPts val="0"/>
              </a:spcBef>
              <a:buSzPct val="75000"/>
              <a:buFont typeface="Courier New" panose="02070309020205020404" pitchFamily="49" charset="0"/>
              <a:buChar char="o"/>
            </a:pPr>
            <a:r>
              <a:rPr lang="en-US" altLang="en-US" sz="2400" kern="0" dirty="0"/>
              <a:t>Manifest Investing</a:t>
            </a:r>
          </a:p>
          <a:p>
            <a:pPr marL="811530" lvl="1" indent="-457200" eaLnBrk="1" hangingPunct="1">
              <a:lnSpc>
                <a:spcPts val="3000"/>
              </a:lnSpc>
              <a:spcBef>
                <a:spcPts val="600"/>
              </a:spcBef>
              <a:buSzPct val="100000"/>
              <a:buFont typeface="Arial" panose="020B0604020202020204" pitchFamily="34" charset="0"/>
              <a:buChar char="•"/>
            </a:pPr>
            <a:r>
              <a:rPr lang="en-US" altLang="en-US" sz="2600" kern="0" dirty="0"/>
              <a:t>Available from brokers.</a:t>
            </a:r>
          </a:p>
          <a:p>
            <a:pPr marL="1120140" lvl="2" indent="-342900" eaLnBrk="1" hangingPunct="1">
              <a:lnSpc>
                <a:spcPts val="2800"/>
              </a:lnSpc>
              <a:spcBef>
                <a:spcPts val="0"/>
              </a:spcBef>
              <a:buSzPct val="75000"/>
              <a:buFont typeface="Courier New" panose="02070309020205020404" pitchFamily="49" charset="0"/>
              <a:buChar char="o"/>
            </a:pPr>
            <a:r>
              <a:rPr lang="en-US" altLang="en-US" sz="2400" kern="0" dirty="0"/>
              <a:t>CFRA  </a:t>
            </a:r>
            <a:r>
              <a:rPr lang="en-US" altLang="en-US" sz="2200" kern="0" dirty="0"/>
              <a:t>(</a:t>
            </a:r>
            <a:r>
              <a:rPr lang="en-US" altLang="en-US" sz="2200" i="1" kern="0" dirty="0"/>
              <a:t>formerly S&amp;P Global Equity Research</a:t>
            </a:r>
            <a:r>
              <a:rPr lang="en-US" altLang="en-US" sz="2200" kern="0" dirty="0"/>
              <a:t>)</a:t>
            </a:r>
          </a:p>
          <a:p>
            <a:pPr marL="1120140" lvl="2" indent="-342900" eaLnBrk="1" hangingPunct="1">
              <a:lnSpc>
                <a:spcPts val="2800"/>
              </a:lnSpc>
              <a:spcBef>
                <a:spcPts val="0"/>
              </a:spcBef>
              <a:buSzPct val="75000"/>
              <a:buFont typeface="Courier New" panose="02070309020205020404" pitchFamily="49" charset="0"/>
              <a:buChar char="o"/>
            </a:pPr>
            <a:r>
              <a:rPr lang="en-US" altLang="en-US" sz="2400" kern="0" dirty="0"/>
              <a:t>Thompson Reuters</a:t>
            </a:r>
          </a:p>
          <a:p>
            <a:pPr marL="1120140" lvl="2" indent="-342900" eaLnBrk="1" hangingPunct="1">
              <a:lnSpc>
                <a:spcPts val="2800"/>
              </a:lnSpc>
              <a:spcBef>
                <a:spcPts val="0"/>
              </a:spcBef>
              <a:buSzPct val="75000"/>
              <a:buFont typeface="Courier New" panose="02070309020205020404" pitchFamily="49" charset="0"/>
              <a:buChar char="o"/>
            </a:pPr>
            <a:r>
              <a:rPr lang="en-US" altLang="en-US" sz="2400" kern="0" dirty="0"/>
              <a:t>Proprietary broker products</a:t>
            </a:r>
          </a:p>
        </p:txBody>
      </p:sp>
    </p:spTree>
    <p:extLst>
      <p:ext uri="{BB962C8B-B14F-4D97-AF65-F5344CB8AC3E}">
        <p14:creationId xmlns:p14="http://schemas.microsoft.com/office/powerpoint/2010/main" val="46865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250"/>
                                        <p:tgtEl>
                                          <p:spTgt spid="5">
                                            <p:txEl>
                                              <p:pRg st="2" end="2"/>
                                            </p:txEl>
                                          </p:spTgt>
                                        </p:tgtEl>
                                      </p:cBhvr>
                                    </p:animEffect>
                                  </p:childTnLst>
                                </p:cTn>
                              </p:par>
                            </p:childTnLst>
                          </p:cTn>
                        </p:par>
                        <p:par>
                          <p:cTn id="17" fill="hold">
                            <p:stCondLst>
                              <p:cond delay="1250"/>
                            </p:stCondLst>
                            <p:childTnLst>
                              <p:par>
                                <p:cTn id="18" presetID="22" presetClass="entr" presetSubtype="1"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up)">
                                      <p:cBhvr>
                                        <p:cTn id="20" dur="250"/>
                                        <p:tgtEl>
                                          <p:spTgt spid="5">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up)">
                                      <p:cBhvr>
                                        <p:cTn id="24" dur="250"/>
                                        <p:tgtEl>
                                          <p:spTgt spid="5">
                                            <p:txEl>
                                              <p:pRg st="4" end="4"/>
                                            </p:txEl>
                                          </p:spTgt>
                                        </p:tgtEl>
                                      </p:cBhvr>
                                    </p:animEffect>
                                  </p:childTnLst>
                                </p:cTn>
                              </p:par>
                            </p:childTnLst>
                          </p:cTn>
                        </p:par>
                        <p:par>
                          <p:cTn id="25" fill="hold">
                            <p:stCondLst>
                              <p:cond delay="1750"/>
                            </p:stCondLst>
                            <p:childTnLst>
                              <p:par>
                                <p:cTn id="26" presetID="22" presetClass="entr" presetSubtype="1"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up)">
                                      <p:cBhvr>
                                        <p:cTn id="28" dur="25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50"/>
                                        <p:tgtEl>
                                          <p:spTgt spid="5">
                                            <p:txEl>
                                              <p:pRg st="7" end="7"/>
                                            </p:txEl>
                                          </p:spTgt>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250"/>
                                        <p:tgtEl>
                                          <p:spTgt spid="5">
                                            <p:txEl>
                                              <p:pRg st="8" end="8"/>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25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3D7447D-0562-4A1F-84BE-B73DB0D055B7}"/>
              </a:ext>
            </a:extLst>
          </p:cNvPr>
          <p:cNvSpPr txBox="1">
            <a:spLocks noChangeArrowheads="1"/>
          </p:cNvSpPr>
          <p:nvPr/>
        </p:nvSpPr>
        <p:spPr bwMode="auto">
          <a:xfrm>
            <a:off x="316493" y="1206640"/>
            <a:ext cx="8543515" cy="500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spcBef>
                <a:spcPts val="600"/>
              </a:spcBef>
              <a:buSzPct val="85000"/>
              <a:buNone/>
            </a:pPr>
            <a:r>
              <a:rPr lang="en-US" sz="3200" b="1" dirty="0">
                <a:solidFill>
                  <a:srgbClr val="005DAB"/>
                </a:solidFill>
              </a:rPr>
              <a:t>   B</a:t>
            </a:r>
            <a:r>
              <a:rPr lang="en-US" sz="3200" b="1" cap="small" dirty="0">
                <a:solidFill>
                  <a:srgbClr val="005DAB"/>
                </a:solidFill>
              </a:rPr>
              <a:t>etter</a:t>
            </a:r>
            <a:r>
              <a:rPr lang="en-US" sz="3200" b="1" dirty="0">
                <a:solidFill>
                  <a:srgbClr val="329B2E"/>
                </a:solidFill>
              </a:rPr>
              <a:t>I</a:t>
            </a:r>
            <a:r>
              <a:rPr lang="en-US" sz="3200" b="1" cap="small" dirty="0">
                <a:solidFill>
                  <a:srgbClr val="329B2E"/>
                </a:solidFill>
              </a:rPr>
              <a:t>nvesting </a:t>
            </a:r>
            <a:r>
              <a:rPr lang="en-US" altLang="en-US" sz="3200" kern="0" dirty="0"/>
              <a:t>provided resources.</a:t>
            </a:r>
          </a:p>
          <a:p>
            <a:pPr marL="811530" lvl="1" indent="-457200" eaLnBrk="1" hangingPunct="1">
              <a:lnSpc>
                <a:spcPts val="3200"/>
              </a:lnSpc>
              <a:spcBef>
                <a:spcPts val="600"/>
              </a:spcBef>
              <a:buSzPct val="100000"/>
              <a:buFont typeface="Wingdings" panose="05000000000000000000" pitchFamily="2" charset="2"/>
              <a:buChar char="§"/>
            </a:pPr>
            <a:r>
              <a:rPr lang="en-US" altLang="en-US" sz="3000" kern="0" dirty="0"/>
              <a:t>On the SSG</a:t>
            </a:r>
            <a:r>
              <a:rPr lang="en-US" altLang="en-US" sz="3000" kern="0" baseline="30000" dirty="0"/>
              <a:t>Plus  </a:t>
            </a:r>
            <a:r>
              <a:rPr lang="en-US" altLang="en-US" sz="3000" kern="0" dirty="0"/>
              <a:t>or </a:t>
            </a:r>
            <a:br>
              <a:rPr lang="en-US" altLang="en-US" sz="3000" kern="0" dirty="0"/>
            </a:br>
            <a:r>
              <a:rPr lang="en-US" altLang="en-US" sz="3000" kern="0" dirty="0"/>
              <a:t>                 Core SSG</a:t>
            </a:r>
          </a:p>
          <a:p>
            <a:pPr marL="1211580" lvl="2" indent="-457200" eaLnBrk="1" hangingPunct="1">
              <a:lnSpc>
                <a:spcPts val="3000"/>
              </a:lnSpc>
              <a:spcBef>
                <a:spcPts val="600"/>
              </a:spcBef>
              <a:buSzPct val="100000"/>
              <a:buFont typeface="Arial" panose="020B0604020202020204" pitchFamily="34" charset="0"/>
              <a:buChar char="•"/>
            </a:pPr>
            <a:r>
              <a:rPr lang="en-US" altLang="en-US" sz="2400" kern="0" dirty="0"/>
              <a:t>Click on “Research” on</a:t>
            </a:r>
            <a:br>
              <a:rPr lang="en-US" altLang="en-US" sz="2400" kern="0" dirty="0"/>
            </a:br>
            <a:r>
              <a:rPr lang="en-US" altLang="en-US" sz="2400" kern="0" dirty="0"/>
              <a:t>the upper right corner.</a:t>
            </a:r>
          </a:p>
          <a:p>
            <a:pPr marL="1211580" lvl="2" indent="-457200" eaLnBrk="1" hangingPunct="1">
              <a:lnSpc>
                <a:spcPts val="3000"/>
              </a:lnSpc>
              <a:spcBef>
                <a:spcPts val="1200"/>
              </a:spcBef>
              <a:buSzPct val="100000"/>
              <a:buFont typeface="Arial" panose="020B0604020202020204" pitchFamily="34" charset="0"/>
              <a:buChar char="•"/>
            </a:pPr>
            <a:r>
              <a:rPr lang="en-US" altLang="en-US" sz="2400" kern="0" dirty="0"/>
              <a:t>This provides a wealth of</a:t>
            </a:r>
            <a:br>
              <a:rPr lang="en-US" altLang="en-US" sz="2400" kern="0" dirty="0"/>
            </a:br>
            <a:r>
              <a:rPr lang="en-US" altLang="en-US" sz="2400" kern="0" dirty="0"/>
              <a:t>data to help make and/or</a:t>
            </a:r>
            <a:br>
              <a:rPr lang="en-US" altLang="en-US" sz="2400" kern="0" dirty="0"/>
            </a:br>
            <a:r>
              <a:rPr lang="en-US" altLang="en-US" sz="2400" kern="0" dirty="0"/>
              <a:t>validate SSG judgments.</a:t>
            </a:r>
          </a:p>
          <a:p>
            <a:pPr marL="1211580" lvl="2" indent="-457200" eaLnBrk="1" hangingPunct="1">
              <a:lnSpc>
                <a:spcPts val="3200"/>
              </a:lnSpc>
              <a:spcBef>
                <a:spcPts val="600"/>
              </a:spcBef>
              <a:buSzPct val="70000"/>
              <a:buFont typeface="Courier New" panose="02070309020205020404" pitchFamily="49" charset="0"/>
              <a:buChar char="o"/>
            </a:pPr>
            <a:endParaRPr lang="en-US" altLang="en-US" sz="2600" kern="0" dirty="0"/>
          </a:p>
        </p:txBody>
      </p:sp>
      <p:pic>
        <p:nvPicPr>
          <p:cNvPr id="3" name="Picture 2">
            <a:extLst>
              <a:ext uri="{FF2B5EF4-FFF2-40B4-BE49-F238E27FC236}">
                <a16:creationId xmlns:a16="http://schemas.microsoft.com/office/drawing/2014/main" id="{19379959-B468-4366-81C1-ECECFF670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598" y="1712408"/>
            <a:ext cx="3274256" cy="34161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Research Data Resources </a:t>
            </a:r>
            <a:r>
              <a:rPr kumimoji="0" lang="en-US" sz="2400" b="0" i="1" u="none" strike="noStrike" kern="0" cap="none" spc="0" normalizeH="0" baseline="0" noProof="0" dirty="0">
                <a:ln>
                  <a:noFill/>
                </a:ln>
                <a:solidFill>
                  <a:srgbClr val="000000"/>
                </a:solidFill>
                <a:effectLst/>
                <a:uLnTx/>
                <a:uFillTx/>
                <a:latin typeface="Arial" pitchFamily="34" charset="0"/>
                <a:ea typeface="+mj-ea"/>
                <a:cs typeface="+mj-cs"/>
              </a:rPr>
              <a:t>(continued)</a:t>
            </a:r>
            <a:endParaRPr lang="en-US" dirty="0"/>
          </a:p>
        </p:txBody>
      </p:sp>
      <p:sp>
        <p:nvSpPr>
          <p:cNvPr id="9" name="Right Brace 8">
            <a:extLst>
              <a:ext uri="{FF2B5EF4-FFF2-40B4-BE49-F238E27FC236}">
                <a16:creationId xmlns:a16="http://schemas.microsoft.com/office/drawing/2014/main" id="{28B1D2DD-5903-4D92-816D-2CD856E254A6}"/>
              </a:ext>
            </a:extLst>
          </p:cNvPr>
          <p:cNvSpPr/>
          <p:nvPr/>
        </p:nvSpPr>
        <p:spPr bwMode="auto">
          <a:xfrm rot="10800000">
            <a:off x="5105400" y="1786190"/>
            <a:ext cx="413648" cy="3243009"/>
          </a:xfrm>
          <a:prstGeom prst="rightBrace">
            <a:avLst>
              <a:gd name="adj1" fmla="val 32637"/>
              <a:gd name="adj2" fmla="val 71173"/>
            </a:avLst>
          </a:prstGeom>
          <a:noFill/>
          <a:ln w="28575"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5955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1000"/>
                                        <p:tgtEl>
                                          <p:spTgt spid="7">
                                            <p:txEl>
                                              <p:pRg st="2" end="2"/>
                                            </p:txEl>
                                          </p:spTgt>
                                        </p:tgtEl>
                                      </p:cBhvr>
                                    </p:animEffect>
                                  </p:childTnLst>
                                </p:cTn>
                              </p:par>
                              <p:par>
                                <p:cTn id="12" presetID="22" presetClass="entr" presetSubtype="8" fill="hold" grpId="0" nodeType="withEffect">
                                  <p:stCondLst>
                                    <p:cond delay="1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0" presetClass="entr" presetSubtype="0" fill="hold" nodeType="withEffect">
                                  <p:stCondLst>
                                    <p:cond delay="1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418324"/>
            <a:ext cx="9144000" cy="838200"/>
          </a:xfrm>
        </p:spPr>
        <p:txBody>
          <a:bodyPr/>
          <a:lstStyle/>
          <a:p>
            <a:pPr algn="ctr"/>
            <a:r>
              <a:rPr lang="en-US" dirty="0"/>
              <a:t>Disclaimer</a:t>
            </a:r>
          </a:p>
        </p:txBody>
      </p:sp>
      <p:sp>
        <p:nvSpPr>
          <p:cNvPr id="9" name="Content Placeholder 2"/>
          <p:cNvSpPr>
            <a:spLocks noGrp="1"/>
          </p:cNvSpPr>
          <p:nvPr>
            <p:ph idx="1"/>
          </p:nvPr>
        </p:nvSpPr>
        <p:spPr>
          <a:xfrm>
            <a:off x="1645920" y="1188720"/>
            <a:ext cx="6172200" cy="5029200"/>
          </a:xfrm>
        </p:spPr>
        <p:txBody>
          <a:bodyPr/>
          <a:lstStyle/>
          <a:p>
            <a:pPr algn="just">
              <a:lnSpc>
                <a:spcPts val="2200"/>
              </a:lnSpc>
              <a:spcBef>
                <a:spcPts val="1200"/>
              </a:spcBef>
              <a:defRPr/>
            </a:pPr>
            <a:r>
              <a:rPr lang="en-US" sz="1800" dirty="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800" baseline="30000" dirty="0"/>
              <a:t>TM</a:t>
            </a:r>
            <a:r>
              <a:rPr lang="en-US" sz="1800" dirty="0"/>
              <a:t> National Association of Investors Corporation (“BI”).  The views expressed are those of the instructors, commentators, guests and participants, as the case may be, and do not necessarily represent those of BetterInvesting</a:t>
            </a:r>
            <a:r>
              <a:rPr lang="en-US" sz="1800" baseline="30000" dirty="0"/>
              <a:t>TM</a:t>
            </a:r>
            <a:r>
              <a:rPr lang="en-US" sz="1800" dirty="0"/>
              <a:t>. Investors should conduct their own review and analysis of any company of interest before making an investment decision.</a:t>
            </a:r>
          </a:p>
        </p:txBody>
      </p:sp>
      <p:pic>
        <p:nvPicPr>
          <p:cNvPr id="6" name="Picture 5" descr="A close up of a logo&#10;&#10;Description automatically generated">
            <a:extLst>
              <a:ext uri="{FF2B5EF4-FFF2-40B4-BE49-F238E27FC236}">
                <a16:creationId xmlns:a16="http://schemas.microsoft.com/office/drawing/2014/main" id="{48DEBC74-4BDB-40F6-85E3-257F8D1B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74713"/>
            <a:ext cx="2706687" cy="2706687"/>
          </a:xfrm>
          <a:prstGeom prst="rect">
            <a:avLst/>
          </a:prstGeom>
          <a:noFill/>
        </p:spPr>
      </p:pic>
    </p:spTree>
    <p:extLst>
      <p:ext uri="{BB962C8B-B14F-4D97-AF65-F5344CB8AC3E}">
        <p14:creationId xmlns:p14="http://schemas.microsoft.com/office/powerpoint/2010/main" val="352563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3D7447D-0562-4A1F-84BE-B73DB0D055B7}"/>
              </a:ext>
            </a:extLst>
          </p:cNvPr>
          <p:cNvSpPr txBox="1">
            <a:spLocks noChangeArrowheads="1"/>
          </p:cNvSpPr>
          <p:nvPr/>
        </p:nvSpPr>
        <p:spPr bwMode="auto">
          <a:xfrm>
            <a:off x="304800" y="1168401"/>
            <a:ext cx="8543515" cy="500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spcBef>
                <a:spcPts val="600"/>
              </a:spcBef>
              <a:buSzPct val="85000"/>
              <a:buNone/>
            </a:pPr>
            <a:r>
              <a:rPr lang="en-US" sz="3200" dirty="0"/>
              <a:t>  More</a:t>
            </a:r>
            <a:r>
              <a:rPr lang="en-US" sz="3200" b="1" dirty="0">
                <a:solidFill>
                  <a:srgbClr val="005DAB"/>
                </a:solidFill>
              </a:rPr>
              <a:t> B</a:t>
            </a:r>
            <a:r>
              <a:rPr lang="en-US" sz="3200" b="1" cap="small" dirty="0">
                <a:solidFill>
                  <a:srgbClr val="005DAB"/>
                </a:solidFill>
              </a:rPr>
              <a:t>etter</a:t>
            </a:r>
            <a:r>
              <a:rPr lang="en-US" sz="3200" b="1" dirty="0">
                <a:solidFill>
                  <a:srgbClr val="329B2E"/>
                </a:solidFill>
              </a:rPr>
              <a:t>I</a:t>
            </a:r>
            <a:r>
              <a:rPr lang="en-US" sz="3200" b="1" cap="small" dirty="0">
                <a:solidFill>
                  <a:srgbClr val="329B2E"/>
                </a:solidFill>
              </a:rPr>
              <a:t>nvesting </a:t>
            </a:r>
            <a:r>
              <a:rPr lang="en-US" altLang="en-US" sz="3200" kern="0" dirty="0"/>
              <a:t>provided resources.</a:t>
            </a:r>
          </a:p>
          <a:p>
            <a:pPr marL="411480" indent="-457200" eaLnBrk="1" hangingPunct="1">
              <a:lnSpc>
                <a:spcPts val="3200"/>
              </a:lnSpc>
              <a:spcBef>
                <a:spcPts val="600"/>
              </a:spcBef>
              <a:buSzPct val="100000"/>
              <a:buFont typeface="Wingdings" panose="05000000000000000000" pitchFamily="2" charset="2"/>
              <a:buChar char="§"/>
            </a:pPr>
            <a:r>
              <a:rPr lang="en-US" altLang="en-US" sz="2800" kern="0" dirty="0"/>
              <a:t>Go to the BI Home Page –</a:t>
            </a:r>
            <a:br>
              <a:rPr lang="en-US" altLang="en-US" sz="2800" kern="0" dirty="0"/>
            </a:br>
            <a:r>
              <a:rPr lang="en-US" altLang="en-US" sz="2600" i="1" kern="0" dirty="0"/>
              <a:t>Learning Center/Worksheets</a:t>
            </a:r>
            <a:r>
              <a:rPr lang="en-US" altLang="en-US" sz="2800" i="1" kern="0" dirty="0"/>
              <a:t>.</a:t>
            </a:r>
          </a:p>
          <a:p>
            <a:pPr marL="811530" lvl="1" indent="-457200" eaLnBrk="1" hangingPunct="1">
              <a:lnSpc>
                <a:spcPts val="3200"/>
              </a:lnSpc>
              <a:spcBef>
                <a:spcPts val="900"/>
              </a:spcBef>
              <a:buSzPct val="100000"/>
              <a:buFont typeface="Arial" panose="020B0604020202020204" pitchFamily="34" charset="0"/>
              <a:buChar char="•"/>
            </a:pPr>
            <a:r>
              <a:rPr lang="en-US" altLang="en-US" sz="2400" kern="0" dirty="0"/>
              <a:t>There are several SSG work-</a:t>
            </a:r>
            <a:br>
              <a:rPr lang="en-US" altLang="en-US" sz="2400" kern="0" dirty="0"/>
            </a:br>
            <a:r>
              <a:rPr lang="en-US" altLang="en-US" sz="2400" kern="0" dirty="0"/>
              <a:t>sheets that can contribute to</a:t>
            </a:r>
            <a:br>
              <a:rPr lang="en-US" altLang="en-US" sz="2400" kern="0" dirty="0"/>
            </a:br>
            <a:r>
              <a:rPr lang="en-US" altLang="en-US" sz="2400" kern="0" dirty="0"/>
              <a:t>successful </a:t>
            </a:r>
            <a:r>
              <a:rPr lang="en-US" altLang="en-US" sz="2400" i="1" kern="0" dirty="0"/>
              <a:t>First Cut </a:t>
            </a:r>
            <a:r>
              <a:rPr lang="en-US" altLang="en-US" sz="2400" kern="0" dirty="0"/>
              <a:t>Reports.</a:t>
            </a:r>
          </a:p>
          <a:p>
            <a:pPr marL="811530" lvl="1" indent="-457200" eaLnBrk="1" hangingPunct="1">
              <a:lnSpc>
                <a:spcPts val="2800"/>
              </a:lnSpc>
              <a:spcBef>
                <a:spcPts val="900"/>
              </a:spcBef>
              <a:buSzPct val="100000"/>
              <a:buFont typeface="Arial" panose="020B0604020202020204" pitchFamily="34" charset="0"/>
              <a:buChar char="•"/>
            </a:pPr>
            <a:r>
              <a:rPr lang="en-US" altLang="en-US" sz="2400" kern="0" dirty="0"/>
              <a:t>Two that can work well with</a:t>
            </a:r>
            <a:br>
              <a:rPr lang="en-US" altLang="en-US" sz="2400" kern="0" dirty="0"/>
            </a:br>
            <a:r>
              <a:rPr lang="en-US" altLang="en-US" sz="2400" kern="0" dirty="0"/>
              <a:t>a </a:t>
            </a:r>
            <a:r>
              <a:rPr lang="en-US" altLang="en-US" sz="2400" i="1" kern="0" dirty="0"/>
              <a:t>First Cut</a:t>
            </a:r>
            <a:r>
              <a:rPr lang="en-US" altLang="en-US" sz="2400" kern="0" dirty="0"/>
              <a:t>.</a:t>
            </a:r>
          </a:p>
          <a:p>
            <a:pPr marL="1211580" lvl="2" indent="-457200" eaLnBrk="1" hangingPunct="1">
              <a:lnSpc>
                <a:spcPts val="2800"/>
              </a:lnSpc>
              <a:spcBef>
                <a:spcPts val="600"/>
              </a:spcBef>
              <a:buSzPct val="70000"/>
              <a:buFont typeface="Courier New" panose="02070309020205020404" pitchFamily="49" charset="0"/>
              <a:buChar char="o"/>
            </a:pPr>
            <a:r>
              <a:rPr lang="en-US" altLang="en-US" sz="2400" kern="0" dirty="0"/>
              <a:t>SSG Guidelines for </a:t>
            </a:r>
            <a:br>
              <a:rPr lang="en-US" altLang="en-US" sz="2400" kern="0" dirty="0"/>
            </a:br>
            <a:r>
              <a:rPr lang="en-US" altLang="en-US" sz="2400" kern="0" dirty="0"/>
              <a:t>Beginners</a:t>
            </a:r>
          </a:p>
          <a:p>
            <a:pPr marL="1211580" lvl="2" indent="-457200" eaLnBrk="1" hangingPunct="1">
              <a:lnSpc>
                <a:spcPts val="3200"/>
              </a:lnSpc>
              <a:spcBef>
                <a:spcPts val="600"/>
              </a:spcBef>
              <a:buSzPct val="70000"/>
              <a:buFont typeface="Courier New" panose="02070309020205020404" pitchFamily="49" charset="0"/>
              <a:buChar char="o"/>
            </a:pPr>
            <a:r>
              <a:rPr lang="en-US" altLang="en-US" sz="2400" kern="0" dirty="0"/>
              <a:t>Stock Research Form</a:t>
            </a:r>
          </a:p>
          <a:p>
            <a:pPr marL="1211580" lvl="2" indent="-457200" eaLnBrk="1" hangingPunct="1">
              <a:lnSpc>
                <a:spcPts val="3200"/>
              </a:lnSpc>
              <a:spcBef>
                <a:spcPts val="600"/>
              </a:spcBef>
              <a:buSzPct val="70000"/>
              <a:buFont typeface="Courier New" panose="02070309020205020404" pitchFamily="49" charset="0"/>
              <a:buChar char="o"/>
            </a:pPr>
            <a:endParaRPr lang="en-US" altLang="en-US" sz="2600" kern="0" dirty="0"/>
          </a:p>
        </p:txBody>
      </p:sp>
      <p:pic>
        <p:nvPicPr>
          <p:cNvPr id="2056" name="Picture 8">
            <a:extLst>
              <a:ext uri="{FF2B5EF4-FFF2-40B4-BE49-F238E27FC236}">
                <a16:creationId xmlns:a16="http://schemas.microsoft.com/office/drawing/2014/main" id="{D03C75F2-AF24-4EF4-BF6C-8C29394AC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04755"/>
            <a:ext cx="3930403" cy="40692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Research Data Resources </a:t>
            </a:r>
            <a:r>
              <a:rPr kumimoji="0" lang="en-US" sz="2400" b="0" i="1" u="none" strike="noStrike" kern="0" cap="none" spc="0" normalizeH="0" baseline="0" noProof="0" dirty="0">
                <a:ln>
                  <a:noFill/>
                </a:ln>
                <a:solidFill>
                  <a:srgbClr val="000000"/>
                </a:solidFill>
                <a:effectLst/>
                <a:uLnTx/>
                <a:uFillTx/>
                <a:latin typeface="Arial" pitchFamily="34" charset="0"/>
                <a:ea typeface="+mj-ea"/>
                <a:cs typeface="+mj-cs"/>
              </a:rPr>
              <a:t>(continued)</a:t>
            </a:r>
            <a:endParaRPr lang="en-US" dirty="0"/>
          </a:p>
        </p:txBody>
      </p:sp>
      <p:pic>
        <p:nvPicPr>
          <p:cNvPr id="10" name="Picture 6">
            <a:extLst>
              <a:ext uri="{FF2B5EF4-FFF2-40B4-BE49-F238E27FC236}">
                <a16:creationId xmlns:a16="http://schemas.microsoft.com/office/drawing/2014/main" id="{3D67E21E-28BC-4AF7-A8F3-8712C3E253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E5184259-19CA-4FF4-845B-F326E9C2C303}"/>
              </a:ext>
            </a:extLst>
          </p:cNvPr>
          <p:cNvSpPr/>
          <p:nvPr/>
        </p:nvSpPr>
        <p:spPr bwMode="auto">
          <a:xfrm>
            <a:off x="5370584" y="3885108"/>
            <a:ext cx="3566160" cy="457956"/>
          </a:xfrm>
          <a:prstGeom prst="round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4" name="Rectangle: Rounded Corners 13">
            <a:extLst>
              <a:ext uri="{FF2B5EF4-FFF2-40B4-BE49-F238E27FC236}">
                <a16:creationId xmlns:a16="http://schemas.microsoft.com/office/drawing/2014/main" id="{05138614-3C01-459A-9C1E-3FF1127D0087}"/>
              </a:ext>
            </a:extLst>
          </p:cNvPr>
          <p:cNvSpPr/>
          <p:nvPr/>
        </p:nvSpPr>
        <p:spPr bwMode="auto">
          <a:xfrm>
            <a:off x="5370584" y="5203901"/>
            <a:ext cx="2235760" cy="457956"/>
          </a:xfrm>
          <a:prstGeom prst="round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60810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fade">
                                      <p:cBhvr>
                                        <p:cTn id="16" dur="1000"/>
                                        <p:tgtEl>
                                          <p:spTgt spid="20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500"/>
                                        <p:tgtEl>
                                          <p:spTgt spid="7">
                                            <p:txEl>
                                              <p:pRg st="4" end="4"/>
                                            </p:txEl>
                                          </p:spTgt>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D0D8E24-57F5-4BFB-BA97-4D5C90755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421" y="1303391"/>
            <a:ext cx="4231038" cy="45640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F794AD82-15A7-4CFF-BB01-8A4B1D65F1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3D6C8A4B-A6AB-4D26-93C8-BAB08830ABE9}"/>
              </a:ext>
            </a:extLst>
          </p:cNvPr>
          <p:cNvSpPr>
            <a:spLocks noGrp="1"/>
          </p:cNvSpPr>
          <p:nvPr>
            <p:ph type="title"/>
          </p:nvPr>
        </p:nvSpPr>
        <p:spPr>
          <a:xfrm>
            <a:off x="0" y="457200"/>
            <a:ext cx="9144000" cy="762000"/>
          </a:xfrm>
        </p:spPr>
        <p:txBody>
          <a:bodyPr/>
          <a:lstStyle/>
          <a:p>
            <a:r>
              <a:rPr lang="en-US" dirty="0"/>
              <a:t>About the Stock Research Form</a:t>
            </a:r>
          </a:p>
        </p:txBody>
      </p:sp>
      <p:sp>
        <p:nvSpPr>
          <p:cNvPr id="12" name="Rectangle 3">
            <a:extLst>
              <a:ext uri="{FF2B5EF4-FFF2-40B4-BE49-F238E27FC236}">
                <a16:creationId xmlns:a16="http://schemas.microsoft.com/office/drawing/2014/main" id="{B878F700-2E21-40AE-A86A-EBF071916BEA}"/>
              </a:ext>
            </a:extLst>
          </p:cNvPr>
          <p:cNvSpPr txBox="1">
            <a:spLocks noChangeArrowheads="1"/>
          </p:cNvSpPr>
          <p:nvPr/>
        </p:nvSpPr>
        <p:spPr bwMode="auto">
          <a:xfrm>
            <a:off x="152399" y="1294426"/>
            <a:ext cx="4644021" cy="500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11480" indent="-457200" eaLnBrk="1" hangingPunct="1">
              <a:lnSpc>
                <a:spcPts val="3200"/>
              </a:lnSpc>
              <a:spcBef>
                <a:spcPts val="1200"/>
              </a:spcBef>
              <a:buSzPct val="100000"/>
              <a:buFont typeface="Wingdings" panose="05000000000000000000" pitchFamily="2" charset="2"/>
              <a:buChar char="§"/>
            </a:pPr>
            <a:r>
              <a:rPr lang="en-US" sz="2800" dirty="0"/>
              <a:t>This form can help to  structure and organize the research necessary to support the judgments on your SSG. </a:t>
            </a:r>
          </a:p>
          <a:p>
            <a:pPr marL="411480" indent="-457200" eaLnBrk="1" hangingPunct="1">
              <a:lnSpc>
                <a:spcPts val="3200"/>
              </a:lnSpc>
              <a:spcBef>
                <a:spcPts val="1200"/>
              </a:spcBef>
              <a:buSzPct val="100000"/>
              <a:buFont typeface="Wingdings" panose="05000000000000000000" pitchFamily="2" charset="2"/>
              <a:buChar char="§"/>
            </a:pPr>
            <a:r>
              <a:rPr lang="en-US" altLang="en-US" sz="2800" kern="0" dirty="0"/>
              <a:t>It can help track the detailed historical data and strategies used by you or your investment club on completed SSGs.</a:t>
            </a:r>
          </a:p>
          <a:p>
            <a:pPr marL="811530" lvl="1" indent="-457200" eaLnBrk="1" hangingPunct="1">
              <a:lnSpc>
                <a:spcPts val="3200"/>
              </a:lnSpc>
              <a:spcBef>
                <a:spcPts val="600"/>
              </a:spcBef>
              <a:buSzPct val="100000"/>
              <a:buFont typeface="Wingdings" panose="05000000000000000000" pitchFamily="2" charset="2"/>
              <a:buChar char="§"/>
            </a:pPr>
            <a:endParaRPr lang="en-US" altLang="en-US" sz="2400" kern="0" dirty="0"/>
          </a:p>
          <a:p>
            <a:pPr marL="754380" lvl="2" indent="0" eaLnBrk="1" hangingPunct="1">
              <a:lnSpc>
                <a:spcPts val="3200"/>
              </a:lnSpc>
              <a:spcBef>
                <a:spcPts val="600"/>
              </a:spcBef>
              <a:buSzPct val="70000"/>
              <a:buNone/>
            </a:pPr>
            <a:endParaRPr lang="en-US" altLang="en-US" sz="2600" kern="0" dirty="0"/>
          </a:p>
        </p:txBody>
      </p:sp>
    </p:spTree>
    <p:extLst>
      <p:ext uri="{BB962C8B-B14F-4D97-AF65-F5344CB8AC3E}">
        <p14:creationId xmlns:p14="http://schemas.microsoft.com/office/powerpoint/2010/main" val="148466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i="1" dirty="0"/>
              <a:t>First Cut </a:t>
            </a:r>
            <a:r>
              <a:rPr lang="en-US" dirty="0"/>
              <a:t>– First Question</a:t>
            </a:r>
          </a:p>
        </p:txBody>
      </p:sp>
      <p:sp>
        <p:nvSpPr>
          <p:cNvPr id="4" name="Title 1">
            <a:extLst>
              <a:ext uri="{FF2B5EF4-FFF2-40B4-BE49-F238E27FC236}">
                <a16:creationId xmlns:a16="http://schemas.microsoft.com/office/drawing/2014/main" id="{9C4253A1-87B1-40BC-BD33-3CD68C146025}"/>
              </a:ext>
            </a:extLst>
          </p:cNvPr>
          <p:cNvSpPr txBox="1">
            <a:spLocks/>
          </p:cNvSpPr>
          <p:nvPr/>
        </p:nvSpPr>
        <p:spPr bwMode="auto">
          <a:xfrm>
            <a:off x="457200" y="4704333"/>
            <a:ext cx="2647950" cy="44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pPr algn="l"/>
            <a:r>
              <a:rPr lang="en-US" sz="3200" dirty="0"/>
              <a:t>Don’t Panic – </a:t>
            </a:r>
            <a:endParaRPr lang="en-US" sz="3200" i="1" kern="0" dirty="0"/>
          </a:p>
        </p:txBody>
      </p:sp>
      <p:pic>
        <p:nvPicPr>
          <p:cNvPr id="3074" name="Picture 2">
            <a:extLst>
              <a:ext uri="{FF2B5EF4-FFF2-40B4-BE49-F238E27FC236}">
                <a16:creationId xmlns:a16="http://schemas.microsoft.com/office/drawing/2014/main" id="{FE013AB6-1D3B-45CF-9DB3-EADF2F3702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180" y="3124200"/>
            <a:ext cx="1437030" cy="8840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F0C702-D2FC-4152-B522-E1352A7A5DDD}"/>
              </a:ext>
            </a:extLst>
          </p:cNvPr>
          <p:cNvSpPr txBox="1"/>
          <p:nvPr/>
        </p:nvSpPr>
        <p:spPr>
          <a:xfrm>
            <a:off x="467032" y="1219200"/>
            <a:ext cx="8295968" cy="2400657"/>
          </a:xfrm>
          <a:prstGeom prst="rect">
            <a:avLst/>
          </a:prstGeom>
          <a:noFill/>
        </p:spPr>
        <p:txBody>
          <a:bodyPr wrap="square" rtlCol="0">
            <a:spAutoFit/>
          </a:bodyPr>
          <a:lstStyle/>
          <a:p>
            <a:pPr algn="just"/>
            <a:r>
              <a:rPr lang="en-US" sz="3000" i="0" u="none" strike="noStrike" baseline="0" dirty="0">
                <a:solidFill>
                  <a:srgbClr val="000000"/>
                </a:solidFill>
                <a:latin typeface="Arial" panose="020B0604020202020204" pitchFamily="34" charset="0"/>
              </a:rPr>
              <a:t>“Discuss why you consider this to be a high quality, growth company that should be investigated further. Please include comments on historical sales and EPS growth, pre-tax profit margin, return on equity, and debt.”</a:t>
            </a:r>
            <a:endParaRPr lang="en-US" sz="3000" dirty="0"/>
          </a:p>
        </p:txBody>
      </p:sp>
      <p:sp>
        <p:nvSpPr>
          <p:cNvPr id="8" name="Title 1">
            <a:extLst>
              <a:ext uri="{FF2B5EF4-FFF2-40B4-BE49-F238E27FC236}">
                <a16:creationId xmlns:a16="http://schemas.microsoft.com/office/drawing/2014/main" id="{32E6B3DF-2B97-48D1-B975-4B4A5A60CDAE}"/>
              </a:ext>
            </a:extLst>
          </p:cNvPr>
          <p:cNvSpPr txBox="1">
            <a:spLocks/>
          </p:cNvSpPr>
          <p:nvPr/>
        </p:nvSpPr>
        <p:spPr bwMode="auto">
          <a:xfrm>
            <a:off x="2837800" y="4648200"/>
            <a:ext cx="5682343" cy="4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pPr algn="l"/>
            <a:r>
              <a:rPr lang="en-US" sz="3200" i="1" kern="0" dirty="0"/>
              <a:t>      </a:t>
            </a:r>
            <a:endParaRPr lang="en-US" sz="1600" i="1" kern="0" dirty="0"/>
          </a:p>
          <a:p>
            <a:pPr algn="l"/>
            <a:r>
              <a:rPr lang="en-US" sz="3200" dirty="0"/>
              <a:t> </a:t>
            </a:r>
            <a:r>
              <a:rPr lang="en-US" sz="3200" i="1" u="sng" dirty="0"/>
              <a:t>There are no wrong answers</a:t>
            </a:r>
            <a:r>
              <a:rPr lang="en-US" sz="3200" dirty="0"/>
              <a:t>!</a:t>
            </a:r>
          </a:p>
          <a:p>
            <a:pPr algn="l"/>
            <a:endParaRPr lang="en-US" sz="3200" i="1" kern="0" dirty="0"/>
          </a:p>
        </p:txBody>
      </p:sp>
      <p:sp>
        <p:nvSpPr>
          <p:cNvPr id="9" name="Title 1">
            <a:extLst>
              <a:ext uri="{FF2B5EF4-FFF2-40B4-BE49-F238E27FC236}">
                <a16:creationId xmlns:a16="http://schemas.microsoft.com/office/drawing/2014/main" id="{064A36C0-BC5C-4401-94EB-35187D75BE54}"/>
              </a:ext>
            </a:extLst>
          </p:cNvPr>
          <p:cNvSpPr txBox="1">
            <a:spLocks/>
          </p:cNvSpPr>
          <p:nvPr/>
        </p:nvSpPr>
        <p:spPr bwMode="auto">
          <a:xfrm>
            <a:off x="2336800" y="4013200"/>
            <a:ext cx="1828800" cy="47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pPr algn="l"/>
            <a:r>
              <a:rPr lang="en-US" sz="3200" i="1" kern="0" dirty="0"/>
              <a:t>OH! NO! </a:t>
            </a:r>
          </a:p>
        </p:txBody>
      </p:sp>
      <p:sp>
        <p:nvSpPr>
          <p:cNvPr id="10" name="Title 1">
            <a:extLst>
              <a:ext uri="{FF2B5EF4-FFF2-40B4-BE49-F238E27FC236}">
                <a16:creationId xmlns:a16="http://schemas.microsoft.com/office/drawing/2014/main" id="{1769ABD9-C9F5-4156-B9E0-72BE21E2C478}"/>
              </a:ext>
            </a:extLst>
          </p:cNvPr>
          <p:cNvSpPr txBox="1">
            <a:spLocks/>
          </p:cNvSpPr>
          <p:nvPr/>
        </p:nvSpPr>
        <p:spPr bwMode="auto">
          <a:xfrm>
            <a:off x="457200" y="4038600"/>
            <a:ext cx="1787628" cy="4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pPr algn="l"/>
            <a:r>
              <a:rPr lang="en-US" sz="3200" kern="0" dirty="0"/>
              <a:t>OH! MY! </a:t>
            </a:r>
          </a:p>
        </p:txBody>
      </p:sp>
      <p:sp>
        <p:nvSpPr>
          <p:cNvPr id="11" name="Title 1">
            <a:extLst>
              <a:ext uri="{FF2B5EF4-FFF2-40B4-BE49-F238E27FC236}">
                <a16:creationId xmlns:a16="http://schemas.microsoft.com/office/drawing/2014/main" id="{98158F9B-52B5-43F2-8A94-7072922A17F5}"/>
              </a:ext>
            </a:extLst>
          </p:cNvPr>
          <p:cNvSpPr txBox="1">
            <a:spLocks/>
          </p:cNvSpPr>
          <p:nvPr/>
        </p:nvSpPr>
        <p:spPr bwMode="auto">
          <a:xfrm>
            <a:off x="4191000" y="4019502"/>
            <a:ext cx="4572000" cy="4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pPr algn="l"/>
            <a:r>
              <a:rPr lang="en-US" sz="3200" i="1" kern="0" dirty="0"/>
              <a:t>It’s an essay question!</a:t>
            </a:r>
          </a:p>
        </p:txBody>
      </p:sp>
    </p:spTree>
    <p:extLst>
      <p:ext uri="{BB962C8B-B14F-4D97-AF65-F5344CB8AC3E}">
        <p14:creationId xmlns:p14="http://schemas.microsoft.com/office/powerpoint/2010/main" val="26721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25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1000"/>
                                        <p:tgtEl>
                                          <p:spTgt spid="11">
                                            <p:txEl>
                                              <p:pRg st="0" end="0"/>
                                            </p:txEl>
                                          </p:spTgt>
                                        </p:tgtEl>
                                      </p:cBhvr>
                                    </p:animEffect>
                                  </p:childTnLst>
                                </p:cTn>
                              </p:par>
                              <p:par>
                                <p:cTn id="17" presetID="1" presetClass="entr" presetSubtype="0" fill="hold" nodeType="withEffect">
                                  <p:stCondLst>
                                    <p:cond delay="25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left)">
                                      <p:cBhvr>
                                        <p:cTn id="28"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E5D029-A1C7-4899-B088-C8F00EE06CA2}"/>
              </a:ext>
            </a:extLst>
          </p:cNvPr>
          <p:cNvSpPr>
            <a:spLocks noGrp="1"/>
          </p:cNvSpPr>
          <p:nvPr>
            <p:ph type="title"/>
          </p:nvPr>
        </p:nvSpPr>
        <p:spPr>
          <a:xfrm>
            <a:off x="1163955" y="457200"/>
            <a:ext cx="7818120" cy="762000"/>
          </a:xfrm>
        </p:spPr>
        <p:txBody>
          <a:bodyPr/>
          <a:lstStyle/>
          <a:p>
            <a:r>
              <a:rPr lang="en-US" dirty="0"/>
              <a:t>First Question </a:t>
            </a:r>
            <a:r>
              <a:rPr lang="en-US" sz="2400" dirty="0"/>
              <a:t>(</a:t>
            </a:r>
            <a:r>
              <a:rPr lang="en-US" sz="2400" i="1" dirty="0"/>
              <a:t>continued)</a:t>
            </a:r>
          </a:p>
        </p:txBody>
      </p:sp>
      <p:sp>
        <p:nvSpPr>
          <p:cNvPr id="3" name="Text Placeholder 2">
            <a:extLst>
              <a:ext uri="{FF2B5EF4-FFF2-40B4-BE49-F238E27FC236}">
                <a16:creationId xmlns:a16="http://schemas.microsoft.com/office/drawing/2014/main" id="{9C207844-BF93-4470-9FB2-5616A21A05C9}"/>
              </a:ext>
            </a:extLst>
          </p:cNvPr>
          <p:cNvSpPr>
            <a:spLocks noGrp="1"/>
          </p:cNvSpPr>
          <p:nvPr>
            <p:ph type="body" sz="half" idx="1"/>
          </p:nvPr>
        </p:nvSpPr>
        <p:spPr>
          <a:xfrm>
            <a:off x="274319" y="1234440"/>
            <a:ext cx="8564875" cy="4732178"/>
          </a:xfrm>
        </p:spPr>
        <p:txBody>
          <a:bodyPr/>
          <a:lstStyle/>
          <a:p>
            <a:pPr>
              <a:lnSpc>
                <a:spcPts val="3200"/>
              </a:lnSpc>
              <a:spcBef>
                <a:spcPts val="1200"/>
              </a:spcBef>
              <a:buFont typeface="Wingdings" panose="05000000000000000000" pitchFamily="2" charset="2"/>
              <a:buChar char="§"/>
            </a:pPr>
            <a:r>
              <a:rPr lang="en-US" sz="2800" dirty="0"/>
              <a:t>All this question is asking for is your thoughts on  future growth and management performance.</a:t>
            </a:r>
          </a:p>
          <a:p>
            <a:pPr>
              <a:lnSpc>
                <a:spcPts val="3200"/>
              </a:lnSpc>
              <a:spcBef>
                <a:spcPts val="1200"/>
              </a:spcBef>
              <a:buFont typeface="Wingdings" panose="05000000000000000000" pitchFamily="2" charset="2"/>
              <a:buChar char="§"/>
            </a:pPr>
            <a:r>
              <a:rPr lang="en-US" sz="2800" dirty="0"/>
              <a:t>All of the factors that might need to be addressed are mentioned in this first question.</a:t>
            </a:r>
            <a:endParaRPr lang="en-US" sz="2800" i="1" dirty="0"/>
          </a:p>
          <a:p>
            <a:pPr>
              <a:lnSpc>
                <a:spcPts val="3200"/>
              </a:lnSpc>
              <a:spcBef>
                <a:spcPts val="1200"/>
              </a:spcBef>
              <a:buFont typeface="Wingdings" panose="05000000000000000000" pitchFamily="2" charset="2"/>
              <a:buChar char="§"/>
            </a:pPr>
            <a:r>
              <a:rPr lang="en-US" altLang="en-US" sz="2800" dirty="0"/>
              <a:t>The </a:t>
            </a:r>
            <a:r>
              <a:rPr lang="en-US" altLang="en-US" sz="2800" i="1" dirty="0"/>
              <a:t>SSG Guidelines for Beginners</a:t>
            </a:r>
            <a:r>
              <a:rPr lang="en-US" altLang="en-US" sz="2800" dirty="0"/>
              <a:t>, Step 1 offers some help on this.</a:t>
            </a:r>
            <a:r>
              <a:rPr lang="en-US" altLang="en-US" sz="2800" i="1" dirty="0"/>
              <a:t> </a:t>
            </a:r>
          </a:p>
          <a:p>
            <a:pPr>
              <a:lnSpc>
                <a:spcPts val="3200"/>
              </a:lnSpc>
              <a:spcBef>
                <a:spcPts val="1200"/>
              </a:spcBef>
              <a:buFont typeface="Wingdings" panose="05000000000000000000" pitchFamily="2" charset="2"/>
              <a:buChar char="§"/>
            </a:pPr>
            <a:r>
              <a:rPr lang="en-US" sz="2800" dirty="0"/>
              <a:t>Your answer just needs to be a brief description of the rationale you used to determine that this company is a ‘</a:t>
            </a:r>
            <a:r>
              <a:rPr lang="en-US" sz="2800" i="1" dirty="0"/>
              <a:t>quality company’</a:t>
            </a:r>
            <a:r>
              <a:rPr lang="en-US" sz="2800" dirty="0"/>
              <a:t> that merits</a:t>
            </a:r>
            <a:br>
              <a:rPr lang="en-US" sz="2800" dirty="0"/>
            </a:br>
            <a:r>
              <a:rPr lang="en-US" sz="2800" dirty="0"/>
              <a:t>further study.</a:t>
            </a:r>
          </a:p>
        </p:txBody>
      </p:sp>
    </p:spTree>
    <p:extLst>
      <p:ext uri="{BB962C8B-B14F-4D97-AF65-F5344CB8AC3E}">
        <p14:creationId xmlns:p14="http://schemas.microsoft.com/office/powerpoint/2010/main" val="19628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Second Question</a:t>
            </a:r>
          </a:p>
        </p:txBody>
      </p:sp>
      <p:sp>
        <p:nvSpPr>
          <p:cNvPr id="8" name="Text Placeholder 2">
            <a:extLst>
              <a:ext uri="{FF2B5EF4-FFF2-40B4-BE49-F238E27FC236}">
                <a16:creationId xmlns:a16="http://schemas.microsoft.com/office/drawing/2014/main" id="{52747C51-F97B-4475-9B4A-713379268D97}"/>
              </a:ext>
            </a:extLst>
          </p:cNvPr>
          <p:cNvSpPr>
            <a:spLocks noGrp="1"/>
          </p:cNvSpPr>
          <p:nvPr>
            <p:ph type="body" sz="half" idx="1"/>
          </p:nvPr>
        </p:nvSpPr>
        <p:spPr>
          <a:xfrm>
            <a:off x="304800" y="1234440"/>
            <a:ext cx="8763000" cy="4732178"/>
          </a:xfrm>
        </p:spPr>
        <p:txBody>
          <a:bodyPr/>
          <a:lstStyle/>
          <a:p>
            <a:pPr marL="0" indent="0">
              <a:lnSpc>
                <a:spcPts val="3200"/>
              </a:lnSpc>
              <a:spcBef>
                <a:spcPts val="0"/>
              </a:spcBef>
              <a:spcAft>
                <a:spcPts val="900"/>
              </a:spcAft>
              <a:buNone/>
            </a:pPr>
            <a:r>
              <a:rPr lang="en-US" sz="3000" dirty="0"/>
              <a:t>“Briefly describe how the company makes money”</a:t>
            </a:r>
          </a:p>
          <a:p>
            <a:pPr>
              <a:lnSpc>
                <a:spcPts val="3000"/>
              </a:lnSpc>
              <a:spcBef>
                <a:spcPts val="1200"/>
              </a:spcBef>
              <a:buFont typeface="Wingdings" panose="05000000000000000000" pitchFamily="2" charset="2"/>
              <a:buChar char="§"/>
            </a:pPr>
            <a:r>
              <a:rPr lang="en-US" sz="2800" dirty="0"/>
              <a:t>What a company does to make money is often under the heading ‘</a:t>
            </a:r>
            <a:r>
              <a:rPr lang="en-US" sz="2800" i="1" dirty="0"/>
              <a:t>Profile </a:t>
            </a:r>
            <a:r>
              <a:rPr lang="en-US" sz="2800" dirty="0"/>
              <a:t>or ‘</a:t>
            </a:r>
            <a:r>
              <a:rPr lang="en-US" sz="2800" i="1" dirty="0"/>
              <a:t>Company Profile’ </a:t>
            </a:r>
            <a:r>
              <a:rPr lang="en-US" sz="2800" dirty="0"/>
              <a:t>on several of the listed resources. </a:t>
            </a:r>
            <a:r>
              <a:rPr lang="en-US" sz="2400" i="1" dirty="0"/>
              <a:t>(See slides 18~19)</a:t>
            </a:r>
          </a:p>
          <a:p>
            <a:pPr>
              <a:lnSpc>
                <a:spcPts val="3000"/>
              </a:lnSpc>
              <a:spcBef>
                <a:spcPts val="1200"/>
              </a:spcBef>
              <a:buFont typeface="Wingdings" panose="05000000000000000000" pitchFamily="2" charset="2"/>
              <a:buChar char="§"/>
            </a:pPr>
            <a:r>
              <a:rPr lang="en-US" sz="2800" dirty="0"/>
              <a:t>Look at a few of these and enter your thoughts</a:t>
            </a:r>
            <a:br>
              <a:rPr lang="en-US" sz="2800" dirty="0"/>
            </a:br>
            <a:r>
              <a:rPr lang="en-US" sz="2800" dirty="0"/>
              <a:t>on these company descriptions into the field.</a:t>
            </a:r>
          </a:p>
          <a:p>
            <a:pPr>
              <a:lnSpc>
                <a:spcPts val="3000"/>
              </a:lnSpc>
              <a:spcBef>
                <a:spcPts val="1200"/>
              </a:spcBef>
              <a:buFont typeface="Wingdings" panose="05000000000000000000" pitchFamily="2" charset="2"/>
              <a:buChar char="§"/>
            </a:pPr>
            <a:r>
              <a:rPr lang="en-US" sz="2800" u="sng" dirty="0"/>
              <a:t>Or</a:t>
            </a:r>
            <a:r>
              <a:rPr lang="en-US" sz="2800" dirty="0"/>
              <a:t>, copy and paste the one that makes the</a:t>
            </a:r>
            <a:br>
              <a:rPr lang="en-US" sz="2800" dirty="0"/>
            </a:br>
            <a:r>
              <a:rPr lang="en-US" sz="2800" dirty="0"/>
              <a:t>most sense to you.  </a:t>
            </a:r>
          </a:p>
          <a:p>
            <a:pPr lvl="1">
              <a:lnSpc>
                <a:spcPts val="2800"/>
              </a:lnSpc>
              <a:spcBef>
                <a:spcPts val="0"/>
              </a:spcBef>
              <a:buFont typeface="Arial" panose="020B0604020202020204" pitchFamily="34" charset="0"/>
              <a:buChar char="•"/>
            </a:pPr>
            <a:r>
              <a:rPr lang="en-US" sz="2400" i="1" dirty="0"/>
              <a:t>In this case crediting the source is </a:t>
            </a:r>
            <a:br>
              <a:rPr lang="en-US" sz="2400" i="1" dirty="0"/>
            </a:br>
            <a:r>
              <a:rPr lang="en-US" sz="2400" i="1" dirty="0"/>
              <a:t>recommended. </a:t>
            </a:r>
          </a:p>
        </p:txBody>
      </p:sp>
      <p:cxnSp>
        <p:nvCxnSpPr>
          <p:cNvPr id="9" name="Straight Connector 8">
            <a:extLst>
              <a:ext uri="{FF2B5EF4-FFF2-40B4-BE49-F238E27FC236}">
                <a16:creationId xmlns:a16="http://schemas.microsoft.com/office/drawing/2014/main" id="{780F85F6-ADC7-405A-B28A-C46A6FC2F15C}"/>
              </a:ext>
            </a:extLst>
          </p:cNvPr>
          <p:cNvCxnSpPr>
            <a:cxnSpLocks/>
          </p:cNvCxnSpPr>
          <p:nvPr/>
        </p:nvCxnSpPr>
        <p:spPr bwMode="auto">
          <a:xfrm>
            <a:off x="491065" y="1628775"/>
            <a:ext cx="1009650" cy="0"/>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88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2057400" y="457200"/>
            <a:ext cx="7086600" cy="762000"/>
          </a:xfrm>
        </p:spPr>
        <p:txBody>
          <a:bodyPr/>
          <a:lstStyle/>
          <a:p>
            <a:r>
              <a:rPr lang="en-US" dirty="0"/>
              <a:t>Right / Wrong Answers</a:t>
            </a:r>
          </a:p>
        </p:txBody>
      </p:sp>
      <p:pic>
        <p:nvPicPr>
          <p:cNvPr id="1026" name="Picture 2">
            <a:extLst>
              <a:ext uri="{FF2B5EF4-FFF2-40B4-BE49-F238E27FC236}">
                <a16:creationId xmlns:a16="http://schemas.microsoft.com/office/drawing/2014/main" id="{05115953-AD5C-4A4C-9EC2-C63FECC9A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5666"/>
            <a:ext cx="1971366" cy="111151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A2D3DC9-5243-4CE4-8993-575508B415E8}"/>
              </a:ext>
            </a:extLst>
          </p:cNvPr>
          <p:cNvSpPr>
            <a:spLocks noGrp="1"/>
          </p:cNvSpPr>
          <p:nvPr>
            <p:ph type="body" sz="half" idx="1"/>
          </p:nvPr>
        </p:nvSpPr>
        <p:spPr>
          <a:xfrm>
            <a:off x="370839" y="2034382"/>
            <a:ext cx="8691877" cy="3833018"/>
          </a:xfrm>
        </p:spPr>
        <p:txBody>
          <a:bodyPr/>
          <a:lstStyle/>
          <a:p>
            <a:pPr>
              <a:lnSpc>
                <a:spcPts val="3000"/>
              </a:lnSpc>
              <a:spcBef>
                <a:spcPts val="0"/>
              </a:spcBef>
              <a:buFont typeface="Wingdings" panose="05000000000000000000" pitchFamily="2" charset="2"/>
              <a:buChar char="§"/>
            </a:pPr>
            <a:r>
              <a:rPr lang="en-US" sz="2800" dirty="0"/>
              <a:t>The </a:t>
            </a:r>
            <a:r>
              <a:rPr lang="en-US" sz="2800" i="1" dirty="0"/>
              <a:t>First Cut </a:t>
            </a:r>
            <a:r>
              <a:rPr lang="en-US" sz="2800" dirty="0"/>
              <a:t>is a </a:t>
            </a:r>
            <a:r>
              <a:rPr lang="en-US" sz="2800" b="1" dirty="0"/>
              <a:t>Learning Tool </a:t>
            </a:r>
            <a:r>
              <a:rPr lang="en-US" sz="2800" dirty="0"/>
              <a:t>that shares ideas.</a:t>
            </a:r>
          </a:p>
          <a:p>
            <a:pPr>
              <a:lnSpc>
                <a:spcPts val="3000"/>
              </a:lnSpc>
              <a:spcBef>
                <a:spcPts val="900"/>
              </a:spcBef>
              <a:buFont typeface="Wingdings" panose="05000000000000000000" pitchFamily="2" charset="2"/>
              <a:buChar char="§"/>
            </a:pPr>
            <a:r>
              <a:rPr lang="en-US" sz="2800" dirty="0"/>
              <a:t>These are the ideas that worked best for you on</a:t>
            </a:r>
            <a:br>
              <a:rPr lang="en-US" sz="2800" dirty="0"/>
            </a:br>
            <a:r>
              <a:rPr lang="en-US" sz="2800" dirty="0"/>
              <a:t>a given SSG.</a:t>
            </a:r>
          </a:p>
          <a:p>
            <a:pPr>
              <a:lnSpc>
                <a:spcPts val="3000"/>
              </a:lnSpc>
              <a:spcBef>
                <a:spcPts val="900"/>
              </a:spcBef>
              <a:buFont typeface="Wingdings" panose="05000000000000000000" pitchFamily="2" charset="2"/>
              <a:buChar char="§"/>
            </a:pPr>
            <a:r>
              <a:rPr lang="en-US" sz="2800" dirty="0"/>
              <a:t>The key to this is explaining and sharing the thought processes behind your ideas.</a:t>
            </a:r>
          </a:p>
          <a:p>
            <a:pPr>
              <a:lnSpc>
                <a:spcPts val="3000"/>
              </a:lnSpc>
              <a:spcBef>
                <a:spcPts val="900"/>
              </a:spcBef>
              <a:buFont typeface="Wingdings" panose="05000000000000000000" pitchFamily="2" charset="2"/>
              <a:buChar char="§"/>
            </a:pPr>
            <a:r>
              <a:rPr lang="en-US" sz="2800" dirty="0"/>
              <a:t>Let others take away from that what they may</a:t>
            </a:r>
            <a:br>
              <a:rPr lang="en-US" sz="2800" dirty="0"/>
            </a:br>
            <a:r>
              <a:rPr lang="en-US" sz="2800" dirty="0"/>
              <a:t>to influence their ideas and do their own study.</a:t>
            </a:r>
          </a:p>
          <a:p>
            <a:pPr>
              <a:lnSpc>
                <a:spcPts val="3000"/>
              </a:lnSpc>
              <a:spcBef>
                <a:spcPts val="900"/>
              </a:spcBef>
              <a:buFont typeface="Wingdings" panose="05000000000000000000" pitchFamily="2" charset="2"/>
              <a:buChar char="§"/>
            </a:pPr>
            <a:r>
              <a:rPr lang="en-US" sz="2800" dirty="0"/>
              <a:t>It’s a bit like long-distance “Brainstorming.”  </a:t>
            </a:r>
          </a:p>
        </p:txBody>
      </p:sp>
      <p:sp>
        <p:nvSpPr>
          <p:cNvPr id="3" name="TextBox 2">
            <a:extLst>
              <a:ext uri="{FF2B5EF4-FFF2-40B4-BE49-F238E27FC236}">
                <a16:creationId xmlns:a16="http://schemas.microsoft.com/office/drawing/2014/main" id="{4B145BCA-05FD-4080-9616-B628E9808D1E}"/>
              </a:ext>
            </a:extLst>
          </p:cNvPr>
          <p:cNvSpPr txBox="1"/>
          <p:nvPr/>
        </p:nvSpPr>
        <p:spPr>
          <a:xfrm>
            <a:off x="0" y="1478280"/>
            <a:ext cx="9144000" cy="553998"/>
          </a:xfrm>
          <a:prstGeom prst="rect">
            <a:avLst/>
          </a:prstGeom>
          <a:noFill/>
        </p:spPr>
        <p:txBody>
          <a:bodyPr wrap="square" rtlCol="0">
            <a:spAutoFit/>
          </a:bodyPr>
          <a:lstStyle/>
          <a:p>
            <a:pPr algn="ctr"/>
            <a:r>
              <a:rPr lang="en-US" sz="3000" u="sng" dirty="0"/>
              <a:t>There are no ‘Wrong’ answers</a:t>
            </a:r>
            <a:r>
              <a:rPr lang="en-US" sz="3000" dirty="0"/>
              <a:t>!</a:t>
            </a:r>
          </a:p>
        </p:txBody>
      </p:sp>
    </p:spTree>
    <p:extLst>
      <p:ext uri="{BB962C8B-B14F-4D97-AF65-F5344CB8AC3E}">
        <p14:creationId xmlns:p14="http://schemas.microsoft.com/office/powerpoint/2010/main" val="345824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172D0-FB31-439C-9BB4-39C737E0F4CC}"/>
              </a:ext>
            </a:extLst>
          </p:cNvPr>
          <p:cNvSpPr txBox="1"/>
          <p:nvPr/>
        </p:nvSpPr>
        <p:spPr>
          <a:xfrm>
            <a:off x="0" y="4940507"/>
            <a:ext cx="9067800" cy="954107"/>
          </a:xfrm>
          <a:prstGeom prst="rect">
            <a:avLst/>
          </a:prstGeom>
          <a:noFill/>
        </p:spPr>
        <p:txBody>
          <a:bodyPr wrap="square" rtlCol="0">
            <a:spAutoFit/>
          </a:bodyPr>
          <a:lstStyle/>
          <a:p>
            <a:pPr algn="ctr"/>
            <a:r>
              <a:rPr lang="en-US" sz="2800" dirty="0"/>
              <a:t>The </a:t>
            </a:r>
            <a:r>
              <a:rPr lang="en-US" sz="2800" i="1" dirty="0"/>
              <a:t>First Cut </a:t>
            </a:r>
            <a:r>
              <a:rPr lang="en-US" sz="2800" dirty="0"/>
              <a:t>allows ideas to be</a:t>
            </a:r>
            <a:br>
              <a:rPr lang="en-US" sz="2800" dirty="0"/>
            </a:br>
            <a:r>
              <a:rPr lang="en-US" sz="2800" dirty="0"/>
              <a:t>shared from your perspective</a:t>
            </a:r>
          </a:p>
        </p:txBody>
      </p:sp>
      <p:pic>
        <p:nvPicPr>
          <p:cNvPr id="1026" name="Picture 2">
            <a:extLst>
              <a:ext uri="{FF2B5EF4-FFF2-40B4-BE49-F238E27FC236}">
                <a16:creationId xmlns:a16="http://schemas.microsoft.com/office/drawing/2014/main" id="{1B239EA0-F142-4B5C-80D0-C9B95EEAC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37708"/>
            <a:ext cx="3429741" cy="42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Projected Sales &amp; EPS Growth Rates</a:t>
            </a:r>
          </a:p>
        </p:txBody>
      </p:sp>
      <p:pic>
        <p:nvPicPr>
          <p:cNvPr id="4098" name="Picture 2">
            <a:extLst>
              <a:ext uri="{FF2B5EF4-FFF2-40B4-BE49-F238E27FC236}">
                <a16:creationId xmlns:a16="http://schemas.microsoft.com/office/drawing/2014/main" id="{C52B4464-6294-4C22-8147-EE31429CA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53" y="1201723"/>
            <a:ext cx="8222585" cy="2167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8E3F83D4-AA3B-4903-B174-B26E23D0F8A3}"/>
              </a:ext>
            </a:extLst>
          </p:cNvPr>
          <p:cNvSpPr>
            <a:spLocks noGrp="1"/>
          </p:cNvSpPr>
          <p:nvPr>
            <p:ph type="body" sz="half" idx="1"/>
          </p:nvPr>
        </p:nvSpPr>
        <p:spPr>
          <a:xfrm>
            <a:off x="208281" y="3564929"/>
            <a:ext cx="9011919" cy="2302471"/>
          </a:xfrm>
        </p:spPr>
        <p:txBody>
          <a:bodyPr/>
          <a:lstStyle/>
          <a:p>
            <a:pPr>
              <a:lnSpc>
                <a:spcPts val="3000"/>
              </a:lnSpc>
              <a:spcBef>
                <a:spcPts val="900"/>
              </a:spcBef>
              <a:buFont typeface="Wingdings" panose="05000000000000000000" pitchFamily="2" charset="2"/>
              <a:buChar char="§"/>
            </a:pPr>
            <a:r>
              <a:rPr lang="en-US" sz="2600" dirty="0"/>
              <a:t>The 2 growth rates can be copied from your printed SSG. </a:t>
            </a:r>
          </a:p>
          <a:p>
            <a:pPr>
              <a:lnSpc>
                <a:spcPts val="3000"/>
              </a:lnSpc>
              <a:spcBef>
                <a:spcPts val="1200"/>
              </a:spcBef>
              <a:buFont typeface="Wingdings" panose="05000000000000000000" pitchFamily="2" charset="2"/>
              <a:buChar char="§"/>
            </a:pPr>
            <a:r>
              <a:rPr lang="en-US" sz="2600" dirty="0"/>
              <a:t>Followed by “Why did you select this rate?” </a:t>
            </a:r>
          </a:p>
          <a:p>
            <a:pPr>
              <a:lnSpc>
                <a:spcPts val="3000"/>
              </a:lnSpc>
              <a:spcBef>
                <a:spcPts val="1200"/>
              </a:spcBef>
              <a:buFont typeface="Wingdings" panose="05000000000000000000" pitchFamily="2" charset="2"/>
              <a:buChar char="§"/>
            </a:pPr>
            <a:r>
              <a:rPr lang="en-US" sz="2600" dirty="0"/>
              <a:t>Step 2 of the ‘</a:t>
            </a:r>
            <a:r>
              <a:rPr lang="en-US" sz="2600" i="1" dirty="0"/>
              <a:t>SSG</a:t>
            </a:r>
            <a:r>
              <a:rPr lang="en-US" sz="2600" dirty="0"/>
              <a:t> </a:t>
            </a:r>
            <a:r>
              <a:rPr lang="en-US" sz="2600" i="1" dirty="0"/>
              <a:t>Guidelines for Beginners</a:t>
            </a:r>
            <a:r>
              <a:rPr lang="en-US" sz="2600" dirty="0"/>
              <a:t>’ offers</a:t>
            </a:r>
            <a:br>
              <a:rPr lang="en-US" sz="2600" dirty="0"/>
            </a:br>
            <a:r>
              <a:rPr lang="en-US" sz="2600" dirty="0"/>
              <a:t>some basic fundamental thoughts on this topic.</a:t>
            </a:r>
          </a:p>
        </p:txBody>
      </p:sp>
      <p:sp>
        <p:nvSpPr>
          <p:cNvPr id="8" name="Rectangle: Rounded Corners 7">
            <a:extLst>
              <a:ext uri="{FF2B5EF4-FFF2-40B4-BE49-F238E27FC236}">
                <a16:creationId xmlns:a16="http://schemas.microsoft.com/office/drawing/2014/main" id="{361B1403-8F25-407B-B439-387694FD53FC}"/>
              </a:ext>
            </a:extLst>
          </p:cNvPr>
          <p:cNvSpPr/>
          <p:nvPr/>
        </p:nvSpPr>
        <p:spPr bwMode="auto">
          <a:xfrm>
            <a:off x="499145" y="1354254"/>
            <a:ext cx="4453855" cy="31348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9" name="Rectangle: Rounded Corners 8">
            <a:extLst>
              <a:ext uri="{FF2B5EF4-FFF2-40B4-BE49-F238E27FC236}">
                <a16:creationId xmlns:a16="http://schemas.microsoft.com/office/drawing/2014/main" id="{C99DFF96-C849-4BCF-88F3-346D5EDBF7AE}"/>
              </a:ext>
            </a:extLst>
          </p:cNvPr>
          <p:cNvSpPr/>
          <p:nvPr/>
        </p:nvSpPr>
        <p:spPr bwMode="auto">
          <a:xfrm>
            <a:off x="499145" y="2378684"/>
            <a:ext cx="5901655" cy="31348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8052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2B46DF2-A16B-4AB0-A953-0D10E109A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740" y="1253174"/>
            <a:ext cx="3754464" cy="334930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1A84780-B251-49AE-A048-2A0E58EFEDB4}"/>
              </a:ext>
            </a:extLst>
          </p:cNvPr>
          <p:cNvSpPr>
            <a:spLocks noGrp="1"/>
          </p:cNvSpPr>
          <p:nvPr>
            <p:ph type="title"/>
          </p:nvPr>
        </p:nvSpPr>
        <p:spPr>
          <a:xfrm>
            <a:off x="0" y="457200"/>
            <a:ext cx="9152389" cy="762000"/>
          </a:xfrm>
        </p:spPr>
        <p:txBody>
          <a:bodyPr/>
          <a:lstStyle/>
          <a:p>
            <a:r>
              <a:rPr lang="en-US" dirty="0"/>
              <a:t>Projected High/Low P/Es &amp; Low Price</a:t>
            </a:r>
          </a:p>
        </p:txBody>
      </p:sp>
      <p:sp>
        <p:nvSpPr>
          <p:cNvPr id="13" name="Text Placeholder 2">
            <a:extLst>
              <a:ext uri="{FF2B5EF4-FFF2-40B4-BE49-F238E27FC236}">
                <a16:creationId xmlns:a16="http://schemas.microsoft.com/office/drawing/2014/main" id="{E9EDA5EA-F190-4667-B9A2-825F39ADC98B}"/>
              </a:ext>
            </a:extLst>
          </p:cNvPr>
          <p:cNvSpPr>
            <a:spLocks noGrp="1"/>
          </p:cNvSpPr>
          <p:nvPr>
            <p:ph type="body" sz="half" idx="1"/>
          </p:nvPr>
        </p:nvSpPr>
        <p:spPr>
          <a:xfrm>
            <a:off x="431509" y="1386840"/>
            <a:ext cx="4673891" cy="4556760"/>
          </a:xfrm>
        </p:spPr>
        <p:txBody>
          <a:bodyPr/>
          <a:lstStyle/>
          <a:p>
            <a:pPr>
              <a:lnSpc>
                <a:spcPts val="3000"/>
              </a:lnSpc>
              <a:spcBef>
                <a:spcPts val="900"/>
              </a:spcBef>
              <a:buFont typeface="Wingdings" panose="05000000000000000000" pitchFamily="2" charset="2"/>
              <a:buChar char="§"/>
            </a:pPr>
            <a:r>
              <a:rPr lang="en-US" sz="2600" dirty="0"/>
              <a:t>These values can be copied directly from your printed SSG.</a:t>
            </a:r>
          </a:p>
          <a:p>
            <a:pPr>
              <a:lnSpc>
                <a:spcPts val="3000"/>
              </a:lnSpc>
              <a:spcBef>
                <a:spcPts val="900"/>
              </a:spcBef>
              <a:buFont typeface="Wingdings" panose="05000000000000000000" pitchFamily="2" charset="2"/>
              <a:buChar char="§"/>
            </a:pPr>
            <a:r>
              <a:rPr lang="en-US" sz="2600" dirty="0"/>
              <a:t>Each is followed by the “Why did you select this value question.”</a:t>
            </a:r>
          </a:p>
          <a:p>
            <a:pPr>
              <a:lnSpc>
                <a:spcPts val="3000"/>
              </a:lnSpc>
              <a:spcBef>
                <a:spcPts val="900"/>
              </a:spcBef>
              <a:buFont typeface="Wingdings" panose="05000000000000000000" pitchFamily="2" charset="2"/>
              <a:buChar char="§"/>
            </a:pPr>
            <a:r>
              <a:rPr lang="en-US" sz="2600" dirty="0"/>
              <a:t>For ‘Projected Low Price’ </a:t>
            </a:r>
            <a:br>
              <a:rPr lang="en-US" sz="2600" dirty="0"/>
            </a:br>
            <a:r>
              <a:rPr lang="en-US" sz="2600" dirty="0"/>
              <a:t>explain how it was calculated and your rationale for selecting this low price.</a:t>
            </a:r>
          </a:p>
        </p:txBody>
      </p:sp>
      <p:sp>
        <p:nvSpPr>
          <p:cNvPr id="14" name="Rectangle: Rounded Corners 13">
            <a:extLst>
              <a:ext uri="{FF2B5EF4-FFF2-40B4-BE49-F238E27FC236}">
                <a16:creationId xmlns:a16="http://schemas.microsoft.com/office/drawing/2014/main" id="{312BB9AB-B590-426E-A230-168F4909539D}"/>
              </a:ext>
            </a:extLst>
          </p:cNvPr>
          <p:cNvSpPr/>
          <p:nvPr/>
        </p:nvSpPr>
        <p:spPr bwMode="auto">
          <a:xfrm>
            <a:off x="5303521" y="1512068"/>
            <a:ext cx="2849880" cy="32004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5" name="Rectangle: Rounded Corners 14">
            <a:extLst>
              <a:ext uri="{FF2B5EF4-FFF2-40B4-BE49-F238E27FC236}">
                <a16:creationId xmlns:a16="http://schemas.microsoft.com/office/drawing/2014/main" id="{F98D9ED8-F96C-4F69-8AF7-259A0DF7A56F}"/>
              </a:ext>
            </a:extLst>
          </p:cNvPr>
          <p:cNvSpPr/>
          <p:nvPr/>
        </p:nvSpPr>
        <p:spPr bwMode="auto">
          <a:xfrm>
            <a:off x="5303520" y="2500898"/>
            <a:ext cx="2849880" cy="32004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6" name="Rectangle: Rounded Corners 15">
            <a:extLst>
              <a:ext uri="{FF2B5EF4-FFF2-40B4-BE49-F238E27FC236}">
                <a16:creationId xmlns:a16="http://schemas.microsoft.com/office/drawing/2014/main" id="{52E092AA-0808-49AC-A57F-54202CE814CC}"/>
              </a:ext>
            </a:extLst>
          </p:cNvPr>
          <p:cNvSpPr/>
          <p:nvPr/>
        </p:nvSpPr>
        <p:spPr bwMode="auto">
          <a:xfrm>
            <a:off x="5303518" y="3504184"/>
            <a:ext cx="3154681" cy="32004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6942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10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6EDDB7BC-8F34-45F5-A979-617B304926B8}"/>
              </a:ext>
            </a:extLst>
          </p:cNvPr>
          <p:cNvSpPr>
            <a:spLocks noGrp="1"/>
          </p:cNvSpPr>
          <p:nvPr>
            <p:ph type="body" sz="half" idx="1"/>
          </p:nvPr>
        </p:nvSpPr>
        <p:spPr>
          <a:xfrm>
            <a:off x="457201" y="3733800"/>
            <a:ext cx="8458199" cy="1866900"/>
          </a:xfrm>
        </p:spPr>
        <p:txBody>
          <a:bodyPr/>
          <a:lstStyle/>
          <a:p>
            <a:pPr>
              <a:lnSpc>
                <a:spcPts val="3000"/>
              </a:lnSpc>
              <a:spcBef>
                <a:spcPts val="900"/>
              </a:spcBef>
              <a:buFont typeface="Wingdings" panose="05000000000000000000" pitchFamily="2" charset="2"/>
              <a:buChar char="§"/>
            </a:pPr>
            <a:r>
              <a:rPr lang="en-US" sz="2600" dirty="0"/>
              <a:t>The SSG results can be copied directly from your </a:t>
            </a:r>
            <a:br>
              <a:rPr lang="en-US" sz="2600" dirty="0"/>
            </a:br>
            <a:r>
              <a:rPr lang="en-US" sz="2600" dirty="0"/>
              <a:t>printed SSG.pdf.  </a:t>
            </a:r>
            <a:endParaRPr lang="en-US" sz="4000" b="1" dirty="0">
              <a:solidFill>
                <a:srgbClr val="FF0000"/>
              </a:solidFill>
            </a:endParaRPr>
          </a:p>
          <a:p>
            <a:pPr>
              <a:lnSpc>
                <a:spcPts val="3000"/>
              </a:lnSpc>
              <a:spcBef>
                <a:spcPts val="900"/>
              </a:spcBef>
              <a:buFont typeface="Wingdings" panose="05000000000000000000" pitchFamily="2" charset="2"/>
              <a:buChar char="§"/>
            </a:pPr>
            <a:r>
              <a:rPr lang="en-US" sz="2600" dirty="0"/>
              <a:t>The current price referenced here is the price</a:t>
            </a:r>
            <a:br>
              <a:rPr lang="en-US" sz="2600" dirty="0"/>
            </a:br>
            <a:r>
              <a:rPr lang="en-US" sz="2600" dirty="0"/>
              <a:t>on your </a:t>
            </a:r>
            <a:r>
              <a:rPr lang="en-US" sz="2600" u="sng" dirty="0"/>
              <a:t>printed</a:t>
            </a:r>
            <a:r>
              <a:rPr lang="en-US" sz="2600" dirty="0"/>
              <a:t> SSG.pdf.</a:t>
            </a:r>
          </a:p>
        </p:txBody>
      </p:sp>
      <p:pic>
        <p:nvPicPr>
          <p:cNvPr id="2" name="Picture 2">
            <a:extLst>
              <a:ext uri="{FF2B5EF4-FFF2-40B4-BE49-F238E27FC236}">
                <a16:creationId xmlns:a16="http://schemas.microsoft.com/office/drawing/2014/main" id="{33DB958A-98F0-4F76-96A0-0D509507E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35" y="1333500"/>
            <a:ext cx="7128529" cy="23621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4687325-A626-41FA-91C7-18460A11C0B4}"/>
              </a:ext>
            </a:extLst>
          </p:cNvPr>
          <p:cNvSpPr>
            <a:spLocks noGrp="1"/>
          </p:cNvSpPr>
          <p:nvPr>
            <p:ph type="title"/>
          </p:nvPr>
        </p:nvSpPr>
        <p:spPr>
          <a:xfrm>
            <a:off x="0" y="457200"/>
            <a:ext cx="9152389" cy="762000"/>
          </a:xfrm>
        </p:spPr>
        <p:txBody>
          <a:bodyPr/>
          <a:lstStyle/>
          <a:p>
            <a:r>
              <a:rPr lang="en-US" dirty="0"/>
              <a:t>SSG End Results</a:t>
            </a:r>
          </a:p>
        </p:txBody>
      </p:sp>
      <p:cxnSp>
        <p:nvCxnSpPr>
          <p:cNvPr id="12" name="Straight Connector 11">
            <a:extLst>
              <a:ext uri="{FF2B5EF4-FFF2-40B4-BE49-F238E27FC236}">
                <a16:creationId xmlns:a16="http://schemas.microsoft.com/office/drawing/2014/main" id="{F09072DC-3181-43D6-92C3-8A577CD9C909}"/>
              </a:ext>
            </a:extLst>
          </p:cNvPr>
          <p:cNvCxnSpPr>
            <a:cxnSpLocks/>
          </p:cNvCxnSpPr>
          <p:nvPr/>
        </p:nvCxnSpPr>
        <p:spPr bwMode="auto">
          <a:xfrm flipH="1">
            <a:off x="1828800" y="2818002"/>
            <a:ext cx="1371600" cy="0"/>
          </a:xfrm>
          <a:prstGeom prst="line">
            <a:avLst/>
          </a:prstGeom>
          <a:noFill/>
          <a:ln w="38100"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E62519B-5CC6-419E-A6AB-643AC98AD11D}"/>
              </a:ext>
            </a:extLst>
          </p:cNvPr>
          <p:cNvCxnSpPr>
            <a:cxnSpLocks/>
          </p:cNvCxnSpPr>
          <p:nvPr/>
        </p:nvCxnSpPr>
        <p:spPr bwMode="auto">
          <a:xfrm flipH="1">
            <a:off x="1828800" y="1971040"/>
            <a:ext cx="1371600" cy="0"/>
          </a:xfrm>
          <a:prstGeom prst="line">
            <a:avLst/>
          </a:prstGeom>
          <a:no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90280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4"/>
          </p:nvPr>
        </p:nvSpPr>
        <p:spPr>
          <a:xfrm>
            <a:off x="1645920" y="1188720"/>
            <a:ext cx="6172200" cy="5029200"/>
          </a:xfrm>
        </p:spPr>
        <p:txBody>
          <a:bodyPr wrap="square" anchor="t">
            <a:normAutofit/>
          </a:bodyPr>
          <a:lstStyle/>
          <a:p>
            <a:pPr algn="just">
              <a:lnSpc>
                <a:spcPts val="2200"/>
              </a:lnSpc>
              <a:spcBef>
                <a:spcPts val="1200"/>
              </a:spcBef>
              <a:defRPr/>
            </a:pPr>
            <a:r>
              <a:rPr lang="en-US" sz="19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p>
          <a:p>
            <a:pPr algn="just">
              <a:lnSpc>
                <a:spcPts val="2200"/>
              </a:lnSpc>
              <a:spcBef>
                <a:spcPts val="1200"/>
              </a:spcBef>
              <a:defRPr/>
            </a:pPr>
            <a:r>
              <a:rPr lang="en-US" sz="1900" dirty="0"/>
              <a:t>This presentation may contain images of websites and products or services not endorsed by BetterInvesting.  The presenter is not endorsing or promoting the use of these websites, products or services.</a:t>
            </a:r>
          </a:p>
          <a:p>
            <a:pPr algn="just">
              <a:lnSpc>
                <a:spcPts val="2200"/>
              </a:lnSpc>
              <a:spcBef>
                <a:spcPts val="1200"/>
              </a:spcBef>
              <a:defRPr/>
            </a:pPr>
            <a:r>
              <a:rPr lang="en-US" sz="1900" dirty="0"/>
              <a:t>This session is being recorded for future use.</a:t>
            </a:r>
          </a:p>
        </p:txBody>
      </p:sp>
      <p:pic>
        <p:nvPicPr>
          <p:cNvPr id="7" name="Picture 6" descr="A close up of a logo&#10;&#10;Description automatically generated">
            <a:extLst>
              <a:ext uri="{FF2B5EF4-FFF2-40B4-BE49-F238E27FC236}">
                <a16:creationId xmlns:a16="http://schemas.microsoft.com/office/drawing/2014/main" id="{4F591E4B-115B-4350-8F2B-E9F2103F5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74713"/>
            <a:ext cx="2706687" cy="2706687"/>
          </a:xfrm>
          <a:prstGeom prst="rect">
            <a:avLst/>
          </a:prstGeom>
          <a:noFill/>
        </p:spPr>
      </p:pic>
      <p:sp>
        <p:nvSpPr>
          <p:cNvPr id="10" name="Title 1">
            <a:extLst>
              <a:ext uri="{FF2B5EF4-FFF2-40B4-BE49-F238E27FC236}">
                <a16:creationId xmlns:a16="http://schemas.microsoft.com/office/drawing/2014/main" id="{19BA6BF7-B5DD-4A18-9DF3-C94B437BF064}"/>
              </a:ext>
            </a:extLst>
          </p:cNvPr>
          <p:cNvSpPr>
            <a:spLocks noGrp="1"/>
          </p:cNvSpPr>
          <p:nvPr>
            <p:ph type="title"/>
          </p:nvPr>
        </p:nvSpPr>
        <p:spPr>
          <a:xfrm>
            <a:off x="0" y="418324"/>
            <a:ext cx="9144000" cy="838200"/>
          </a:xfrm>
        </p:spPr>
        <p:txBody>
          <a:bodyPr/>
          <a:lstStyle/>
          <a:p>
            <a:pPr algn="ctr"/>
            <a:r>
              <a:rPr lang="en-US" dirty="0"/>
              <a:t>Disclaimer</a:t>
            </a:r>
          </a:p>
        </p:txBody>
      </p:sp>
    </p:spTree>
    <p:extLst>
      <p:ext uri="{BB962C8B-B14F-4D97-AF65-F5344CB8AC3E}">
        <p14:creationId xmlns:p14="http://schemas.microsoft.com/office/powerpoint/2010/main" val="43489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Your Final Conclusion</a:t>
            </a:r>
          </a:p>
        </p:txBody>
      </p:sp>
      <p:pic>
        <p:nvPicPr>
          <p:cNvPr id="4098" name="Picture 2">
            <a:extLst>
              <a:ext uri="{FF2B5EF4-FFF2-40B4-BE49-F238E27FC236}">
                <a16:creationId xmlns:a16="http://schemas.microsoft.com/office/drawing/2014/main" id="{EF547BAA-FAF2-4F1F-8AFD-74709151E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907" y="1345035"/>
            <a:ext cx="4585638" cy="209235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E5FD6FF5-25E7-416B-AD61-EC96CBA61B91}"/>
              </a:ext>
            </a:extLst>
          </p:cNvPr>
          <p:cNvSpPr>
            <a:spLocks noGrp="1"/>
          </p:cNvSpPr>
          <p:nvPr>
            <p:ph type="body" sz="half" idx="1"/>
          </p:nvPr>
        </p:nvSpPr>
        <p:spPr>
          <a:xfrm>
            <a:off x="237765" y="1386840"/>
            <a:ext cx="4266501" cy="4709160"/>
          </a:xfrm>
        </p:spPr>
        <p:txBody>
          <a:bodyPr/>
          <a:lstStyle/>
          <a:p>
            <a:pPr>
              <a:lnSpc>
                <a:spcPts val="3000"/>
              </a:lnSpc>
              <a:spcBef>
                <a:spcPts val="900"/>
              </a:spcBef>
              <a:buFont typeface="Wingdings" panose="05000000000000000000" pitchFamily="2" charset="2"/>
              <a:buChar char="§"/>
            </a:pPr>
            <a:r>
              <a:rPr lang="en-US" sz="2600" dirty="0"/>
              <a:t>Your final conclusion does not have to agree with your SSG.</a:t>
            </a:r>
          </a:p>
          <a:p>
            <a:pPr>
              <a:lnSpc>
                <a:spcPts val="3000"/>
              </a:lnSpc>
              <a:spcBef>
                <a:spcPts val="900"/>
              </a:spcBef>
              <a:buFont typeface="Wingdings" panose="05000000000000000000" pitchFamily="2" charset="2"/>
              <a:buChar char="§"/>
            </a:pPr>
            <a:r>
              <a:rPr lang="en-US" sz="2600" dirty="0"/>
              <a:t>All that’s left is explaining how and why you reached your final conclusion. </a:t>
            </a:r>
          </a:p>
          <a:p>
            <a:pPr>
              <a:lnSpc>
                <a:spcPts val="3000"/>
              </a:lnSpc>
              <a:spcBef>
                <a:spcPts val="900"/>
              </a:spcBef>
              <a:buFont typeface="Wingdings" panose="05000000000000000000" pitchFamily="2" charset="2"/>
              <a:buChar char="§"/>
            </a:pPr>
            <a:r>
              <a:rPr lang="en-US" sz="2600" dirty="0"/>
              <a:t>If your conclusion differs from your SSG, address that in the explanation as well.</a:t>
            </a:r>
          </a:p>
          <a:p>
            <a:pPr marL="0" indent="0">
              <a:lnSpc>
                <a:spcPts val="3000"/>
              </a:lnSpc>
              <a:spcBef>
                <a:spcPts val="900"/>
              </a:spcBef>
              <a:buNone/>
            </a:pPr>
            <a:endParaRPr lang="en-US" sz="2600" dirty="0"/>
          </a:p>
        </p:txBody>
      </p:sp>
      <p:sp>
        <p:nvSpPr>
          <p:cNvPr id="8" name="Rectangle: Rounded Corners 7">
            <a:extLst>
              <a:ext uri="{FF2B5EF4-FFF2-40B4-BE49-F238E27FC236}">
                <a16:creationId xmlns:a16="http://schemas.microsoft.com/office/drawing/2014/main" id="{503C073E-4383-4699-B4A3-23AD3A7C431C}"/>
              </a:ext>
            </a:extLst>
          </p:cNvPr>
          <p:cNvSpPr/>
          <p:nvPr/>
        </p:nvSpPr>
        <p:spPr bwMode="auto">
          <a:xfrm>
            <a:off x="5026887" y="1963723"/>
            <a:ext cx="3352801" cy="31348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6" name="Text Placeholder 2">
            <a:extLst>
              <a:ext uri="{FF2B5EF4-FFF2-40B4-BE49-F238E27FC236}">
                <a16:creationId xmlns:a16="http://schemas.microsoft.com/office/drawing/2014/main" id="{5A7A474B-D46D-49C8-B944-180D1E2F9241}"/>
              </a:ext>
            </a:extLst>
          </p:cNvPr>
          <p:cNvSpPr txBox="1">
            <a:spLocks/>
          </p:cNvSpPr>
          <p:nvPr/>
        </p:nvSpPr>
        <p:spPr bwMode="auto">
          <a:xfrm>
            <a:off x="4388457" y="3639424"/>
            <a:ext cx="3974453" cy="138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lnSpc>
                <a:spcPts val="3000"/>
              </a:lnSpc>
              <a:spcBef>
                <a:spcPts val="900"/>
              </a:spcBef>
              <a:buFontTx/>
              <a:buNone/>
            </a:pPr>
            <a:r>
              <a:rPr lang="en-US" sz="2600" kern="0" dirty="0"/>
              <a:t>Again, remember this is NOT A RECOMMENDATION</a:t>
            </a:r>
          </a:p>
        </p:txBody>
      </p:sp>
      <p:pic>
        <p:nvPicPr>
          <p:cNvPr id="2050" name="Picture 2">
            <a:extLst>
              <a:ext uri="{FF2B5EF4-FFF2-40B4-BE49-F238E27FC236}">
                <a16:creationId xmlns:a16="http://schemas.microsoft.com/office/drawing/2014/main" id="{2B2B832F-49FA-4248-8D91-FA7BF47D6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7388">
            <a:off x="5026887" y="4989437"/>
            <a:ext cx="2667000" cy="123271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2E6621F2-F8EC-47A9-97F2-151FCE95D89D}"/>
              </a:ext>
            </a:extLst>
          </p:cNvPr>
          <p:cNvCxnSpPr>
            <a:cxnSpLocks/>
          </p:cNvCxnSpPr>
          <p:nvPr/>
        </p:nvCxnSpPr>
        <p:spPr bwMode="auto">
          <a:xfrm flipH="1">
            <a:off x="6400800" y="1066800"/>
            <a:ext cx="838200" cy="609600"/>
          </a:xfrm>
          <a:prstGeom prst="straightConnector1">
            <a:avLst/>
          </a:prstGeom>
          <a:noFill/>
          <a:ln w="1047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2616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Submitting Your </a:t>
            </a:r>
            <a:r>
              <a:rPr lang="en-US" i="1" dirty="0"/>
              <a:t>First Cut </a:t>
            </a:r>
            <a:r>
              <a:rPr lang="en-US" dirty="0"/>
              <a:t>to BI</a:t>
            </a:r>
          </a:p>
        </p:txBody>
      </p:sp>
      <p:pic>
        <p:nvPicPr>
          <p:cNvPr id="7" name="Picture 4">
            <a:extLst>
              <a:ext uri="{FF2B5EF4-FFF2-40B4-BE49-F238E27FC236}">
                <a16:creationId xmlns:a16="http://schemas.microsoft.com/office/drawing/2014/main" id="{BD16E2FF-5FCA-4DF6-9C18-4BEBB912A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36" y="1219200"/>
            <a:ext cx="2393622" cy="3051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394773A-C353-4E5D-851F-4BE697C73083}"/>
              </a:ext>
            </a:extLst>
          </p:cNvPr>
          <p:cNvSpPr txBox="1"/>
          <p:nvPr/>
        </p:nvSpPr>
        <p:spPr>
          <a:xfrm>
            <a:off x="457200" y="1295400"/>
            <a:ext cx="4953000" cy="4657685"/>
          </a:xfrm>
          <a:prstGeom prst="rect">
            <a:avLst/>
          </a:prstGeom>
          <a:noFill/>
        </p:spPr>
        <p:txBody>
          <a:bodyPr wrap="square" lIns="45720" rtlCol="0">
            <a:spAutoFit/>
          </a:bodyPr>
          <a:lstStyle/>
          <a:p>
            <a:pPr>
              <a:lnSpc>
                <a:spcPts val="3200"/>
              </a:lnSpc>
              <a:spcBef>
                <a:spcPts val="1200"/>
              </a:spcBef>
              <a:buSzPct val="85000"/>
            </a:pPr>
            <a:r>
              <a:rPr lang="en-US" sz="2800" dirty="0"/>
              <a:t>Submission instructions are at the top of page 1 of the </a:t>
            </a:r>
            <a:r>
              <a:rPr lang="en-US" sz="2800" i="1" dirty="0"/>
              <a:t>First Cut</a:t>
            </a:r>
            <a:r>
              <a:rPr lang="en-US" sz="2800" dirty="0"/>
              <a:t> template.</a:t>
            </a:r>
          </a:p>
          <a:p>
            <a:pPr marL="457200" indent="-457200">
              <a:lnSpc>
                <a:spcPts val="3200"/>
              </a:lnSpc>
              <a:spcBef>
                <a:spcPts val="1200"/>
              </a:spcBef>
              <a:buSzPct val="85000"/>
              <a:buFont typeface="Arial" panose="020B0604020202020204" pitchFamily="34" charset="0"/>
              <a:buChar char="•"/>
            </a:pPr>
            <a:r>
              <a:rPr lang="en-US" sz="2600" dirty="0"/>
              <a:t>Follow the naming convention to save your completed </a:t>
            </a:r>
            <a:r>
              <a:rPr lang="en-US" sz="2600" i="1" dirty="0"/>
              <a:t>First Cut </a:t>
            </a:r>
            <a:r>
              <a:rPr lang="en-US" sz="2600" dirty="0"/>
              <a:t>Study</a:t>
            </a:r>
          </a:p>
          <a:p>
            <a:pPr marL="457200" indent="-457200">
              <a:lnSpc>
                <a:spcPts val="3200"/>
              </a:lnSpc>
              <a:spcBef>
                <a:spcPts val="1200"/>
              </a:spcBef>
              <a:buSzPct val="85000"/>
              <a:buFont typeface="Arial" panose="020B0604020202020204" pitchFamily="34" charset="0"/>
              <a:buChar char="•"/>
            </a:pPr>
            <a:r>
              <a:rPr lang="en-US" sz="2600" dirty="0"/>
              <a:t>Email the study as a Word.doc &amp; the SSG.pdf to: </a:t>
            </a:r>
            <a:r>
              <a:rPr lang="en-US" u="sng" dirty="0">
                <a:solidFill>
                  <a:srgbClr val="3333CC"/>
                </a:solidFill>
              </a:rPr>
              <a:t>FirstCut@betterinvesting.net  </a:t>
            </a:r>
          </a:p>
          <a:p>
            <a:pPr marL="457200" indent="-457200">
              <a:lnSpc>
                <a:spcPts val="3200"/>
              </a:lnSpc>
              <a:spcBef>
                <a:spcPts val="1200"/>
              </a:spcBef>
              <a:buSzPct val="85000"/>
              <a:buFont typeface="Arial" panose="020B0604020202020204" pitchFamily="34" charset="0"/>
              <a:buChar char="•"/>
            </a:pPr>
            <a:endParaRPr lang="en-US" sz="2800" dirty="0"/>
          </a:p>
        </p:txBody>
      </p:sp>
      <p:pic>
        <p:nvPicPr>
          <p:cNvPr id="1028" name="Picture 4">
            <a:extLst>
              <a:ext uri="{FF2B5EF4-FFF2-40B4-BE49-F238E27FC236}">
                <a16:creationId xmlns:a16="http://schemas.microsoft.com/office/drawing/2014/main" id="{2CDA5982-77CA-4DD9-A3F5-8C56EAB5F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687" y="2209800"/>
            <a:ext cx="2758864" cy="3200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56B48C88-4E7E-4E82-A507-5F473511B215}"/>
              </a:ext>
            </a:extLst>
          </p:cNvPr>
          <p:cNvSpPr/>
          <p:nvPr/>
        </p:nvSpPr>
        <p:spPr bwMode="auto">
          <a:xfrm>
            <a:off x="5856844" y="3174386"/>
            <a:ext cx="1610756" cy="297712"/>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61042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45426-305E-4860-92E3-6FE5B670DC64}"/>
              </a:ext>
            </a:extLst>
          </p:cNvPr>
          <p:cNvSpPr/>
          <p:nvPr/>
        </p:nvSpPr>
        <p:spPr>
          <a:xfrm>
            <a:off x="2854959" y="1676400"/>
            <a:ext cx="3434082" cy="2209800"/>
          </a:xfrm>
          <a:prstGeom prst="rect">
            <a:avLst/>
          </a:prstGeom>
          <a:noFill/>
          <a:effectLst>
            <a:glow rad="101600">
              <a:schemeClr val="accent1">
                <a:satMod val="175000"/>
                <a:alpha val="40000"/>
              </a:schemeClr>
            </a:glow>
          </a:effectLst>
        </p:spPr>
        <p:txBody>
          <a:bodyPr wrap="square" lIns="91440" tIns="45720" rIns="91440" bIns="45720">
            <a:prstTxWarp prst="textFadeLeft">
              <a:avLst>
                <a:gd name="adj" fmla="val 22616"/>
              </a:avLst>
            </a:prstTxWarp>
            <a:spAutoFit/>
            <a:scene3d>
              <a:camera prst="orthographicFront"/>
              <a:lightRig rig="threePt" dir="t"/>
            </a:scene3d>
            <a:sp3d extrusionH="57150">
              <a:bevelT w="38100" h="38100"/>
            </a:sp3d>
          </a:bodyPr>
          <a:lstStyle/>
          <a:p>
            <a:pPr algn="ctr"/>
            <a:r>
              <a:rPr lang="en-US" sz="5400" b="1" cap="none" spc="0" dirty="0">
                <a:ln w="22225">
                  <a:solidFill>
                    <a:schemeClr val="accent2"/>
                  </a:solidFill>
                  <a:prstDash val="solid"/>
                </a:ln>
                <a:solidFill>
                  <a:schemeClr val="accent2">
                    <a:lumMod val="40000"/>
                    <a:lumOff val="60000"/>
                  </a:schemeClr>
                </a:solidFill>
                <a:effectLst>
                  <a:glow rad="127000">
                    <a:srgbClr val="3333CC"/>
                  </a:glow>
                  <a:reflection blurRad="190500" stA="61000" endPos="77000" dist="368300" dir="5400000" sy="-100000" algn="bl" rotWithShape="0"/>
                </a:effectLst>
                <a:latin typeface="Bahnschrift SemiBold" panose="020B0502040204020203" pitchFamily="34" charset="0"/>
              </a:rPr>
              <a:t>? ? ?</a:t>
            </a:r>
          </a:p>
        </p:txBody>
      </p:sp>
      <p:sp>
        <p:nvSpPr>
          <p:cNvPr id="6" name="Title 1">
            <a:extLst>
              <a:ext uri="{FF2B5EF4-FFF2-40B4-BE49-F238E27FC236}">
                <a16:creationId xmlns:a16="http://schemas.microsoft.com/office/drawing/2014/main" id="{87003449-460F-42D5-8FAE-1ACC6F9FD85E}"/>
              </a:ext>
            </a:extLst>
          </p:cNvPr>
          <p:cNvSpPr>
            <a:spLocks noGrp="1"/>
          </p:cNvSpPr>
          <p:nvPr>
            <p:ph type="title"/>
          </p:nvPr>
        </p:nvSpPr>
        <p:spPr>
          <a:xfrm>
            <a:off x="0" y="457200"/>
            <a:ext cx="9144000" cy="762000"/>
          </a:xfrm>
        </p:spPr>
        <p:txBody>
          <a:bodyPr/>
          <a:lstStyle/>
          <a:p>
            <a:r>
              <a:rPr lang="en-US" dirty="0"/>
              <a:t>Any Questions</a:t>
            </a:r>
          </a:p>
        </p:txBody>
      </p:sp>
    </p:spTree>
    <p:extLst>
      <p:ext uri="{BB962C8B-B14F-4D97-AF65-F5344CB8AC3E}">
        <p14:creationId xmlns:p14="http://schemas.microsoft.com/office/powerpoint/2010/main" val="4034397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FC00A8EF-FB6F-4DBB-8177-D32440869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903" y="1280160"/>
            <a:ext cx="4047432" cy="46341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How to Receive </a:t>
            </a:r>
            <a:r>
              <a:rPr lang="en-US" i="1" dirty="0"/>
              <a:t>First Cuts</a:t>
            </a:r>
            <a:endParaRPr lang="en-US" dirty="0"/>
          </a:p>
        </p:txBody>
      </p:sp>
      <p:sp>
        <p:nvSpPr>
          <p:cNvPr id="15" name="TextBox 14">
            <a:extLst>
              <a:ext uri="{FF2B5EF4-FFF2-40B4-BE49-F238E27FC236}">
                <a16:creationId xmlns:a16="http://schemas.microsoft.com/office/drawing/2014/main" id="{7E4384E9-05A0-4E13-BDA5-15000CE97A38}"/>
              </a:ext>
            </a:extLst>
          </p:cNvPr>
          <p:cNvSpPr txBox="1"/>
          <p:nvPr/>
        </p:nvSpPr>
        <p:spPr>
          <a:xfrm>
            <a:off x="445817" y="3606103"/>
            <a:ext cx="4583383" cy="2708434"/>
          </a:xfrm>
          <a:prstGeom prst="rect">
            <a:avLst/>
          </a:prstGeom>
          <a:noFill/>
        </p:spPr>
        <p:txBody>
          <a:bodyPr wrap="square" rtlCol="0">
            <a:spAutoFit/>
          </a:bodyPr>
          <a:lstStyle/>
          <a:p>
            <a:pPr marL="320040" indent="-320040">
              <a:lnSpc>
                <a:spcPts val="3000"/>
              </a:lnSpc>
              <a:spcBef>
                <a:spcPts val="1200"/>
              </a:spcBef>
              <a:buSzPct val="85000"/>
              <a:buFont typeface="Wingdings" panose="05000000000000000000" pitchFamily="2" charset="2"/>
              <a:buChar char="§"/>
            </a:pPr>
            <a:r>
              <a:rPr lang="en-US" sz="2800" dirty="0"/>
              <a:t>Click on </a:t>
            </a:r>
            <a:r>
              <a:rPr lang="en-US" dirty="0"/>
              <a:t>“MY ACCOUNT” </a:t>
            </a:r>
            <a:br>
              <a:rPr lang="en-US" dirty="0"/>
            </a:br>
            <a:r>
              <a:rPr lang="en-US" sz="2800" dirty="0"/>
              <a:t>to</a:t>
            </a:r>
            <a:r>
              <a:rPr lang="en-US" dirty="0"/>
              <a:t> </a:t>
            </a:r>
            <a:r>
              <a:rPr lang="en-US" sz="2800" dirty="0"/>
              <a:t>go you to your ‘</a:t>
            </a:r>
            <a:r>
              <a:rPr lang="en-US" sz="2800" i="1" dirty="0"/>
              <a:t>My</a:t>
            </a:r>
            <a:r>
              <a:rPr lang="en-US" sz="2800" dirty="0"/>
              <a:t> </a:t>
            </a:r>
            <a:r>
              <a:rPr lang="en-US" sz="2800" i="1" dirty="0"/>
              <a:t>Account’ </a:t>
            </a:r>
            <a:r>
              <a:rPr lang="en-US" sz="2800" dirty="0"/>
              <a:t>page. </a:t>
            </a:r>
          </a:p>
          <a:p>
            <a:pPr marL="914400" lvl="1" indent="-457200">
              <a:lnSpc>
                <a:spcPts val="3000"/>
              </a:lnSpc>
              <a:spcBef>
                <a:spcPts val="1200"/>
              </a:spcBef>
              <a:buSzPct val="85000"/>
              <a:buFont typeface="Arial" panose="020B0604020202020204" pitchFamily="34" charset="0"/>
              <a:buChar char="•"/>
            </a:pPr>
            <a:r>
              <a:rPr lang="en-US" dirty="0"/>
              <a:t>You must be logged in</a:t>
            </a:r>
            <a:br>
              <a:rPr lang="en-US" dirty="0"/>
            </a:br>
            <a:r>
              <a:rPr lang="en-US" dirty="0"/>
              <a:t>to the BI Website</a:t>
            </a:r>
            <a:r>
              <a:rPr lang="en-US" sz="2800" dirty="0"/>
              <a:t>.</a:t>
            </a:r>
          </a:p>
          <a:p>
            <a:pPr>
              <a:lnSpc>
                <a:spcPts val="3000"/>
              </a:lnSpc>
              <a:spcBef>
                <a:spcPts val="1200"/>
              </a:spcBef>
              <a:buSzPct val="85000"/>
            </a:pPr>
            <a:endParaRPr lang="en-US" sz="2800" dirty="0"/>
          </a:p>
        </p:txBody>
      </p:sp>
      <p:sp>
        <p:nvSpPr>
          <p:cNvPr id="21" name="TextBox 20">
            <a:extLst>
              <a:ext uri="{FF2B5EF4-FFF2-40B4-BE49-F238E27FC236}">
                <a16:creationId xmlns:a16="http://schemas.microsoft.com/office/drawing/2014/main" id="{B9E1FAAD-3CA7-4C15-A71B-597224E3C118}"/>
              </a:ext>
            </a:extLst>
          </p:cNvPr>
          <p:cNvSpPr txBox="1"/>
          <p:nvPr/>
        </p:nvSpPr>
        <p:spPr>
          <a:xfrm>
            <a:off x="844217" y="2643426"/>
            <a:ext cx="3499183" cy="861774"/>
          </a:xfrm>
          <a:prstGeom prst="rect">
            <a:avLst/>
          </a:prstGeom>
          <a:noFill/>
        </p:spPr>
        <p:txBody>
          <a:bodyPr wrap="square" rtlCol="0">
            <a:spAutoFit/>
          </a:bodyPr>
          <a:lstStyle/>
          <a:p>
            <a:pPr algn="ctr">
              <a:lnSpc>
                <a:spcPts val="3000"/>
              </a:lnSpc>
              <a:buSzPct val="85000"/>
            </a:pPr>
            <a:r>
              <a:rPr lang="en-US" sz="2800" b="1" dirty="0">
                <a:solidFill>
                  <a:srgbClr val="005DAB"/>
                </a:solidFill>
              </a:rPr>
              <a:t>B</a:t>
            </a:r>
            <a:r>
              <a:rPr lang="en-US" sz="2800" b="1" cap="small" dirty="0">
                <a:solidFill>
                  <a:srgbClr val="005DAB"/>
                </a:solidFill>
              </a:rPr>
              <a:t>etter</a:t>
            </a:r>
            <a:r>
              <a:rPr lang="en-US" sz="2800" b="1" dirty="0">
                <a:solidFill>
                  <a:srgbClr val="329B2E"/>
                </a:solidFill>
              </a:rPr>
              <a:t>I</a:t>
            </a:r>
            <a:r>
              <a:rPr lang="en-US" sz="2800" b="1" cap="small" dirty="0">
                <a:solidFill>
                  <a:srgbClr val="329B2E"/>
                </a:solidFill>
              </a:rPr>
              <a:t>nvesting</a:t>
            </a:r>
            <a:r>
              <a:rPr lang="en-US" sz="2800" dirty="0"/>
              <a:t> </a:t>
            </a:r>
            <a:br>
              <a:rPr lang="en-US" sz="2800" dirty="0"/>
            </a:br>
            <a:r>
              <a:rPr lang="en-US" sz="2800" dirty="0"/>
              <a:t>Weekly e-newsletter </a:t>
            </a:r>
          </a:p>
        </p:txBody>
      </p:sp>
      <p:pic>
        <p:nvPicPr>
          <p:cNvPr id="1042" name="Picture 18">
            <a:extLst>
              <a:ext uri="{FF2B5EF4-FFF2-40B4-BE49-F238E27FC236}">
                <a16:creationId xmlns:a16="http://schemas.microsoft.com/office/drawing/2014/main" id="{7B0214D6-F892-4D21-B0AC-03DA3BA86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990" y="1193500"/>
            <a:ext cx="2383810" cy="164250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F131D94-CEB9-4310-A881-5CC0F7B69D41}"/>
              </a:ext>
            </a:extLst>
          </p:cNvPr>
          <p:cNvSpPr txBox="1"/>
          <p:nvPr/>
        </p:nvSpPr>
        <p:spPr>
          <a:xfrm>
            <a:off x="762000" y="1365723"/>
            <a:ext cx="1619937" cy="477054"/>
          </a:xfrm>
          <a:prstGeom prst="rect">
            <a:avLst/>
          </a:prstGeom>
          <a:noFill/>
        </p:spPr>
        <p:txBody>
          <a:bodyPr wrap="square" rtlCol="0">
            <a:spAutoFit/>
          </a:bodyPr>
          <a:lstStyle/>
          <a:p>
            <a:pPr algn="ctr">
              <a:lnSpc>
                <a:spcPts val="3000"/>
              </a:lnSpc>
              <a:buSzPct val="85000"/>
            </a:pPr>
            <a:r>
              <a:rPr lang="en-US" sz="3200" dirty="0"/>
              <a:t>In Your </a:t>
            </a:r>
          </a:p>
        </p:txBody>
      </p:sp>
      <p:pic>
        <p:nvPicPr>
          <p:cNvPr id="20" name="Picture 6">
            <a:extLst>
              <a:ext uri="{FF2B5EF4-FFF2-40B4-BE49-F238E27FC236}">
                <a16:creationId xmlns:a16="http://schemas.microsoft.com/office/drawing/2014/main" id="{8148D426-9B39-49F8-87EC-5706187D78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B1E24822-C25F-4561-AB5E-DD07166EF8AA}"/>
              </a:ext>
            </a:extLst>
          </p:cNvPr>
          <p:cNvSpPr/>
          <p:nvPr/>
        </p:nvSpPr>
        <p:spPr bwMode="auto">
          <a:xfrm>
            <a:off x="6587455" y="1243216"/>
            <a:ext cx="1219200" cy="29631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1" name="Rectangle: Rounded Corners 10">
            <a:extLst>
              <a:ext uri="{FF2B5EF4-FFF2-40B4-BE49-F238E27FC236}">
                <a16:creationId xmlns:a16="http://schemas.microsoft.com/office/drawing/2014/main" id="{DF0EEF12-EEE1-456C-B177-960CDB9BD803}"/>
              </a:ext>
            </a:extLst>
          </p:cNvPr>
          <p:cNvSpPr/>
          <p:nvPr/>
        </p:nvSpPr>
        <p:spPr bwMode="auto">
          <a:xfrm>
            <a:off x="7874466" y="1239366"/>
            <a:ext cx="1005840" cy="29631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4008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10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82C293-B0FC-4F07-A303-FD2D4ACC2F98}"/>
              </a:ext>
            </a:extLst>
          </p:cNvPr>
          <p:cNvGrpSpPr/>
          <p:nvPr/>
        </p:nvGrpSpPr>
        <p:grpSpPr>
          <a:xfrm>
            <a:off x="1371598" y="4536887"/>
            <a:ext cx="6659679" cy="1363154"/>
            <a:chOff x="1371598" y="4536887"/>
            <a:chExt cx="6659679" cy="1363154"/>
          </a:xfrm>
        </p:grpSpPr>
        <p:pic>
          <p:nvPicPr>
            <p:cNvPr id="2052" name="Picture 4">
              <a:extLst>
                <a:ext uri="{FF2B5EF4-FFF2-40B4-BE49-F238E27FC236}">
                  <a16:creationId xmlns:a16="http://schemas.microsoft.com/office/drawing/2014/main" id="{96B13582-2382-4F44-BAD1-931012115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8" y="4536887"/>
              <a:ext cx="6659679" cy="1363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10D7872-8418-41D8-BFEE-3ACAE8AB42C9}"/>
                </a:ext>
              </a:extLst>
            </p:cNvPr>
            <p:cNvPicPr>
              <a:picLocks noChangeAspect="1"/>
            </p:cNvPicPr>
            <p:nvPr/>
          </p:nvPicPr>
          <p:blipFill>
            <a:blip r:embed="rId4"/>
            <a:stretch>
              <a:fillRect/>
            </a:stretch>
          </p:blipFill>
          <p:spPr>
            <a:xfrm>
              <a:off x="2871190" y="4656421"/>
              <a:ext cx="2549141" cy="237744"/>
            </a:xfrm>
            <a:prstGeom prst="rect">
              <a:avLst/>
            </a:prstGeom>
          </p:spPr>
        </p:pic>
      </p:grpSp>
      <p:grpSp>
        <p:nvGrpSpPr>
          <p:cNvPr id="6" name="Group 5">
            <a:extLst>
              <a:ext uri="{FF2B5EF4-FFF2-40B4-BE49-F238E27FC236}">
                <a16:creationId xmlns:a16="http://schemas.microsoft.com/office/drawing/2014/main" id="{D315550F-1F6B-48DC-8AF3-8769C21F19F0}"/>
              </a:ext>
            </a:extLst>
          </p:cNvPr>
          <p:cNvGrpSpPr/>
          <p:nvPr/>
        </p:nvGrpSpPr>
        <p:grpSpPr>
          <a:xfrm>
            <a:off x="1371599" y="610457"/>
            <a:ext cx="6659679" cy="3861689"/>
            <a:chOff x="1371599" y="610457"/>
            <a:chExt cx="6659679" cy="3861689"/>
          </a:xfrm>
        </p:grpSpPr>
        <p:pic>
          <p:nvPicPr>
            <p:cNvPr id="2058" name="Picture 10">
              <a:extLst>
                <a:ext uri="{FF2B5EF4-FFF2-40B4-BE49-F238E27FC236}">
                  <a16:creationId xmlns:a16="http://schemas.microsoft.com/office/drawing/2014/main" id="{31193C68-22C9-4A60-BDFD-4849F355E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599" y="610457"/>
              <a:ext cx="6659679" cy="3861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CFBA115-85AA-4DA5-868C-A4FB999A7C6E}"/>
                </a:ext>
              </a:extLst>
            </p:cNvPr>
            <p:cNvPicPr>
              <a:picLocks noChangeAspect="1"/>
            </p:cNvPicPr>
            <p:nvPr/>
          </p:nvPicPr>
          <p:blipFill>
            <a:blip r:embed="rId6"/>
            <a:stretch>
              <a:fillRect/>
            </a:stretch>
          </p:blipFill>
          <p:spPr>
            <a:xfrm>
              <a:off x="2903004" y="3657600"/>
              <a:ext cx="3027120" cy="213366"/>
            </a:xfrm>
            <a:prstGeom prst="rect">
              <a:avLst/>
            </a:prstGeom>
          </p:spPr>
        </p:pic>
      </p:grpSp>
      <p:sp>
        <p:nvSpPr>
          <p:cNvPr id="19" name="Rectangle: Rounded Corners 18">
            <a:extLst>
              <a:ext uri="{FF2B5EF4-FFF2-40B4-BE49-F238E27FC236}">
                <a16:creationId xmlns:a16="http://schemas.microsoft.com/office/drawing/2014/main" id="{92032EAC-D232-4A72-BE84-F6A466A99293}"/>
              </a:ext>
            </a:extLst>
          </p:cNvPr>
          <p:cNvSpPr/>
          <p:nvPr/>
        </p:nvSpPr>
        <p:spPr bwMode="auto">
          <a:xfrm>
            <a:off x="1300575" y="2198176"/>
            <a:ext cx="1287484" cy="686249"/>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600" b="0" i="0" u="none" strike="noStrike" cap="none" normalizeH="0" baseline="0" dirty="0">
              <a:ln>
                <a:noFill/>
              </a:ln>
              <a:solidFill>
                <a:schemeClr val="tx1"/>
              </a:solidFill>
              <a:effectLst/>
              <a:latin typeface="+mn-lt"/>
              <a:cs typeface="Times New Roman" pitchFamily="18" charset="0"/>
            </a:endParaRPr>
          </a:p>
        </p:txBody>
      </p:sp>
      <p:sp>
        <p:nvSpPr>
          <p:cNvPr id="20" name="Rectangle: Rounded Corners 19">
            <a:extLst>
              <a:ext uri="{FF2B5EF4-FFF2-40B4-BE49-F238E27FC236}">
                <a16:creationId xmlns:a16="http://schemas.microsoft.com/office/drawing/2014/main" id="{4A2D2F07-044E-4253-9AE2-87CBE1EFBD50}"/>
              </a:ext>
            </a:extLst>
          </p:cNvPr>
          <p:cNvSpPr/>
          <p:nvPr/>
        </p:nvSpPr>
        <p:spPr bwMode="auto">
          <a:xfrm>
            <a:off x="2805645" y="3648995"/>
            <a:ext cx="5163487" cy="686249"/>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600" b="0" i="0" u="none" strike="noStrike" cap="none" normalizeH="0" baseline="0" dirty="0">
              <a:ln>
                <a:noFill/>
              </a:ln>
              <a:solidFill>
                <a:schemeClr val="tx1"/>
              </a:solidFill>
              <a:effectLst/>
              <a:latin typeface="+mn-lt"/>
              <a:cs typeface="Times New Roman" pitchFamily="18" charset="0"/>
            </a:endParaRPr>
          </a:p>
        </p:txBody>
      </p:sp>
      <p:sp>
        <p:nvSpPr>
          <p:cNvPr id="12" name="Rectangle: Rounded Corners 11">
            <a:extLst>
              <a:ext uri="{FF2B5EF4-FFF2-40B4-BE49-F238E27FC236}">
                <a16:creationId xmlns:a16="http://schemas.microsoft.com/office/drawing/2014/main" id="{7775CCD4-0174-4670-9381-DBF363419996}"/>
              </a:ext>
            </a:extLst>
          </p:cNvPr>
          <p:cNvSpPr/>
          <p:nvPr/>
        </p:nvSpPr>
        <p:spPr bwMode="auto">
          <a:xfrm>
            <a:off x="2809342" y="4631761"/>
            <a:ext cx="5163487" cy="54864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600" b="0" i="0" u="none" strike="noStrike" cap="none" normalizeH="0" baseline="0" dirty="0">
              <a:ln>
                <a:noFill/>
              </a:ln>
              <a:solidFill>
                <a:schemeClr val="tx1"/>
              </a:solidFill>
              <a:effectLst/>
              <a:latin typeface="+mn-lt"/>
              <a:cs typeface="Times New Roman" pitchFamily="18" charset="0"/>
            </a:endParaRPr>
          </a:p>
        </p:txBody>
      </p:sp>
      <p:sp>
        <p:nvSpPr>
          <p:cNvPr id="13" name="Rectangle: Rounded Corners 12">
            <a:extLst>
              <a:ext uri="{FF2B5EF4-FFF2-40B4-BE49-F238E27FC236}">
                <a16:creationId xmlns:a16="http://schemas.microsoft.com/office/drawing/2014/main" id="{A4B49699-8FB5-4620-A7A1-4FD1BBC7022B}"/>
              </a:ext>
            </a:extLst>
          </p:cNvPr>
          <p:cNvSpPr>
            <a:spLocks/>
          </p:cNvSpPr>
          <p:nvPr/>
        </p:nvSpPr>
        <p:spPr bwMode="auto">
          <a:xfrm>
            <a:off x="2809342" y="5523428"/>
            <a:ext cx="1130772" cy="36576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600" b="0" i="0" u="none" strike="noStrike" cap="none" normalizeH="0" baseline="0" dirty="0">
              <a:ln>
                <a:noFill/>
              </a:ln>
              <a:solidFill>
                <a:schemeClr val="tx1"/>
              </a:solidFill>
              <a:effectLst/>
              <a:latin typeface="+mn-lt"/>
              <a:cs typeface="Times New Roman" pitchFamily="18" charset="0"/>
            </a:endParaRPr>
          </a:p>
        </p:txBody>
      </p:sp>
      <p:pic>
        <p:nvPicPr>
          <p:cNvPr id="18" name="Picture 6">
            <a:extLst>
              <a:ext uri="{FF2B5EF4-FFF2-40B4-BE49-F238E27FC236}">
                <a16:creationId xmlns:a16="http://schemas.microsoft.com/office/drawing/2014/main" id="{F0FA6293-C903-4B90-B6B7-2BB032DB58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3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D483202-EA77-44A7-AB42-524D49DAD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903" y="1280160"/>
            <a:ext cx="4047432" cy="46341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How to Access All </a:t>
            </a:r>
            <a:r>
              <a:rPr lang="en-US" i="1" dirty="0"/>
              <a:t>First Cut </a:t>
            </a:r>
            <a:r>
              <a:rPr lang="en-US" dirty="0"/>
              <a:t>Reports</a:t>
            </a:r>
          </a:p>
        </p:txBody>
      </p:sp>
      <p:pic>
        <p:nvPicPr>
          <p:cNvPr id="11" name="Picture 6">
            <a:extLst>
              <a:ext uri="{FF2B5EF4-FFF2-40B4-BE49-F238E27FC236}">
                <a16:creationId xmlns:a16="http://schemas.microsoft.com/office/drawing/2014/main" id="{EAD7CEE9-CB06-44FD-81BB-1BCC6BAACF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E4384E9-05A0-4E13-BDA5-15000CE97A38}"/>
              </a:ext>
            </a:extLst>
          </p:cNvPr>
          <p:cNvSpPr txBox="1"/>
          <p:nvPr/>
        </p:nvSpPr>
        <p:spPr>
          <a:xfrm>
            <a:off x="228600" y="1219200"/>
            <a:ext cx="4735782" cy="1246495"/>
          </a:xfrm>
          <a:prstGeom prst="rect">
            <a:avLst/>
          </a:prstGeom>
          <a:noFill/>
        </p:spPr>
        <p:txBody>
          <a:bodyPr wrap="square" rtlCol="0">
            <a:spAutoFit/>
          </a:bodyPr>
          <a:lstStyle/>
          <a:p>
            <a:pPr algn="ctr">
              <a:lnSpc>
                <a:spcPts val="3000"/>
              </a:lnSpc>
              <a:buSzPct val="85000"/>
            </a:pPr>
            <a:r>
              <a:rPr lang="en-US" sz="2800" dirty="0"/>
              <a:t>From the </a:t>
            </a:r>
          </a:p>
          <a:p>
            <a:pPr algn="ctr">
              <a:lnSpc>
                <a:spcPts val="3000"/>
              </a:lnSpc>
              <a:buSzPct val="85000"/>
            </a:pPr>
            <a:r>
              <a:rPr lang="en-US" sz="2800" b="1" dirty="0">
                <a:solidFill>
                  <a:srgbClr val="005DAB"/>
                </a:solidFill>
              </a:rPr>
              <a:t>B</a:t>
            </a:r>
            <a:r>
              <a:rPr lang="en-US" sz="2800" b="1" cap="small" dirty="0">
                <a:solidFill>
                  <a:srgbClr val="005DAB"/>
                </a:solidFill>
              </a:rPr>
              <a:t>etter</a:t>
            </a:r>
            <a:r>
              <a:rPr lang="en-US" sz="2800" b="1" dirty="0">
                <a:solidFill>
                  <a:srgbClr val="329B2E"/>
                </a:solidFill>
              </a:rPr>
              <a:t>I</a:t>
            </a:r>
            <a:r>
              <a:rPr lang="en-US" sz="2800" b="1" cap="small" dirty="0">
                <a:solidFill>
                  <a:srgbClr val="329B2E"/>
                </a:solidFill>
              </a:rPr>
              <a:t>nvesting</a:t>
            </a:r>
            <a:r>
              <a:rPr lang="en-US" sz="2800" dirty="0"/>
              <a:t> </a:t>
            </a:r>
          </a:p>
          <a:p>
            <a:pPr algn="ctr">
              <a:lnSpc>
                <a:spcPts val="3000"/>
              </a:lnSpc>
              <a:buSzPct val="85000"/>
            </a:pPr>
            <a:r>
              <a:rPr lang="en-US" sz="2800" dirty="0"/>
              <a:t>Home Page</a:t>
            </a:r>
          </a:p>
        </p:txBody>
      </p:sp>
      <p:sp>
        <p:nvSpPr>
          <p:cNvPr id="10" name="Rectangle: Rounded Corners 9">
            <a:extLst>
              <a:ext uri="{FF2B5EF4-FFF2-40B4-BE49-F238E27FC236}">
                <a16:creationId xmlns:a16="http://schemas.microsoft.com/office/drawing/2014/main" id="{EE66CF36-4B0A-474B-8EF2-98B52CD4DA93}"/>
              </a:ext>
            </a:extLst>
          </p:cNvPr>
          <p:cNvSpPr/>
          <p:nvPr/>
        </p:nvSpPr>
        <p:spPr bwMode="auto">
          <a:xfrm>
            <a:off x="6526566" y="1237623"/>
            <a:ext cx="1295400" cy="308263"/>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8" name="TextBox 17">
            <a:extLst>
              <a:ext uri="{FF2B5EF4-FFF2-40B4-BE49-F238E27FC236}">
                <a16:creationId xmlns:a16="http://schemas.microsoft.com/office/drawing/2014/main" id="{1A3F5480-9531-463F-B9C0-05181A61E0AC}"/>
              </a:ext>
            </a:extLst>
          </p:cNvPr>
          <p:cNvSpPr txBox="1"/>
          <p:nvPr/>
        </p:nvSpPr>
        <p:spPr>
          <a:xfrm>
            <a:off x="360625" y="2590800"/>
            <a:ext cx="4211376" cy="3272691"/>
          </a:xfrm>
          <a:prstGeom prst="rect">
            <a:avLst/>
          </a:prstGeom>
          <a:noFill/>
        </p:spPr>
        <p:txBody>
          <a:bodyPr wrap="square" rtlCol="0">
            <a:spAutoFit/>
          </a:bodyPr>
          <a:lstStyle/>
          <a:p>
            <a:pPr marL="320040" indent="-320040">
              <a:lnSpc>
                <a:spcPts val="3200"/>
              </a:lnSpc>
              <a:spcBef>
                <a:spcPts val="1200"/>
              </a:spcBef>
              <a:buSzPct val="85000"/>
              <a:buFont typeface="Wingdings" panose="05000000000000000000" pitchFamily="2" charset="2"/>
              <a:buChar char="§"/>
            </a:pPr>
            <a:r>
              <a:rPr lang="en-US" sz="2800" dirty="0"/>
              <a:t>You must be logged in.</a:t>
            </a:r>
          </a:p>
          <a:p>
            <a:pPr marL="320040" indent="-320040">
              <a:lnSpc>
                <a:spcPts val="3200"/>
              </a:lnSpc>
              <a:spcBef>
                <a:spcPts val="1200"/>
              </a:spcBef>
              <a:buSzPct val="85000"/>
              <a:buFont typeface="Wingdings" panose="05000000000000000000" pitchFamily="2" charset="2"/>
              <a:buChar char="§"/>
            </a:pPr>
            <a:r>
              <a:rPr lang="en-US" sz="2800" dirty="0"/>
              <a:t>Clicking on the </a:t>
            </a:r>
            <a:br>
              <a:rPr lang="en-US" sz="2800" dirty="0"/>
            </a:br>
            <a:r>
              <a:rPr lang="en-US" sz="2800" dirty="0"/>
              <a:t>‘View All’ button </a:t>
            </a:r>
            <a:br>
              <a:rPr lang="en-US" sz="2800" dirty="0"/>
            </a:br>
            <a:r>
              <a:rPr lang="en-US" sz="2800" dirty="0"/>
              <a:t>takes you to the</a:t>
            </a:r>
          </a:p>
          <a:p>
            <a:pPr algn="ctr">
              <a:lnSpc>
                <a:spcPts val="3200"/>
              </a:lnSpc>
              <a:spcBef>
                <a:spcPts val="1200"/>
              </a:spcBef>
              <a:buSzPct val="85000"/>
            </a:pPr>
            <a:r>
              <a:rPr lang="en-US" sz="2800" b="1" dirty="0"/>
              <a:t>First Cut Stock</a:t>
            </a:r>
            <a:br>
              <a:rPr lang="en-US" sz="2800" b="1" dirty="0"/>
            </a:br>
            <a:r>
              <a:rPr lang="en-US" sz="2800" b="1" dirty="0"/>
              <a:t>Reports Page</a:t>
            </a:r>
            <a:br>
              <a:rPr lang="en-US" sz="2800" dirty="0"/>
            </a:br>
            <a:endParaRPr lang="en-US" sz="2800" dirty="0"/>
          </a:p>
        </p:txBody>
      </p:sp>
      <p:sp>
        <p:nvSpPr>
          <p:cNvPr id="19" name="Rectangle: Rounded Corners 18">
            <a:extLst>
              <a:ext uri="{FF2B5EF4-FFF2-40B4-BE49-F238E27FC236}">
                <a16:creationId xmlns:a16="http://schemas.microsoft.com/office/drawing/2014/main" id="{66EB9E73-6D8E-4B45-8BED-3B904AB23EFC}"/>
              </a:ext>
            </a:extLst>
          </p:cNvPr>
          <p:cNvSpPr/>
          <p:nvPr/>
        </p:nvSpPr>
        <p:spPr bwMode="auto">
          <a:xfrm>
            <a:off x="5292525" y="5139642"/>
            <a:ext cx="990600" cy="31348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93357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fade">
                                      <p:cBhvr>
                                        <p:cTn id="16" dur="1000"/>
                                        <p:tgtEl>
                                          <p:spTgt spid="18">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fade">
                                      <p:cBhvr>
                                        <p:cTn id="24" dur="1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DE851721-EF7A-4DD5-8E85-7A79083F8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59" y="609600"/>
            <a:ext cx="8783257" cy="5333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2069401-7E50-4357-9E4F-63D4625773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9" name="Speech Bubble: Rectangle with Corners Rounded 18">
            <a:extLst>
              <a:ext uri="{FF2B5EF4-FFF2-40B4-BE49-F238E27FC236}">
                <a16:creationId xmlns:a16="http://schemas.microsoft.com/office/drawing/2014/main" id="{D6F95F65-5C0B-488C-9460-A9D95950383B}"/>
              </a:ext>
            </a:extLst>
          </p:cNvPr>
          <p:cNvSpPr/>
          <p:nvPr/>
        </p:nvSpPr>
        <p:spPr bwMode="auto">
          <a:xfrm>
            <a:off x="3229298" y="1290479"/>
            <a:ext cx="3208864" cy="385921"/>
          </a:xfrm>
          <a:prstGeom prst="wedgeRoundRectCallout">
            <a:avLst>
              <a:gd name="adj1" fmla="val -122134"/>
              <a:gd name="adj2" fmla="val 58101"/>
              <a:gd name="adj3" fmla="val 16667"/>
            </a:avLst>
          </a:prstGeom>
          <a:gradFill flip="none" rotWithShape="1">
            <a:gsLst>
              <a:gs pos="76000">
                <a:srgbClr val="F1F5FF"/>
              </a:gs>
              <a:gs pos="8000">
                <a:srgbClr val="BACAFF">
                  <a:shade val="100000"/>
                  <a:satMod val="115000"/>
                </a:srgbClr>
              </a:gs>
            </a:gsLst>
            <a:lin ang="2700000" scaled="0"/>
            <a:tileRect/>
          </a:gradFill>
          <a:ln w="28575"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ts val="2000"/>
              </a:lnSpc>
              <a:spcBef>
                <a:spcPts val="0"/>
              </a:spcBef>
              <a:spcAft>
                <a:spcPct val="0"/>
              </a:spcAft>
              <a:buClrTx/>
              <a:buSzTx/>
              <a:buFontTx/>
              <a:buNone/>
              <a:tabLst/>
            </a:pPr>
            <a:r>
              <a:rPr lang="en-US" sz="1800" dirty="0">
                <a:latin typeface="+mj-lt"/>
              </a:rPr>
              <a:t>Enter ‘SBUX’ or ‘Starbucks’ </a:t>
            </a:r>
            <a:endParaRPr kumimoji="0" lang="en-US" sz="1800" b="0" i="0" u="none" strike="noStrike" cap="none" normalizeH="0" baseline="0" dirty="0">
              <a:ln>
                <a:noFill/>
              </a:ln>
              <a:solidFill>
                <a:schemeClr val="tx1"/>
              </a:solidFill>
              <a:effectLst/>
              <a:latin typeface="+mj-lt"/>
            </a:endParaRPr>
          </a:p>
        </p:txBody>
      </p:sp>
      <p:sp>
        <p:nvSpPr>
          <p:cNvPr id="10" name="Speech Bubble: Rectangle with Corners Rounded 9">
            <a:extLst>
              <a:ext uri="{FF2B5EF4-FFF2-40B4-BE49-F238E27FC236}">
                <a16:creationId xmlns:a16="http://schemas.microsoft.com/office/drawing/2014/main" id="{58B4435F-0D92-41DC-9BEE-770157B141CC}"/>
              </a:ext>
            </a:extLst>
          </p:cNvPr>
          <p:cNvSpPr/>
          <p:nvPr/>
        </p:nvSpPr>
        <p:spPr bwMode="auto">
          <a:xfrm>
            <a:off x="7315200" y="842301"/>
            <a:ext cx="1338470" cy="608394"/>
          </a:xfrm>
          <a:prstGeom prst="wedgeRoundRectCallout">
            <a:avLst>
              <a:gd name="adj1" fmla="val -67509"/>
              <a:gd name="adj2" fmla="val 142718"/>
              <a:gd name="adj3" fmla="val 16667"/>
            </a:avLst>
          </a:prstGeom>
          <a:gradFill flip="none" rotWithShape="1">
            <a:gsLst>
              <a:gs pos="76000">
                <a:srgbClr val="F1F5FF"/>
              </a:gs>
              <a:gs pos="8000">
                <a:srgbClr val="BACAFF">
                  <a:shade val="100000"/>
                  <a:satMod val="115000"/>
                </a:srgbClr>
              </a:gs>
            </a:gsLst>
            <a:lin ang="2700000" scaled="0"/>
            <a:tileRect/>
          </a:gradFill>
          <a:ln w="28575" cap="flat" cmpd="sng" algn="ctr">
            <a:solidFill>
              <a:srgbClr val="3333CC"/>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spAutoFit/>
          </a:bodyPr>
          <a:lstStyle/>
          <a:p>
            <a:pPr marL="0" marR="0" indent="0" algn="ctr" defTabSz="914400" rtl="0" eaLnBrk="1" fontAlgn="base" latinLnBrk="0" hangingPunct="1">
              <a:lnSpc>
                <a:spcPts val="2000"/>
              </a:lnSpc>
              <a:spcBef>
                <a:spcPts val="0"/>
              </a:spcBef>
              <a:spcAft>
                <a:spcPct val="0"/>
              </a:spcAft>
              <a:buClrTx/>
              <a:buSzTx/>
              <a:buFontTx/>
              <a:buNone/>
              <a:tabLst/>
            </a:pPr>
            <a:r>
              <a:rPr lang="en-US" sz="1800" dirty="0">
                <a:latin typeface="+mj-lt"/>
              </a:rPr>
              <a:t>Sort Ribbon</a:t>
            </a:r>
            <a:endParaRPr kumimoji="0" lang="en-US"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2349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68C106F-9544-4BA1-B27E-A9558E616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02" y="1676400"/>
            <a:ext cx="8808439" cy="2667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9A58C1ED-C839-4DC6-83C4-190157F6AA44}"/>
              </a:ext>
            </a:extLst>
          </p:cNvPr>
          <p:cNvCxnSpPr/>
          <p:nvPr/>
        </p:nvCxnSpPr>
        <p:spPr bwMode="auto">
          <a:xfrm>
            <a:off x="2114938" y="2147662"/>
            <a:ext cx="4953000" cy="0"/>
          </a:xfrm>
          <a:prstGeom prst="line">
            <a:avLst/>
          </a:prstGeom>
          <a:noFill/>
          <a:ln w="34925" cap="flat" cmpd="sng" algn="ctr">
            <a:solidFill>
              <a:srgbClr val="FF0000"/>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2CDF2B54-3BC0-42F0-8E32-6E21F2E9ED87}"/>
              </a:ext>
            </a:extLst>
          </p:cNvPr>
          <p:cNvCxnSpPr>
            <a:cxnSpLocks/>
          </p:cNvCxnSpPr>
          <p:nvPr/>
        </p:nvCxnSpPr>
        <p:spPr bwMode="auto">
          <a:xfrm>
            <a:off x="7049276" y="2138331"/>
            <a:ext cx="1265855" cy="1544405"/>
          </a:xfrm>
          <a:prstGeom prst="straightConnector1">
            <a:avLst/>
          </a:prstGeom>
          <a:noFill/>
          <a:ln w="34925" cap="flat" cmpd="sng" algn="ctr">
            <a:solidFill>
              <a:srgbClr val="FF0000"/>
            </a:solidFill>
            <a:prstDash val="solid"/>
            <a:miter lim="800000"/>
            <a:headEnd type="none" w="med" len="med"/>
            <a:tailEnd type="stealth" w="lg" len="lg"/>
          </a:ln>
          <a:effectLst/>
        </p:spPr>
      </p:cxnSp>
      <p:sp>
        <p:nvSpPr>
          <p:cNvPr id="27" name="Title 1">
            <a:extLst>
              <a:ext uri="{FF2B5EF4-FFF2-40B4-BE49-F238E27FC236}">
                <a16:creationId xmlns:a16="http://schemas.microsoft.com/office/drawing/2014/main" id="{A0E6EF7C-7C02-4B2C-8039-A630AB5695F0}"/>
              </a:ext>
            </a:extLst>
          </p:cNvPr>
          <p:cNvSpPr>
            <a:spLocks noGrp="1"/>
          </p:cNvSpPr>
          <p:nvPr>
            <p:ph type="title"/>
          </p:nvPr>
        </p:nvSpPr>
        <p:spPr>
          <a:xfrm>
            <a:off x="0" y="458752"/>
            <a:ext cx="9144000" cy="762000"/>
          </a:xfrm>
        </p:spPr>
        <p:txBody>
          <a:bodyPr/>
          <a:lstStyle/>
          <a:p>
            <a:r>
              <a:rPr lang="en-US" dirty="0"/>
              <a:t>How To Access All </a:t>
            </a:r>
            <a:r>
              <a:rPr lang="en-US" i="1" dirty="0"/>
              <a:t>First Cut Reports</a:t>
            </a:r>
            <a:endParaRPr lang="en-US" dirty="0"/>
          </a:p>
        </p:txBody>
      </p:sp>
    </p:spTree>
    <p:extLst>
      <p:ext uri="{BB962C8B-B14F-4D97-AF65-F5344CB8AC3E}">
        <p14:creationId xmlns:p14="http://schemas.microsoft.com/office/powerpoint/2010/main" val="15027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8FAAEB3-5FC4-4B1A-BB30-A0A8F736A264}"/>
              </a:ext>
            </a:extLst>
          </p:cNvPr>
          <p:cNvPicPr>
            <a:picLocks noChangeAspect="1"/>
          </p:cNvPicPr>
          <p:nvPr/>
        </p:nvPicPr>
        <p:blipFill>
          <a:blip r:embed="rId3"/>
          <a:stretch>
            <a:fillRect/>
          </a:stretch>
        </p:blipFill>
        <p:spPr>
          <a:xfrm>
            <a:off x="647700" y="546766"/>
            <a:ext cx="7886700" cy="5359894"/>
          </a:xfrm>
          <a:prstGeom prst="rect">
            <a:avLst/>
          </a:prstGeom>
        </p:spPr>
      </p:pic>
      <p:pic>
        <p:nvPicPr>
          <p:cNvPr id="11" name="Picture 6">
            <a:extLst>
              <a:ext uri="{FF2B5EF4-FFF2-40B4-BE49-F238E27FC236}">
                <a16:creationId xmlns:a16="http://schemas.microsoft.com/office/drawing/2014/main" id="{597F2324-69F0-41D1-B271-0FE22051A7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Brace 11">
            <a:extLst>
              <a:ext uri="{FF2B5EF4-FFF2-40B4-BE49-F238E27FC236}">
                <a16:creationId xmlns:a16="http://schemas.microsoft.com/office/drawing/2014/main" id="{3A0801FE-BDBD-463F-935B-7822356D80D1}"/>
              </a:ext>
            </a:extLst>
          </p:cNvPr>
          <p:cNvSpPr/>
          <p:nvPr/>
        </p:nvSpPr>
        <p:spPr bwMode="auto">
          <a:xfrm>
            <a:off x="4724400" y="2893876"/>
            <a:ext cx="381000" cy="1524000"/>
          </a:xfrm>
          <a:prstGeom prst="rightBrace">
            <a:avLst>
              <a:gd name="adj1" fmla="val 32637"/>
              <a:gd name="adj2" fmla="val 50000"/>
            </a:avLst>
          </a:prstGeom>
          <a:noFill/>
          <a:ln w="28575"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3" name="TextBox 12">
            <a:extLst>
              <a:ext uri="{FF2B5EF4-FFF2-40B4-BE49-F238E27FC236}">
                <a16:creationId xmlns:a16="http://schemas.microsoft.com/office/drawing/2014/main" id="{A416DD29-B6F0-484F-9167-2A387AF20E44}"/>
              </a:ext>
            </a:extLst>
          </p:cNvPr>
          <p:cNvSpPr txBox="1"/>
          <p:nvPr/>
        </p:nvSpPr>
        <p:spPr>
          <a:xfrm>
            <a:off x="5324669" y="3327012"/>
            <a:ext cx="2981131" cy="707886"/>
          </a:xfrm>
          <a:prstGeom prst="rect">
            <a:avLst/>
          </a:prstGeom>
          <a:noFill/>
        </p:spPr>
        <p:txBody>
          <a:bodyPr wrap="square" rtlCol="0">
            <a:spAutoFit/>
          </a:bodyPr>
          <a:lstStyle/>
          <a:p>
            <a:r>
              <a:rPr lang="en-US" sz="2000" dirty="0"/>
              <a:t>Click on these links to</a:t>
            </a:r>
            <a:br>
              <a:rPr lang="en-US" sz="2000" dirty="0"/>
            </a:br>
            <a:r>
              <a:rPr lang="en-US" sz="2000" dirty="0"/>
              <a:t>download the First Cuts</a:t>
            </a:r>
          </a:p>
        </p:txBody>
      </p:sp>
      <p:cxnSp>
        <p:nvCxnSpPr>
          <p:cNvPr id="3" name="Straight Arrow Connector 2">
            <a:extLst>
              <a:ext uri="{FF2B5EF4-FFF2-40B4-BE49-F238E27FC236}">
                <a16:creationId xmlns:a16="http://schemas.microsoft.com/office/drawing/2014/main" id="{BE756436-0002-433A-94CB-5DC7B7DC6483}"/>
              </a:ext>
            </a:extLst>
          </p:cNvPr>
          <p:cNvCxnSpPr>
            <a:cxnSpLocks/>
          </p:cNvCxnSpPr>
          <p:nvPr/>
        </p:nvCxnSpPr>
        <p:spPr bwMode="auto">
          <a:xfrm>
            <a:off x="2057400" y="5575722"/>
            <a:ext cx="1219200" cy="0"/>
          </a:xfrm>
          <a:prstGeom prst="straightConnector1">
            <a:avLst/>
          </a:prstGeom>
          <a:noFill/>
          <a:ln w="31750" cap="flat" cmpd="sng" algn="ctr">
            <a:solidFill>
              <a:srgbClr val="3333CC"/>
            </a:solidFill>
            <a:prstDash val="solid"/>
            <a:round/>
            <a:headEnd type="none" w="med" len="med"/>
            <a:tailEnd type="arrow"/>
          </a:ln>
          <a:effectLst/>
        </p:spPr>
      </p:cxnSp>
      <p:cxnSp>
        <p:nvCxnSpPr>
          <p:cNvPr id="18" name="Straight Arrow Connector 17">
            <a:extLst>
              <a:ext uri="{FF2B5EF4-FFF2-40B4-BE49-F238E27FC236}">
                <a16:creationId xmlns:a16="http://schemas.microsoft.com/office/drawing/2014/main" id="{C3A79C1B-289F-4132-A9CB-57CD032475DF}"/>
              </a:ext>
            </a:extLst>
          </p:cNvPr>
          <p:cNvCxnSpPr>
            <a:cxnSpLocks/>
          </p:cNvCxnSpPr>
          <p:nvPr/>
        </p:nvCxnSpPr>
        <p:spPr bwMode="auto">
          <a:xfrm>
            <a:off x="2590800" y="5213713"/>
            <a:ext cx="685800" cy="0"/>
          </a:xfrm>
          <a:prstGeom prst="straightConnector1">
            <a:avLst/>
          </a:prstGeom>
          <a:noFill/>
          <a:ln w="31750" cap="flat" cmpd="sng" algn="ctr">
            <a:solidFill>
              <a:srgbClr val="3333CC"/>
            </a:solidFill>
            <a:prstDash val="solid"/>
            <a:round/>
            <a:headEnd type="none" w="med" len="med"/>
            <a:tailEnd type="arrow"/>
          </a:ln>
          <a:effectLst/>
        </p:spPr>
      </p:cxnSp>
      <p:cxnSp>
        <p:nvCxnSpPr>
          <p:cNvPr id="20" name="Straight Arrow Connector 19">
            <a:extLst>
              <a:ext uri="{FF2B5EF4-FFF2-40B4-BE49-F238E27FC236}">
                <a16:creationId xmlns:a16="http://schemas.microsoft.com/office/drawing/2014/main" id="{2FE46729-4F46-43D5-B227-7A38840E7E7C}"/>
              </a:ext>
            </a:extLst>
          </p:cNvPr>
          <p:cNvCxnSpPr>
            <a:cxnSpLocks/>
          </p:cNvCxnSpPr>
          <p:nvPr/>
        </p:nvCxnSpPr>
        <p:spPr bwMode="auto">
          <a:xfrm>
            <a:off x="2743200" y="4836151"/>
            <a:ext cx="533400" cy="0"/>
          </a:xfrm>
          <a:prstGeom prst="straightConnector1">
            <a:avLst/>
          </a:prstGeom>
          <a:noFill/>
          <a:ln w="31750" cap="flat" cmpd="sng" algn="ctr">
            <a:solidFill>
              <a:srgbClr val="3333CC"/>
            </a:solidFill>
            <a:prstDash val="solid"/>
            <a:round/>
            <a:headEnd type="none" w="med" len="med"/>
            <a:tailEnd type="arrow"/>
          </a:ln>
          <a:effectLst/>
        </p:spPr>
      </p:cxnSp>
      <p:sp>
        <p:nvSpPr>
          <p:cNvPr id="21" name="TextBox 20">
            <a:extLst>
              <a:ext uri="{FF2B5EF4-FFF2-40B4-BE49-F238E27FC236}">
                <a16:creationId xmlns:a16="http://schemas.microsoft.com/office/drawing/2014/main" id="{A25C1448-707F-4492-BCB4-F0E2E543579C}"/>
              </a:ext>
            </a:extLst>
          </p:cNvPr>
          <p:cNvSpPr txBox="1"/>
          <p:nvPr/>
        </p:nvSpPr>
        <p:spPr>
          <a:xfrm>
            <a:off x="3312264" y="4635906"/>
            <a:ext cx="4736603" cy="1169551"/>
          </a:xfrm>
          <a:prstGeom prst="rect">
            <a:avLst/>
          </a:prstGeom>
          <a:noFill/>
        </p:spPr>
        <p:txBody>
          <a:bodyPr wrap="square" rtlCol="0">
            <a:spAutoFit/>
          </a:bodyPr>
          <a:lstStyle/>
          <a:p>
            <a:pPr>
              <a:spcBef>
                <a:spcPts val="600"/>
              </a:spcBef>
            </a:pPr>
            <a:r>
              <a:rPr lang="en-US" sz="2000" dirty="0"/>
              <a:t>Opens the Starbucks Home Page</a:t>
            </a:r>
          </a:p>
          <a:p>
            <a:pPr>
              <a:spcBef>
                <a:spcPts val="600"/>
              </a:spcBef>
            </a:pPr>
            <a:r>
              <a:rPr lang="en-US" sz="2000" dirty="0"/>
              <a:t>Opens the BI SBUX Co Research Page</a:t>
            </a:r>
          </a:p>
          <a:p>
            <a:pPr>
              <a:spcBef>
                <a:spcPts val="600"/>
              </a:spcBef>
            </a:pPr>
            <a:r>
              <a:rPr lang="en-US" sz="2000" dirty="0"/>
              <a:t>Opens a New SBUX SSG Study</a:t>
            </a:r>
          </a:p>
        </p:txBody>
      </p:sp>
      <p:sp>
        <p:nvSpPr>
          <p:cNvPr id="22" name="Rectangle: Rounded Corners 21">
            <a:extLst>
              <a:ext uri="{FF2B5EF4-FFF2-40B4-BE49-F238E27FC236}">
                <a16:creationId xmlns:a16="http://schemas.microsoft.com/office/drawing/2014/main" id="{27A78FFD-56B0-46F8-A84E-44D20A12B463}"/>
              </a:ext>
            </a:extLst>
          </p:cNvPr>
          <p:cNvSpPr/>
          <p:nvPr/>
        </p:nvSpPr>
        <p:spPr bwMode="auto">
          <a:xfrm>
            <a:off x="647700" y="546766"/>
            <a:ext cx="7886700" cy="2042806"/>
          </a:xfrm>
          <a:prstGeom prst="roundRect">
            <a:avLst>
              <a:gd name="adj" fmla="val 4017"/>
            </a:avLst>
          </a:prstGeom>
          <a:noFill/>
          <a:ln w="34925"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23" name="TextBox 22">
            <a:extLst>
              <a:ext uri="{FF2B5EF4-FFF2-40B4-BE49-F238E27FC236}">
                <a16:creationId xmlns:a16="http://schemas.microsoft.com/office/drawing/2014/main" id="{9BEC61FF-538D-4A24-942F-D9DE65066885}"/>
              </a:ext>
            </a:extLst>
          </p:cNvPr>
          <p:cNvSpPr txBox="1"/>
          <p:nvPr/>
        </p:nvSpPr>
        <p:spPr>
          <a:xfrm>
            <a:off x="4724399" y="951340"/>
            <a:ext cx="2912879" cy="400110"/>
          </a:xfrm>
          <a:prstGeom prst="rect">
            <a:avLst/>
          </a:prstGeom>
          <a:noFill/>
        </p:spPr>
        <p:txBody>
          <a:bodyPr wrap="square" rtlCol="0">
            <a:spAutoFit/>
          </a:bodyPr>
          <a:lstStyle/>
          <a:p>
            <a:r>
              <a:rPr lang="en-US" sz="2000" i="1" dirty="0">
                <a:solidFill>
                  <a:srgbClr val="3333CC"/>
                </a:solidFill>
              </a:rPr>
              <a:t>General Information</a:t>
            </a:r>
          </a:p>
        </p:txBody>
      </p:sp>
    </p:spTree>
    <p:extLst>
      <p:ext uri="{BB962C8B-B14F-4D97-AF65-F5344CB8AC3E}">
        <p14:creationId xmlns:p14="http://schemas.microsoft.com/office/powerpoint/2010/main" val="34104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10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000"/>
                                        <p:tgtEl>
                                          <p:spTgt spid="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p:bldP spid="22" grpId="0" animBg="1"/>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C84E40-82ED-42EA-A2E5-5D5E901E32D7}"/>
              </a:ext>
            </a:extLst>
          </p:cNvPr>
          <p:cNvSpPr>
            <a:spLocks noGrp="1"/>
          </p:cNvSpPr>
          <p:nvPr>
            <p:ph type="title"/>
          </p:nvPr>
        </p:nvSpPr>
        <p:spPr>
          <a:xfrm>
            <a:off x="0" y="458752"/>
            <a:ext cx="9144000" cy="762000"/>
          </a:xfrm>
        </p:spPr>
        <p:txBody>
          <a:bodyPr/>
          <a:lstStyle/>
          <a:p>
            <a:r>
              <a:rPr lang="en-US" dirty="0"/>
              <a:t>Now What?</a:t>
            </a:r>
          </a:p>
        </p:txBody>
      </p:sp>
      <p:pic>
        <p:nvPicPr>
          <p:cNvPr id="7" name="Picture 2">
            <a:extLst>
              <a:ext uri="{FF2B5EF4-FFF2-40B4-BE49-F238E27FC236}">
                <a16:creationId xmlns:a16="http://schemas.microsoft.com/office/drawing/2014/main" id="{B45FA799-E3AF-4CC8-A637-1FCD5FA27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228" y="1143000"/>
            <a:ext cx="370317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1B61F678-44D5-4193-B9A6-7A9689F430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2CC996D5-5A2E-4EF0-A3C2-53376C67B9AA}"/>
              </a:ext>
            </a:extLst>
          </p:cNvPr>
          <p:cNvSpPr>
            <a:spLocks noGrp="1"/>
          </p:cNvSpPr>
          <p:nvPr>
            <p:ph type="body" sz="half" idx="1"/>
          </p:nvPr>
        </p:nvSpPr>
        <p:spPr>
          <a:xfrm>
            <a:off x="408594" y="1386840"/>
            <a:ext cx="4623634" cy="4251960"/>
          </a:xfrm>
        </p:spPr>
        <p:txBody>
          <a:bodyPr/>
          <a:lstStyle/>
          <a:p>
            <a:pPr>
              <a:lnSpc>
                <a:spcPts val="3000"/>
              </a:lnSpc>
              <a:spcBef>
                <a:spcPts val="900"/>
              </a:spcBef>
              <a:buFont typeface="Wingdings" panose="05000000000000000000" pitchFamily="2" charset="2"/>
              <a:buChar char="§"/>
            </a:pPr>
            <a:r>
              <a:rPr lang="en-US" sz="2600" dirty="0"/>
              <a:t>Read through the </a:t>
            </a:r>
            <a:r>
              <a:rPr lang="en-US" sz="2600" i="1" dirty="0"/>
              <a:t>First Cut </a:t>
            </a:r>
            <a:r>
              <a:rPr lang="en-US" sz="2600" dirty="0"/>
              <a:t>to see how others approach analyzing this company.</a:t>
            </a:r>
          </a:p>
          <a:p>
            <a:pPr>
              <a:lnSpc>
                <a:spcPts val="3000"/>
              </a:lnSpc>
              <a:spcBef>
                <a:spcPts val="900"/>
              </a:spcBef>
              <a:buFont typeface="Wingdings" panose="05000000000000000000" pitchFamily="2" charset="2"/>
              <a:buChar char="§"/>
            </a:pPr>
            <a:r>
              <a:rPr lang="en-US" sz="2600" dirty="0"/>
              <a:t>See if there are any new ideas that might help you in your stock analysis and judgments.</a:t>
            </a:r>
          </a:p>
          <a:p>
            <a:pPr>
              <a:lnSpc>
                <a:spcPts val="3000"/>
              </a:lnSpc>
              <a:spcBef>
                <a:spcPts val="900"/>
              </a:spcBef>
              <a:buFont typeface="Wingdings" panose="05000000000000000000" pitchFamily="2" charset="2"/>
              <a:buChar char="§"/>
            </a:pPr>
            <a:r>
              <a:rPr lang="en-US" sz="2600" dirty="0"/>
              <a:t>Do your own SSG for this stock and compare conclusions.</a:t>
            </a:r>
          </a:p>
          <a:p>
            <a:pPr marL="0" indent="0">
              <a:lnSpc>
                <a:spcPts val="3000"/>
              </a:lnSpc>
              <a:spcBef>
                <a:spcPts val="900"/>
              </a:spcBef>
              <a:buNone/>
            </a:pPr>
            <a:endParaRPr lang="en-US" sz="2600" dirty="0"/>
          </a:p>
        </p:txBody>
      </p:sp>
    </p:spTree>
    <p:extLst>
      <p:ext uri="{BB962C8B-B14F-4D97-AF65-F5344CB8AC3E}">
        <p14:creationId xmlns:p14="http://schemas.microsoft.com/office/powerpoint/2010/main" val="293904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12000">
              <a:schemeClr val="bg1"/>
            </a:gs>
            <a:gs pos="98000">
              <a:srgbClr val="819FFF"/>
            </a:gs>
          </a:gsLst>
          <a:lin ang="2700000" scaled="1"/>
        </a:gra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3E0D2B74-781B-49D7-AB05-8B156C974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094" y="695383"/>
            <a:ext cx="3596093" cy="530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1" y="574040"/>
            <a:ext cx="4850081" cy="1143000"/>
          </a:xfrm>
        </p:spPr>
        <p:txBody>
          <a:bodyPr/>
          <a:lstStyle/>
          <a:p>
            <a:r>
              <a:rPr lang="en-US" dirty="0"/>
              <a:t>On the </a:t>
            </a:r>
            <a:br>
              <a:rPr lang="en-US" dirty="0"/>
            </a:br>
            <a:r>
              <a:rPr lang="en-US" dirty="0"/>
              <a:t>Control Panel</a:t>
            </a:r>
          </a:p>
        </p:txBody>
      </p:sp>
      <p:sp>
        <p:nvSpPr>
          <p:cNvPr id="13" name="Speech Bubble: Rectangle with Corners Rounded 12">
            <a:extLst>
              <a:ext uri="{FF2B5EF4-FFF2-40B4-BE49-F238E27FC236}">
                <a16:creationId xmlns:a16="http://schemas.microsoft.com/office/drawing/2014/main" id="{2BECB4FF-688E-4B5E-863D-88DC6162FB84}"/>
              </a:ext>
            </a:extLst>
          </p:cNvPr>
          <p:cNvSpPr/>
          <p:nvPr/>
        </p:nvSpPr>
        <p:spPr bwMode="auto">
          <a:xfrm>
            <a:off x="594497" y="4806653"/>
            <a:ext cx="3454424" cy="783193"/>
          </a:xfrm>
          <a:prstGeom prst="wedgeRoundRectCallout">
            <a:avLst>
              <a:gd name="adj1" fmla="val 83012"/>
              <a:gd name="adj2" fmla="val -78185"/>
              <a:gd name="adj3" fmla="val 16667"/>
            </a:avLst>
          </a:prstGeom>
          <a:gradFill flip="none" rotWithShape="1">
            <a:gsLst>
              <a:gs pos="37000">
                <a:srgbClr val="F1F5FF"/>
              </a:gs>
              <a:gs pos="0">
                <a:srgbClr val="BACAFF">
                  <a:shade val="100000"/>
                  <a:satMod val="115000"/>
                </a:srgbClr>
              </a:gs>
            </a:gsLst>
            <a:lin ang="2700000" scaled="0"/>
            <a:tileRect/>
          </a:gradFill>
          <a:ln w="28575"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Times New Roman" pitchFamily="18" charset="0"/>
              </a:rPr>
              <a:t>Click Here to Ask a Question</a:t>
            </a:r>
          </a:p>
        </p:txBody>
      </p:sp>
      <p:grpSp>
        <p:nvGrpSpPr>
          <p:cNvPr id="5" name="Group 4">
            <a:extLst>
              <a:ext uri="{FF2B5EF4-FFF2-40B4-BE49-F238E27FC236}">
                <a16:creationId xmlns:a16="http://schemas.microsoft.com/office/drawing/2014/main" id="{B3F4ADA4-7CC2-4F4F-9FD4-1AB17795C55C}"/>
              </a:ext>
            </a:extLst>
          </p:cNvPr>
          <p:cNvGrpSpPr/>
          <p:nvPr/>
        </p:nvGrpSpPr>
        <p:grpSpPr>
          <a:xfrm>
            <a:off x="594496" y="2287552"/>
            <a:ext cx="3454425" cy="2349579"/>
            <a:chOff x="697826" y="2362200"/>
            <a:chExt cx="3454425" cy="2349579"/>
          </a:xfrm>
        </p:grpSpPr>
        <p:sp>
          <p:nvSpPr>
            <p:cNvPr id="7" name="Speech Bubble: Rectangle with Corners Rounded 6">
              <a:extLst>
                <a:ext uri="{FF2B5EF4-FFF2-40B4-BE49-F238E27FC236}">
                  <a16:creationId xmlns:a16="http://schemas.microsoft.com/office/drawing/2014/main" id="{D7997F71-386F-41F5-B360-167C985A57C0}"/>
                </a:ext>
              </a:extLst>
            </p:cNvPr>
            <p:cNvSpPr/>
            <p:nvPr/>
          </p:nvSpPr>
          <p:spPr bwMode="auto">
            <a:xfrm>
              <a:off x="697826" y="2362200"/>
              <a:ext cx="3454425" cy="2349579"/>
            </a:xfrm>
            <a:prstGeom prst="wedgeRoundRectCallout">
              <a:avLst>
                <a:gd name="adj1" fmla="val 83519"/>
                <a:gd name="adj2" fmla="val 39355"/>
                <a:gd name="adj3" fmla="val 16667"/>
              </a:avLst>
            </a:prstGeom>
            <a:gradFill flip="none" rotWithShape="1">
              <a:gsLst>
                <a:gs pos="47000">
                  <a:srgbClr val="F1F5FF"/>
                </a:gs>
                <a:gs pos="0">
                  <a:srgbClr val="BACAFF">
                    <a:shade val="100000"/>
                    <a:satMod val="115000"/>
                  </a:srgbClr>
                </a:gs>
              </a:gsLst>
              <a:lin ang="2700000" scaled="0"/>
              <a:tileRect/>
            </a:gradFill>
            <a:ln w="28575"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a:p>
              <a:pPr marL="0" marR="0" indent="0" algn="ctr" defTabSz="914400" rtl="0" eaLnBrk="1" fontAlgn="base" latinLnBrk="0" hangingPunct="1">
                <a:lnSpc>
                  <a:spcPct val="100000"/>
                </a:lnSpc>
                <a:spcBef>
                  <a:spcPct val="50000"/>
                </a:spcBef>
                <a:spcAft>
                  <a:spcPct val="0"/>
                </a:spcAft>
                <a:buClrTx/>
                <a:buSzTx/>
                <a:buFontTx/>
                <a:buNone/>
                <a:tabLst/>
              </a:pPr>
              <a:endParaRPr lang="en-US" dirty="0">
                <a:latin typeface="Arial Black" pitchFamily="34" charset="0"/>
              </a:endParaRPr>
            </a:p>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8" name="TextBox 7">
              <a:extLst>
                <a:ext uri="{FF2B5EF4-FFF2-40B4-BE49-F238E27FC236}">
                  <a16:creationId xmlns:a16="http://schemas.microsoft.com/office/drawing/2014/main" id="{1D2EF1D9-F355-4AA8-80A3-80ECA230A152}"/>
                </a:ext>
              </a:extLst>
            </p:cNvPr>
            <p:cNvSpPr txBox="1"/>
            <p:nvPr/>
          </p:nvSpPr>
          <p:spPr>
            <a:xfrm>
              <a:off x="979227" y="2377247"/>
              <a:ext cx="3059533" cy="707886"/>
            </a:xfrm>
            <a:prstGeom prst="rect">
              <a:avLst/>
            </a:prstGeom>
            <a:noFill/>
          </p:spPr>
          <p:txBody>
            <a:bodyPr wrap="square" rtlCol="0">
              <a:spAutoFit/>
            </a:bodyPr>
            <a:lstStyle/>
            <a:p>
              <a:pPr algn="ctr"/>
              <a:r>
                <a:rPr lang="en-US" sz="2000" dirty="0"/>
                <a:t>Click Here to </a:t>
              </a:r>
            </a:p>
            <a:p>
              <a:pPr algn="ctr"/>
              <a:r>
                <a:rPr lang="en-US" sz="2000" dirty="0"/>
                <a:t>Download Handouts</a:t>
              </a:r>
            </a:p>
          </p:txBody>
        </p:sp>
        <p:pic>
          <p:nvPicPr>
            <p:cNvPr id="1026" name="Picture 2">
              <a:extLst>
                <a:ext uri="{FF2B5EF4-FFF2-40B4-BE49-F238E27FC236}">
                  <a16:creationId xmlns:a16="http://schemas.microsoft.com/office/drawing/2014/main" id="{66A0D5C3-FA68-4D7A-8228-711C641D4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278" y="3112699"/>
              <a:ext cx="3143250" cy="14097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a:extLst>
              <a:ext uri="{FF2B5EF4-FFF2-40B4-BE49-F238E27FC236}">
                <a16:creationId xmlns:a16="http://schemas.microsoft.com/office/drawing/2014/main" id="{ECD9C4CF-6A7A-4934-8ACD-0AACDDA03E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DFCBFD7-ED5B-423D-BA84-94BCA94103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8325" y="335818"/>
            <a:ext cx="558997" cy="1809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43D1172-7F20-49A8-A0B4-F069C856B9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1652" y="566264"/>
            <a:ext cx="3596093"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5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edge">
                                      <p:cBhvr>
                                        <p:cTn id="15" dur="750"/>
                                        <p:tgtEl>
                                          <p:spTgt spid="1030"/>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0" y="457200"/>
            <a:ext cx="9144000" cy="762000"/>
          </a:xfrm>
        </p:spPr>
        <p:txBody>
          <a:bodyPr/>
          <a:lstStyle/>
          <a:p>
            <a:pPr eaLnBrk="1" hangingPunct="1"/>
            <a:r>
              <a:rPr lang="en-US" altLang="en-US" dirty="0"/>
              <a:t>Summary</a:t>
            </a:r>
          </a:p>
        </p:txBody>
      </p:sp>
      <p:sp>
        <p:nvSpPr>
          <p:cNvPr id="55300" name="Rectangle 3"/>
          <p:cNvSpPr>
            <a:spLocks noGrp="1" noChangeArrowheads="1"/>
          </p:cNvSpPr>
          <p:nvPr>
            <p:ph type="body" idx="4294967295"/>
          </p:nvPr>
        </p:nvSpPr>
        <p:spPr>
          <a:xfrm>
            <a:off x="609599" y="1143000"/>
            <a:ext cx="8534401" cy="5029200"/>
          </a:xfrm>
        </p:spPr>
        <p:txBody>
          <a:bodyPr/>
          <a:lstStyle/>
          <a:p>
            <a:pPr eaLnBrk="1" hangingPunct="1">
              <a:buFontTx/>
              <a:buNone/>
            </a:pPr>
            <a:r>
              <a:rPr lang="en-US" altLang="en-US" sz="3200" b="0" dirty="0"/>
              <a:t>In this </a:t>
            </a:r>
            <a:r>
              <a:rPr lang="en-US" altLang="en-US" sz="3200" dirty="0"/>
              <a:t>session </a:t>
            </a:r>
            <a:r>
              <a:rPr lang="en-US" altLang="en-US" sz="3200" b="0" dirty="0"/>
              <a:t>we’ve touched on:</a:t>
            </a:r>
          </a:p>
          <a:p>
            <a:pPr eaLnBrk="1" hangingPunct="1">
              <a:lnSpc>
                <a:spcPts val="3000"/>
              </a:lnSpc>
              <a:spcBef>
                <a:spcPts val="1200"/>
              </a:spcBef>
              <a:buFont typeface="Wingdings" panose="05000000000000000000" pitchFamily="2" charset="2"/>
              <a:buChar char="§"/>
            </a:pPr>
            <a:r>
              <a:rPr lang="en-US" altLang="en-US" sz="2800" dirty="0"/>
              <a:t>What a </a:t>
            </a:r>
            <a:r>
              <a:rPr lang="en-US" altLang="en-US" sz="2800" i="1" dirty="0"/>
              <a:t>First Cut </a:t>
            </a:r>
            <a:r>
              <a:rPr lang="en-US" altLang="en-US" sz="2800" dirty="0"/>
              <a:t>study/report is all about.</a:t>
            </a:r>
          </a:p>
          <a:p>
            <a:pPr lvl="1" eaLnBrk="1" hangingPunct="1">
              <a:lnSpc>
                <a:spcPts val="3000"/>
              </a:lnSpc>
              <a:spcBef>
                <a:spcPts val="600"/>
              </a:spcBef>
              <a:buFont typeface="Arial" panose="020B0604020202020204" pitchFamily="34" charset="0"/>
              <a:buChar char="•"/>
            </a:pPr>
            <a:r>
              <a:rPr lang="en-US" altLang="en-US" sz="2400" b="0" dirty="0"/>
              <a:t>It’s a </a:t>
            </a:r>
            <a:r>
              <a:rPr lang="en-US" altLang="en-US" sz="2400" b="1" dirty="0"/>
              <a:t>Learning Tool </a:t>
            </a:r>
            <a:r>
              <a:rPr lang="en-US" altLang="en-US" sz="2400" dirty="0"/>
              <a:t>to help us improve our SSG skills.</a:t>
            </a:r>
          </a:p>
          <a:p>
            <a:pPr lvl="1" eaLnBrk="1" hangingPunct="1">
              <a:lnSpc>
                <a:spcPts val="3000"/>
              </a:lnSpc>
              <a:spcBef>
                <a:spcPts val="600"/>
              </a:spcBef>
              <a:buFont typeface="Arial" panose="020B0604020202020204" pitchFamily="34" charset="0"/>
              <a:buChar char="•"/>
            </a:pPr>
            <a:r>
              <a:rPr lang="en-US" altLang="en-US" sz="2400" dirty="0"/>
              <a:t>It organizes our judgment supporting thoughts &amp; ideas.</a:t>
            </a:r>
          </a:p>
          <a:p>
            <a:pPr lvl="1" eaLnBrk="1" hangingPunct="1">
              <a:lnSpc>
                <a:spcPts val="3000"/>
              </a:lnSpc>
              <a:spcBef>
                <a:spcPts val="600"/>
              </a:spcBef>
              <a:buFont typeface="Arial" panose="020B0604020202020204" pitchFamily="34" charset="0"/>
              <a:buChar char="•"/>
            </a:pPr>
            <a:r>
              <a:rPr lang="en-US" altLang="en-US" sz="2400" dirty="0"/>
              <a:t>It </a:t>
            </a:r>
            <a:r>
              <a:rPr lang="en-US" altLang="en-US" sz="2400" b="1" dirty="0"/>
              <a:t>shares those ideas </a:t>
            </a:r>
            <a:r>
              <a:rPr lang="en-US" altLang="en-US" sz="2400" b="0" dirty="0"/>
              <a:t>with others in the BI Community.</a:t>
            </a:r>
          </a:p>
          <a:p>
            <a:pPr eaLnBrk="1" hangingPunct="1">
              <a:lnSpc>
                <a:spcPts val="3000"/>
              </a:lnSpc>
              <a:spcBef>
                <a:spcPts val="1200"/>
              </a:spcBef>
              <a:buFont typeface="Wingdings" panose="05000000000000000000" pitchFamily="2" charset="2"/>
              <a:buChar char="§"/>
            </a:pPr>
            <a:r>
              <a:rPr lang="en-US" altLang="en-US" sz="2800" dirty="0"/>
              <a:t>How to prepare a  </a:t>
            </a:r>
            <a:r>
              <a:rPr lang="en-US" altLang="en-US" sz="2800" i="1" dirty="0"/>
              <a:t>First Cut </a:t>
            </a:r>
            <a:r>
              <a:rPr lang="en-US" altLang="en-US" sz="2800" dirty="0"/>
              <a:t>study and submit it to </a:t>
            </a:r>
            <a:r>
              <a:rPr lang="en-US" sz="2800" b="1" dirty="0">
                <a:solidFill>
                  <a:srgbClr val="005DAB"/>
                </a:solidFill>
              </a:rPr>
              <a:t>B</a:t>
            </a:r>
            <a:r>
              <a:rPr lang="en-US" sz="2800" b="1" cap="small" dirty="0">
                <a:solidFill>
                  <a:srgbClr val="005DAB"/>
                </a:solidFill>
              </a:rPr>
              <a:t>etter</a:t>
            </a:r>
            <a:r>
              <a:rPr lang="en-US" sz="2800" b="1" dirty="0">
                <a:solidFill>
                  <a:srgbClr val="329B2E"/>
                </a:solidFill>
              </a:rPr>
              <a:t>I</a:t>
            </a:r>
            <a:r>
              <a:rPr lang="en-US" sz="2800" b="1" cap="small" dirty="0">
                <a:solidFill>
                  <a:srgbClr val="329B2E"/>
                </a:solidFill>
              </a:rPr>
              <a:t>nvesting.</a:t>
            </a:r>
          </a:p>
          <a:p>
            <a:pPr eaLnBrk="1" hangingPunct="1">
              <a:lnSpc>
                <a:spcPts val="3000"/>
              </a:lnSpc>
              <a:spcBef>
                <a:spcPts val="1200"/>
              </a:spcBef>
              <a:buFont typeface="Wingdings" panose="05000000000000000000" pitchFamily="2" charset="2"/>
              <a:buChar char="§"/>
            </a:pPr>
            <a:r>
              <a:rPr lang="en-US" altLang="en-US" sz="2800" dirty="0"/>
              <a:t>Where to find </a:t>
            </a:r>
            <a:r>
              <a:rPr lang="en-US" altLang="en-US" sz="2800" i="1" dirty="0"/>
              <a:t>First Cut s</a:t>
            </a:r>
            <a:r>
              <a:rPr lang="en-US" altLang="en-US" sz="2800" dirty="0"/>
              <a:t>tudies shared by others. </a:t>
            </a:r>
          </a:p>
          <a:p>
            <a:pPr eaLnBrk="1" hangingPunct="1">
              <a:lnSpc>
                <a:spcPts val="3000"/>
              </a:lnSpc>
              <a:spcBef>
                <a:spcPts val="1200"/>
              </a:spcBef>
              <a:buFont typeface="Wingdings" panose="05000000000000000000" pitchFamily="2" charset="2"/>
              <a:buChar char="§"/>
            </a:pPr>
            <a:r>
              <a:rPr lang="en-US" altLang="en-US" sz="2800" dirty="0"/>
              <a:t>How to use </a:t>
            </a:r>
            <a:r>
              <a:rPr lang="en-US" altLang="en-US" sz="2800" i="1" dirty="0"/>
              <a:t>First Cut </a:t>
            </a:r>
            <a:r>
              <a:rPr lang="en-US" altLang="en-US" sz="2800" dirty="0"/>
              <a:t>studies/reports.</a:t>
            </a:r>
          </a:p>
          <a:p>
            <a:pPr eaLnBrk="1" hangingPunct="1">
              <a:buFont typeface="Wingdings" panose="05000000000000000000" pitchFamily="2" charset="2"/>
              <a:buChar char="§"/>
            </a:pPr>
            <a:endParaRPr lang="en-US" altLang="en-US" sz="2800" b="0" dirty="0"/>
          </a:p>
        </p:txBody>
      </p:sp>
    </p:spTree>
    <p:extLst>
      <p:ext uri="{BB962C8B-B14F-4D97-AF65-F5344CB8AC3E}">
        <p14:creationId xmlns:p14="http://schemas.microsoft.com/office/powerpoint/2010/main" val="26387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00">
                                            <p:txEl>
                                              <p:pRg st="1" end="1"/>
                                            </p:txEl>
                                          </p:spTgt>
                                        </p:tgtEl>
                                        <p:attrNameLst>
                                          <p:attrName>style.visibility</p:attrName>
                                        </p:attrNameLst>
                                      </p:cBhvr>
                                      <p:to>
                                        <p:strVal val="visible"/>
                                      </p:to>
                                    </p:set>
                                    <p:animEffect transition="in" filter="fade">
                                      <p:cBhvr>
                                        <p:cTn id="7" dur="1000"/>
                                        <p:tgtEl>
                                          <p:spTgt spid="553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300">
                                            <p:txEl>
                                              <p:pRg st="2" end="2"/>
                                            </p:txEl>
                                          </p:spTgt>
                                        </p:tgtEl>
                                        <p:attrNameLst>
                                          <p:attrName>style.visibility</p:attrName>
                                        </p:attrNameLst>
                                      </p:cBhvr>
                                      <p:to>
                                        <p:strVal val="visible"/>
                                      </p:to>
                                    </p:set>
                                    <p:animEffect transition="in" filter="fade">
                                      <p:cBhvr>
                                        <p:cTn id="12" dur="1000"/>
                                        <p:tgtEl>
                                          <p:spTgt spid="553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300">
                                            <p:txEl>
                                              <p:pRg st="3" end="3"/>
                                            </p:txEl>
                                          </p:spTgt>
                                        </p:tgtEl>
                                        <p:attrNameLst>
                                          <p:attrName>style.visibility</p:attrName>
                                        </p:attrNameLst>
                                      </p:cBhvr>
                                      <p:to>
                                        <p:strVal val="visible"/>
                                      </p:to>
                                    </p:set>
                                    <p:animEffect transition="in" filter="fade">
                                      <p:cBhvr>
                                        <p:cTn id="17" dur="1000"/>
                                        <p:tgtEl>
                                          <p:spTgt spid="553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300">
                                            <p:txEl>
                                              <p:pRg st="4" end="4"/>
                                            </p:txEl>
                                          </p:spTgt>
                                        </p:tgtEl>
                                        <p:attrNameLst>
                                          <p:attrName>style.visibility</p:attrName>
                                        </p:attrNameLst>
                                      </p:cBhvr>
                                      <p:to>
                                        <p:strVal val="visible"/>
                                      </p:to>
                                    </p:set>
                                    <p:animEffect transition="in" filter="fade">
                                      <p:cBhvr>
                                        <p:cTn id="22" dur="1000"/>
                                        <p:tgtEl>
                                          <p:spTgt spid="553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300">
                                            <p:txEl>
                                              <p:pRg st="5" end="5"/>
                                            </p:txEl>
                                          </p:spTgt>
                                        </p:tgtEl>
                                        <p:attrNameLst>
                                          <p:attrName>style.visibility</p:attrName>
                                        </p:attrNameLst>
                                      </p:cBhvr>
                                      <p:to>
                                        <p:strVal val="visible"/>
                                      </p:to>
                                    </p:set>
                                    <p:animEffect transition="in" filter="fade">
                                      <p:cBhvr>
                                        <p:cTn id="27" dur="1000"/>
                                        <p:tgtEl>
                                          <p:spTgt spid="5530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300">
                                            <p:txEl>
                                              <p:pRg st="6" end="6"/>
                                            </p:txEl>
                                          </p:spTgt>
                                        </p:tgtEl>
                                        <p:attrNameLst>
                                          <p:attrName>style.visibility</p:attrName>
                                        </p:attrNameLst>
                                      </p:cBhvr>
                                      <p:to>
                                        <p:strVal val="visible"/>
                                      </p:to>
                                    </p:set>
                                    <p:animEffect transition="in" filter="fade">
                                      <p:cBhvr>
                                        <p:cTn id="32" dur="1000"/>
                                        <p:tgtEl>
                                          <p:spTgt spid="5530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300">
                                            <p:txEl>
                                              <p:pRg st="7" end="7"/>
                                            </p:txEl>
                                          </p:spTgt>
                                        </p:tgtEl>
                                        <p:attrNameLst>
                                          <p:attrName>style.visibility</p:attrName>
                                        </p:attrNameLst>
                                      </p:cBhvr>
                                      <p:to>
                                        <p:strVal val="visible"/>
                                      </p:to>
                                    </p:set>
                                    <p:animEffect transition="in" filter="fade">
                                      <p:cBhvr>
                                        <p:cTn id="37" dur="1000"/>
                                        <p:tgtEl>
                                          <p:spTgt spid="553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D85A38F-C936-450B-95D2-D16B9835DEA5}"/>
              </a:ext>
            </a:extLst>
          </p:cNvPr>
          <p:cNvSpPr txBox="1">
            <a:spLocks noChangeArrowheads="1"/>
          </p:cNvSpPr>
          <p:nvPr/>
        </p:nvSpPr>
        <p:spPr bwMode="auto">
          <a:xfrm>
            <a:off x="0" y="423532"/>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pPr eaLnBrk="1" hangingPunct="1"/>
            <a:r>
              <a:rPr lang="en-US" altLang="en-US" sz="4200" kern="0" dirty="0">
                <a:solidFill>
                  <a:srgbClr val="005DAA"/>
                </a:solidFill>
              </a:rPr>
              <a:t>B</a:t>
            </a:r>
            <a:r>
              <a:rPr lang="en-US" altLang="en-US" sz="4200" kern="0" cap="small" dirty="0">
                <a:solidFill>
                  <a:srgbClr val="005DAA"/>
                </a:solidFill>
              </a:rPr>
              <a:t>etter</a:t>
            </a:r>
            <a:r>
              <a:rPr lang="en-US" altLang="en-US" sz="4200" kern="0" dirty="0">
                <a:solidFill>
                  <a:srgbClr val="329B2E"/>
                </a:solidFill>
              </a:rPr>
              <a:t>I</a:t>
            </a:r>
            <a:r>
              <a:rPr lang="en-US" altLang="en-US" sz="4200" kern="0" cap="small" dirty="0">
                <a:solidFill>
                  <a:srgbClr val="329B2E"/>
                </a:solidFill>
              </a:rPr>
              <a:t>nvesting</a:t>
            </a:r>
          </a:p>
          <a:p>
            <a:pPr eaLnBrk="1" hangingPunct="1"/>
            <a:r>
              <a:rPr lang="en-US" altLang="en-US" kern="0" dirty="0"/>
              <a:t>SSG Judgment Education</a:t>
            </a:r>
          </a:p>
        </p:txBody>
      </p:sp>
      <p:pic>
        <p:nvPicPr>
          <p:cNvPr id="1026" name="Picture 2">
            <a:extLst>
              <a:ext uri="{FF2B5EF4-FFF2-40B4-BE49-F238E27FC236}">
                <a16:creationId xmlns:a16="http://schemas.microsoft.com/office/drawing/2014/main" id="{65DE2534-EE75-4C38-B920-714AED0BB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290" y="1866016"/>
            <a:ext cx="6779419" cy="41896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F7DA35-6934-4C89-A231-2F0391CE42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5DF4726F-5ADB-4E81-AACF-2A6F9625C9C3}"/>
              </a:ext>
            </a:extLst>
          </p:cNvPr>
          <p:cNvSpPr/>
          <p:nvPr/>
        </p:nvSpPr>
        <p:spPr bwMode="auto">
          <a:xfrm>
            <a:off x="5943600" y="3802380"/>
            <a:ext cx="1693679" cy="27432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600" b="0" i="0" u="none" strike="noStrike" cap="none" normalizeH="0" baseline="0" dirty="0">
              <a:ln>
                <a:noFill/>
              </a:ln>
              <a:solidFill>
                <a:schemeClr val="tx1"/>
              </a:solidFill>
              <a:effectLst/>
              <a:latin typeface="+mn-lt"/>
              <a:cs typeface="Times New Roman" pitchFamily="18" charset="0"/>
            </a:endParaRPr>
          </a:p>
        </p:txBody>
      </p:sp>
    </p:spTree>
    <p:extLst>
      <p:ext uri="{BB962C8B-B14F-4D97-AF65-F5344CB8AC3E}">
        <p14:creationId xmlns:p14="http://schemas.microsoft.com/office/powerpoint/2010/main" val="34940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B3BBB150-022E-4D69-8324-86776A6D8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6360533" cy="5705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E3123E33-43BC-459A-AFFD-76D1165778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36EF8595-754E-462D-A776-C48FC3B1D22A}"/>
              </a:ext>
            </a:extLst>
          </p:cNvPr>
          <p:cNvSpPr/>
          <p:nvPr/>
        </p:nvSpPr>
        <p:spPr bwMode="auto">
          <a:xfrm>
            <a:off x="3143250" y="2266950"/>
            <a:ext cx="1600200" cy="100584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600" b="0" i="0" u="none" strike="noStrike" cap="none" normalizeH="0" baseline="0" dirty="0">
              <a:ln>
                <a:noFill/>
              </a:ln>
              <a:solidFill>
                <a:schemeClr val="tx1"/>
              </a:solidFill>
              <a:effectLst/>
              <a:latin typeface="+mn-lt"/>
              <a:cs typeface="Times New Roman" pitchFamily="18" charset="0"/>
            </a:endParaRPr>
          </a:p>
        </p:txBody>
      </p:sp>
    </p:spTree>
    <p:extLst>
      <p:ext uri="{BB962C8B-B14F-4D97-AF65-F5344CB8AC3E}">
        <p14:creationId xmlns:p14="http://schemas.microsoft.com/office/powerpoint/2010/main" val="40040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3D7447D-0562-4A1F-84BE-B73DB0D055B7}"/>
              </a:ext>
            </a:extLst>
          </p:cNvPr>
          <p:cNvSpPr txBox="1">
            <a:spLocks noChangeArrowheads="1"/>
          </p:cNvSpPr>
          <p:nvPr/>
        </p:nvSpPr>
        <p:spPr bwMode="auto">
          <a:xfrm>
            <a:off x="270311" y="1219200"/>
            <a:ext cx="5774889" cy="90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ts val="3200"/>
              </a:lnSpc>
              <a:spcBef>
                <a:spcPts val="600"/>
              </a:spcBef>
              <a:buSzPct val="70000"/>
              <a:buNone/>
            </a:pPr>
            <a:r>
              <a:rPr lang="en-US" altLang="en-US" sz="2800" kern="0" dirty="0"/>
              <a:t>Currently, my two favorite videos on this feature.</a:t>
            </a:r>
          </a:p>
          <a:p>
            <a:pPr marL="0" indent="0" eaLnBrk="1" hangingPunct="1">
              <a:lnSpc>
                <a:spcPts val="3200"/>
              </a:lnSpc>
              <a:spcBef>
                <a:spcPts val="600"/>
              </a:spcBef>
              <a:buSzPct val="70000"/>
              <a:buNone/>
            </a:pPr>
            <a:endParaRPr lang="en-US" altLang="en-US" sz="2800" kern="0" dirty="0"/>
          </a:p>
        </p:txBody>
      </p:sp>
      <p:pic>
        <p:nvPicPr>
          <p:cNvPr id="3" name="Picture 2">
            <a:extLst>
              <a:ext uri="{FF2B5EF4-FFF2-40B4-BE49-F238E27FC236}">
                <a16:creationId xmlns:a16="http://schemas.microsoft.com/office/drawing/2014/main" id="{19379959-B468-4366-81C1-ECECFF670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383" y="1420859"/>
            <a:ext cx="3359617" cy="3505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Online Tool Research Tab Information</a:t>
            </a:r>
          </a:p>
        </p:txBody>
      </p:sp>
      <p:pic>
        <p:nvPicPr>
          <p:cNvPr id="2050" name="Picture 2">
            <a:extLst>
              <a:ext uri="{FF2B5EF4-FFF2-40B4-BE49-F238E27FC236}">
                <a16:creationId xmlns:a16="http://schemas.microsoft.com/office/drawing/2014/main" id="{55922604-4DC7-4A00-992B-20A36715E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12862"/>
            <a:ext cx="2232494" cy="12953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64EB68F-B348-4C1C-A989-C7A32680DB83}"/>
              </a:ext>
            </a:extLst>
          </p:cNvPr>
          <p:cNvSpPr txBox="1">
            <a:spLocks noChangeArrowheads="1"/>
          </p:cNvSpPr>
          <p:nvPr/>
        </p:nvSpPr>
        <p:spPr bwMode="auto">
          <a:xfrm>
            <a:off x="2514600" y="2225790"/>
            <a:ext cx="3200401" cy="12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ts val="3200"/>
              </a:lnSpc>
              <a:spcBef>
                <a:spcPts val="0"/>
              </a:spcBef>
              <a:buSzPct val="70000"/>
              <a:buNone/>
            </a:pPr>
            <a:r>
              <a:rPr lang="en-US" altLang="en-US" sz="2400" i="1" kern="0" dirty="0"/>
              <a:t>‘Analyst Consensus Estimates Made Easy</a:t>
            </a:r>
            <a:r>
              <a:rPr lang="en-US" altLang="en-US" sz="2400" kern="0" dirty="0"/>
              <a:t>’ by Suzi Artzberger</a:t>
            </a:r>
          </a:p>
        </p:txBody>
      </p:sp>
      <p:pic>
        <p:nvPicPr>
          <p:cNvPr id="2052" name="Picture 4">
            <a:extLst>
              <a:ext uri="{FF2B5EF4-FFF2-40B4-BE49-F238E27FC236}">
                <a16:creationId xmlns:a16="http://schemas.microsoft.com/office/drawing/2014/main" id="{50196E34-1DAE-4DEB-9CF3-BCA1B441E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3862320"/>
            <a:ext cx="2157984" cy="13223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9AAB364-65D9-4811-9044-F6E2997FCB93}"/>
              </a:ext>
            </a:extLst>
          </p:cNvPr>
          <p:cNvSpPr txBox="1">
            <a:spLocks noChangeArrowheads="1"/>
          </p:cNvSpPr>
          <p:nvPr/>
        </p:nvSpPr>
        <p:spPr bwMode="auto">
          <a:xfrm>
            <a:off x="2461094" y="3695700"/>
            <a:ext cx="320040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ts val="3200"/>
              </a:lnSpc>
              <a:spcBef>
                <a:spcPts val="0"/>
              </a:spcBef>
              <a:buSzPct val="70000"/>
              <a:buNone/>
            </a:pPr>
            <a:r>
              <a:rPr lang="en-US" altLang="en-US" sz="2400" i="1" kern="0" dirty="0"/>
              <a:t>‘Using Historical P/E Charts from BigCharts.com’</a:t>
            </a:r>
            <a:br>
              <a:rPr lang="en-US" altLang="en-US" sz="2400" i="1" kern="0" dirty="0"/>
            </a:br>
            <a:r>
              <a:rPr lang="en-US" altLang="en-US" sz="2400" kern="0" dirty="0"/>
              <a:t>by Mike Torbenson </a:t>
            </a:r>
          </a:p>
        </p:txBody>
      </p:sp>
      <p:sp>
        <p:nvSpPr>
          <p:cNvPr id="11" name="Rectangle 3">
            <a:extLst>
              <a:ext uri="{FF2B5EF4-FFF2-40B4-BE49-F238E27FC236}">
                <a16:creationId xmlns:a16="http://schemas.microsoft.com/office/drawing/2014/main" id="{0F98C920-4E37-4BDB-8FBC-000E77DC79BA}"/>
              </a:ext>
            </a:extLst>
          </p:cNvPr>
          <p:cNvSpPr txBox="1">
            <a:spLocks noChangeArrowheads="1"/>
          </p:cNvSpPr>
          <p:nvPr/>
        </p:nvSpPr>
        <p:spPr bwMode="auto">
          <a:xfrm>
            <a:off x="0" y="5489460"/>
            <a:ext cx="7696201" cy="53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lnSpc>
                <a:spcPts val="3200"/>
              </a:lnSpc>
              <a:spcBef>
                <a:spcPts val="600"/>
              </a:spcBef>
              <a:buSzPct val="70000"/>
              <a:buNone/>
            </a:pPr>
            <a:r>
              <a:rPr lang="en-US" altLang="en-US" sz="2400" kern="0" dirty="0"/>
              <a:t>Both can be found in the </a:t>
            </a:r>
            <a:r>
              <a:rPr lang="en-US" altLang="en-US" sz="2400" i="1" kern="0" dirty="0"/>
              <a:t>‘Video Learning Library’</a:t>
            </a:r>
            <a:endParaRPr lang="en-US" altLang="en-US" sz="2800" kern="0" dirty="0"/>
          </a:p>
        </p:txBody>
      </p:sp>
      <p:sp>
        <p:nvSpPr>
          <p:cNvPr id="12" name="Rectangle: Rounded Corners 11">
            <a:extLst>
              <a:ext uri="{FF2B5EF4-FFF2-40B4-BE49-F238E27FC236}">
                <a16:creationId xmlns:a16="http://schemas.microsoft.com/office/drawing/2014/main" id="{F83D0BAD-AF3C-4DEC-9C31-7D68FE2E39C6}"/>
              </a:ext>
            </a:extLst>
          </p:cNvPr>
          <p:cNvSpPr/>
          <p:nvPr/>
        </p:nvSpPr>
        <p:spPr bwMode="auto">
          <a:xfrm>
            <a:off x="6102751" y="2624703"/>
            <a:ext cx="2743200" cy="329184"/>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
        <p:nvSpPr>
          <p:cNvPr id="13" name="Rectangle: Rounded Corners 12">
            <a:extLst>
              <a:ext uri="{FF2B5EF4-FFF2-40B4-BE49-F238E27FC236}">
                <a16:creationId xmlns:a16="http://schemas.microsoft.com/office/drawing/2014/main" id="{6F572B5E-9944-42A6-9691-6B3906EDB058}"/>
              </a:ext>
            </a:extLst>
          </p:cNvPr>
          <p:cNvSpPr/>
          <p:nvPr/>
        </p:nvSpPr>
        <p:spPr bwMode="auto">
          <a:xfrm>
            <a:off x="6102751" y="4293616"/>
            <a:ext cx="2743200" cy="329184"/>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6265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000"/>
                                        <p:tgtEl>
                                          <p:spTgt spid="10">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57200"/>
            <a:ext cx="9144000" cy="762000"/>
          </a:xfrm>
        </p:spPr>
        <p:txBody>
          <a:bodyPr/>
          <a:lstStyle/>
          <a:p>
            <a:r>
              <a:rPr lang="en-US" dirty="0"/>
              <a:t>One Last Thought</a:t>
            </a:r>
          </a:p>
        </p:txBody>
      </p:sp>
      <p:sp>
        <p:nvSpPr>
          <p:cNvPr id="11" name="TextBox 10">
            <a:extLst>
              <a:ext uri="{FF2B5EF4-FFF2-40B4-BE49-F238E27FC236}">
                <a16:creationId xmlns:a16="http://schemas.microsoft.com/office/drawing/2014/main" id="{EDF2642E-FFCD-4B94-BB46-37955160D02A}"/>
              </a:ext>
            </a:extLst>
          </p:cNvPr>
          <p:cNvSpPr txBox="1"/>
          <p:nvPr/>
        </p:nvSpPr>
        <p:spPr>
          <a:xfrm>
            <a:off x="457200" y="1289304"/>
            <a:ext cx="8305800" cy="3077766"/>
          </a:xfrm>
          <a:prstGeom prst="rect">
            <a:avLst/>
          </a:prstGeom>
          <a:noFill/>
        </p:spPr>
        <p:txBody>
          <a:bodyPr wrap="square">
            <a:spAutoFit/>
          </a:bodyPr>
          <a:lstStyle/>
          <a:p>
            <a:pPr algn="ctr"/>
            <a:r>
              <a:rPr lang="en-US" sz="3000" b="0" i="0" dirty="0">
                <a:solidFill>
                  <a:srgbClr val="121416"/>
                </a:solidFill>
                <a:effectLst/>
                <a:latin typeface="+mn-lt"/>
              </a:rPr>
              <a:t>Every teacher once was a student. </a:t>
            </a:r>
          </a:p>
          <a:p>
            <a:pPr algn="ctr"/>
            <a:r>
              <a:rPr lang="en-US" sz="3000" b="0" i="0" dirty="0">
                <a:solidFill>
                  <a:srgbClr val="121416"/>
                </a:solidFill>
                <a:effectLst/>
                <a:latin typeface="+mn-lt"/>
              </a:rPr>
              <a:t>Every winner once was a loser. </a:t>
            </a:r>
          </a:p>
          <a:p>
            <a:pPr algn="ctr"/>
            <a:r>
              <a:rPr lang="en-US" sz="3000" b="0" i="0" dirty="0">
                <a:solidFill>
                  <a:srgbClr val="121416"/>
                </a:solidFill>
                <a:effectLst/>
                <a:latin typeface="+mn-lt"/>
              </a:rPr>
              <a:t>Every expert once was a beginner. </a:t>
            </a:r>
          </a:p>
          <a:p>
            <a:pPr algn="ctr"/>
            <a:r>
              <a:rPr lang="en-US" sz="3000" b="0" i="0" dirty="0">
                <a:solidFill>
                  <a:srgbClr val="121416"/>
                </a:solidFill>
                <a:effectLst/>
                <a:latin typeface="+mn-lt"/>
              </a:rPr>
              <a:t>But all of them crossed </a:t>
            </a:r>
          </a:p>
          <a:p>
            <a:pPr algn="ctr"/>
            <a:r>
              <a:rPr lang="en-US" sz="3000" b="0" i="0" dirty="0">
                <a:solidFill>
                  <a:srgbClr val="121416"/>
                </a:solidFill>
                <a:effectLst/>
                <a:latin typeface="+mn-lt"/>
              </a:rPr>
              <a:t>the bridge called </a:t>
            </a:r>
          </a:p>
          <a:p>
            <a:pPr algn="ctr"/>
            <a:r>
              <a:rPr lang="en-US" sz="3000" b="0" i="0" dirty="0">
                <a:solidFill>
                  <a:srgbClr val="121416"/>
                </a:solidFill>
                <a:effectLst/>
                <a:latin typeface="+mn-lt"/>
              </a:rPr>
              <a:t>“Learning.” </a:t>
            </a:r>
          </a:p>
          <a:p>
            <a:pPr algn="ctr"/>
            <a:r>
              <a:rPr lang="en-US" sz="1400" b="0" i="1" dirty="0">
                <a:solidFill>
                  <a:srgbClr val="121416"/>
                </a:solidFill>
                <a:effectLst/>
                <a:latin typeface="+mn-lt"/>
              </a:rPr>
              <a:t>Anonymous</a:t>
            </a:r>
            <a:endParaRPr lang="en-US" sz="1400" i="1" dirty="0">
              <a:latin typeface="+mn-lt"/>
            </a:endParaRPr>
          </a:p>
        </p:txBody>
      </p:sp>
      <p:pic>
        <p:nvPicPr>
          <p:cNvPr id="3080" name="Picture 8">
            <a:extLst>
              <a:ext uri="{FF2B5EF4-FFF2-40B4-BE49-F238E27FC236}">
                <a16:creationId xmlns:a16="http://schemas.microsoft.com/office/drawing/2014/main" id="{D29926C6-92CD-42DE-A215-4788BF547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 y="2581834"/>
            <a:ext cx="3263153" cy="21480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65D3E4-FB66-47DF-A398-66E4D55D8196}"/>
              </a:ext>
            </a:extLst>
          </p:cNvPr>
          <p:cNvSpPr txBox="1"/>
          <p:nvPr/>
        </p:nvSpPr>
        <p:spPr>
          <a:xfrm>
            <a:off x="914399" y="4696361"/>
            <a:ext cx="3124201" cy="1323439"/>
          </a:xfrm>
          <a:prstGeom prst="rect">
            <a:avLst/>
          </a:prstGeom>
          <a:noFill/>
        </p:spPr>
        <p:txBody>
          <a:bodyPr wrap="square" rtlCol="0">
            <a:spAutoFit/>
          </a:bodyPr>
          <a:lstStyle/>
          <a:p>
            <a:pPr algn="ctr">
              <a:lnSpc>
                <a:spcPts val="3200"/>
              </a:lnSpc>
            </a:pPr>
            <a:r>
              <a:rPr lang="en-US" sz="3000" b="1" i="1" dirty="0"/>
              <a:t>First Cuts </a:t>
            </a:r>
            <a:r>
              <a:rPr lang="en-US" sz="3000" dirty="0"/>
              <a:t>help</a:t>
            </a:r>
            <a:br>
              <a:rPr lang="en-US" sz="3000" dirty="0"/>
            </a:br>
            <a:r>
              <a:rPr lang="en-US" sz="3000" u="sng" dirty="0"/>
              <a:t>us</a:t>
            </a:r>
            <a:r>
              <a:rPr lang="en-US" sz="3000" dirty="0"/>
              <a:t> build our</a:t>
            </a:r>
          </a:p>
          <a:p>
            <a:pPr algn="ctr">
              <a:lnSpc>
                <a:spcPts val="3200"/>
              </a:lnSpc>
            </a:pPr>
            <a:r>
              <a:rPr lang="en-US" sz="3000" dirty="0"/>
              <a:t>“Learning Bridge”</a:t>
            </a:r>
          </a:p>
        </p:txBody>
      </p:sp>
      <p:sp>
        <p:nvSpPr>
          <p:cNvPr id="4" name="TextBox 3">
            <a:extLst>
              <a:ext uri="{FF2B5EF4-FFF2-40B4-BE49-F238E27FC236}">
                <a16:creationId xmlns:a16="http://schemas.microsoft.com/office/drawing/2014/main" id="{311D53AE-9346-44E1-819C-A5F2C1A85385}"/>
              </a:ext>
            </a:extLst>
          </p:cNvPr>
          <p:cNvSpPr txBox="1"/>
          <p:nvPr/>
        </p:nvSpPr>
        <p:spPr>
          <a:xfrm>
            <a:off x="5029200" y="4681198"/>
            <a:ext cx="2895600" cy="1323439"/>
          </a:xfrm>
          <a:prstGeom prst="rect">
            <a:avLst/>
          </a:prstGeom>
          <a:noFill/>
        </p:spPr>
        <p:txBody>
          <a:bodyPr wrap="square" rtlCol="0">
            <a:spAutoFit/>
          </a:bodyPr>
          <a:lstStyle/>
          <a:p>
            <a:pPr algn="ctr">
              <a:lnSpc>
                <a:spcPts val="3200"/>
              </a:lnSpc>
            </a:pPr>
            <a:r>
              <a:rPr lang="en-US" sz="3000" dirty="0"/>
              <a:t>Please share a </a:t>
            </a:r>
            <a:r>
              <a:rPr lang="en-US" sz="3000" b="1" i="1" dirty="0"/>
              <a:t>First Cut</a:t>
            </a:r>
            <a:br>
              <a:rPr lang="en-US" sz="3000" dirty="0"/>
            </a:br>
            <a:r>
              <a:rPr lang="en-US" sz="3000" dirty="0"/>
              <a:t>with us</a:t>
            </a:r>
          </a:p>
        </p:txBody>
      </p:sp>
    </p:spTree>
    <p:extLst>
      <p:ext uri="{BB962C8B-B14F-4D97-AF65-F5344CB8AC3E}">
        <p14:creationId xmlns:p14="http://schemas.microsoft.com/office/powerpoint/2010/main" val="33913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left)">
                                      <p:cBhvr>
                                        <p:cTn id="10" dur="1500"/>
                                        <p:tgtEl>
                                          <p:spTgt spid="3080"/>
                                        </p:tgtEl>
                                      </p:cBhvr>
                                    </p:animEffect>
                                  </p:childTnLst>
                                </p:cTn>
                              </p:par>
                              <p:par>
                                <p:cTn id="11" presetID="22" presetClass="entr" presetSubtype="8" fill="hold" nodeType="withEffect">
                                  <p:stCondLst>
                                    <p:cond delay="7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0" y="152400"/>
            <a:ext cx="9059834" cy="1630362"/>
          </a:xfrm>
        </p:spPr>
        <p:txBody>
          <a:bodyPr/>
          <a:lstStyle/>
          <a:p>
            <a:r>
              <a:rPr lang="en-US" dirty="0"/>
              <a:t>Make A Difference In </a:t>
            </a:r>
            <a:br>
              <a:rPr lang="en-US" dirty="0"/>
            </a:br>
            <a:r>
              <a:rPr lang="en-US" dirty="0"/>
              <a:t>Someone’s Life</a:t>
            </a:r>
          </a:p>
        </p:txBody>
      </p:sp>
      <p:sp>
        <p:nvSpPr>
          <p:cNvPr id="11" name="Rectangle 3"/>
          <p:cNvSpPr txBox="1">
            <a:spLocks noChangeArrowheads="1"/>
          </p:cNvSpPr>
          <p:nvPr/>
        </p:nvSpPr>
        <p:spPr bwMode="auto">
          <a:xfrm>
            <a:off x="457200" y="1600200"/>
            <a:ext cx="830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600"/>
              </a:spcBef>
              <a:buFont typeface="Wingdings" pitchFamily="2" charset="2"/>
              <a:buNone/>
            </a:pPr>
            <a:r>
              <a:rPr lang="en-US" sz="3200" dirty="0"/>
              <a:t>If you have benefited from</a:t>
            </a:r>
          </a:p>
          <a:p>
            <a:pPr algn="ctr">
              <a:spcBef>
                <a:spcPts val="600"/>
              </a:spcBef>
              <a:buFont typeface="Wingdings" pitchFamily="2" charset="2"/>
              <a:buNone/>
            </a:pPr>
            <a:r>
              <a:rPr lang="en-US" sz="2400" b="1" dirty="0">
                <a:cs typeface="Arial" pitchFamily="34" charset="0"/>
              </a:rPr>
              <a:t>BETTERINVESTING,</a:t>
            </a:r>
            <a:endParaRPr lang="en-US" sz="2400" b="1" dirty="0"/>
          </a:p>
          <a:p>
            <a:pPr algn="ctr">
              <a:spcBef>
                <a:spcPts val="600"/>
              </a:spcBef>
              <a:buFont typeface="Wingdings" pitchFamily="2" charset="2"/>
              <a:buNone/>
            </a:pPr>
            <a:r>
              <a:rPr lang="en-US" sz="3200" dirty="0"/>
              <a:t>please pick up some</a:t>
            </a:r>
          </a:p>
          <a:p>
            <a:pPr algn="ctr">
              <a:spcBef>
                <a:spcPts val="600"/>
              </a:spcBef>
              <a:buFont typeface="Wingdings" pitchFamily="2" charset="2"/>
              <a:buNone/>
            </a:pPr>
            <a:r>
              <a:rPr lang="en-US" sz="2400" b="1" dirty="0">
                <a:cs typeface="Arial" pitchFamily="34" charset="0"/>
              </a:rPr>
              <a:t>BETTERINVESTING </a:t>
            </a:r>
            <a:r>
              <a:rPr lang="en-US" sz="3200" dirty="0"/>
              <a:t>materials</a:t>
            </a:r>
          </a:p>
          <a:p>
            <a:pPr algn="ctr">
              <a:spcBef>
                <a:spcPts val="600"/>
              </a:spcBef>
              <a:buFont typeface="Wingdings" pitchFamily="2" charset="2"/>
              <a:buNone/>
            </a:pPr>
            <a:r>
              <a:rPr lang="en-US" sz="3200" b="1" dirty="0"/>
              <a:t>and introduce others to this dynamic investment education opportunity</a:t>
            </a:r>
            <a:r>
              <a:rPr lang="en-US" b="1" dirty="0"/>
              <a:t>!</a:t>
            </a:r>
          </a:p>
        </p:txBody>
      </p:sp>
      <p:sp>
        <p:nvSpPr>
          <p:cNvPr id="12" name="Line 6"/>
          <p:cNvSpPr>
            <a:spLocks noChangeShapeType="1"/>
          </p:cNvSpPr>
          <p:nvPr/>
        </p:nvSpPr>
        <p:spPr bwMode="auto">
          <a:xfrm>
            <a:off x="457200" y="1573212"/>
            <a:ext cx="792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322513"/>
            <a:ext cx="1857549" cy="1397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996670"/>
            <a:ext cx="4381500" cy="8667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3964" y="2780304"/>
            <a:ext cx="1605870" cy="1496232"/>
          </a:xfrm>
          <a:prstGeom prst="rect">
            <a:avLst/>
          </a:prstGeom>
        </p:spPr>
      </p:pic>
      <p:sp>
        <p:nvSpPr>
          <p:cNvPr id="2" name="Rectangle 1"/>
          <p:cNvSpPr/>
          <p:nvPr/>
        </p:nvSpPr>
        <p:spPr>
          <a:xfrm>
            <a:off x="1815164" y="4910133"/>
            <a:ext cx="56388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rPr>
              <a:t>Pay it forward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F2E178-F6BD-4B05-8247-33AEBDD083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0439" y="1409700"/>
            <a:ext cx="6783121" cy="2933700"/>
          </a:xfrm>
        </p:spPr>
      </p:pic>
    </p:spTree>
    <p:extLst>
      <p:ext uri="{BB962C8B-B14F-4D97-AF65-F5344CB8AC3E}">
        <p14:creationId xmlns:p14="http://schemas.microsoft.com/office/powerpoint/2010/main" val="2215410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6200" y="571501"/>
            <a:ext cx="9067800" cy="533400"/>
          </a:xfrm>
        </p:spPr>
        <p:txBody>
          <a:bodyPr/>
          <a:lstStyle/>
          <a:p>
            <a:r>
              <a:rPr lang="en-US" dirty="0"/>
              <a:t>Questions or Comments?</a:t>
            </a:r>
          </a:p>
        </p:txBody>
      </p:sp>
      <p:sp>
        <p:nvSpPr>
          <p:cNvPr id="8" name="TextBox 7">
            <a:extLst>
              <a:ext uri="{FF2B5EF4-FFF2-40B4-BE49-F238E27FC236}">
                <a16:creationId xmlns:a16="http://schemas.microsoft.com/office/drawing/2014/main" id="{02F1D7B1-8812-4321-A18D-858E5B877372}"/>
              </a:ext>
            </a:extLst>
          </p:cNvPr>
          <p:cNvSpPr txBox="1"/>
          <p:nvPr/>
        </p:nvSpPr>
        <p:spPr>
          <a:xfrm>
            <a:off x="914400" y="4390072"/>
            <a:ext cx="7391400" cy="1077218"/>
          </a:xfrm>
          <a:prstGeom prst="rect">
            <a:avLst/>
          </a:prstGeom>
          <a:noFill/>
        </p:spPr>
        <p:txBody>
          <a:bodyPr wrap="square" rtlCol="0">
            <a:spAutoFit/>
          </a:bodyPr>
          <a:lstStyle/>
          <a:p>
            <a:pPr algn="ctr"/>
            <a:r>
              <a:rPr lang="en-US" sz="3200" i="1" dirty="0">
                <a:effectLst>
                  <a:outerShdw blurRad="38100" dist="38100" dir="2700000" algn="tl">
                    <a:srgbClr val="000000">
                      <a:alpha val="43137"/>
                    </a:srgbClr>
                  </a:outerShdw>
                </a:effectLst>
              </a:rPr>
              <a:t>Lynn Treffry</a:t>
            </a:r>
          </a:p>
          <a:p>
            <a:pPr algn="ctr"/>
            <a:r>
              <a:rPr lang="en-US" sz="3200" dirty="0">
                <a:solidFill>
                  <a:srgbClr val="3333CC"/>
                </a:solidFill>
                <a:hlinkClick r:id="rId3">
                  <a:extLst>
                    <a:ext uri="{A12FA001-AC4F-418D-AE19-62706E023703}">
                      <ahyp:hlinkClr xmlns:ahyp="http://schemas.microsoft.com/office/drawing/2018/hyperlinkcolor" val="tx"/>
                    </a:ext>
                  </a:extLst>
                </a:hlinkClick>
              </a:rPr>
              <a:t>LFTreffry@msn.com</a:t>
            </a:r>
            <a:endParaRPr lang="en-US" sz="3200" b="1" dirty="0">
              <a:solidFill>
                <a:srgbClr val="3333CC"/>
              </a:solidFill>
            </a:endParaRPr>
          </a:p>
        </p:txBody>
      </p:sp>
      <p:sp>
        <p:nvSpPr>
          <p:cNvPr id="6" name="Rectangle: Rounded Corners 5">
            <a:extLst>
              <a:ext uri="{FF2B5EF4-FFF2-40B4-BE49-F238E27FC236}">
                <a16:creationId xmlns:a16="http://schemas.microsoft.com/office/drawing/2014/main" id="{E283C0C3-79FF-4C3B-98EB-882C02D2C466}"/>
              </a:ext>
            </a:extLst>
          </p:cNvPr>
          <p:cNvSpPr/>
          <p:nvPr/>
        </p:nvSpPr>
        <p:spPr bwMode="auto">
          <a:xfrm>
            <a:off x="1219200" y="2286000"/>
            <a:ext cx="7010400" cy="2971800"/>
          </a:xfrm>
          <a:prstGeom prst="roundRect">
            <a:avLst/>
          </a:prstGeom>
          <a:noFill/>
          <a:ln w="444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pic>
        <p:nvPicPr>
          <p:cNvPr id="1028" name="Picture 4">
            <a:extLst>
              <a:ext uri="{FF2B5EF4-FFF2-40B4-BE49-F238E27FC236}">
                <a16:creationId xmlns:a16="http://schemas.microsoft.com/office/drawing/2014/main" id="{1C558BBA-0020-4E43-B1A7-1273CCA75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258" y="1236822"/>
            <a:ext cx="3061483" cy="3087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10545"/>
            <a:ext cx="9144000" cy="881259"/>
          </a:xfrm>
        </p:spPr>
        <p:txBody>
          <a:bodyPr/>
          <a:lstStyle/>
          <a:p>
            <a:r>
              <a:rPr lang="en-US" dirty="0"/>
              <a:t>The First Cut Is the Deepest</a:t>
            </a:r>
          </a:p>
        </p:txBody>
      </p:sp>
      <p:pic>
        <p:nvPicPr>
          <p:cNvPr id="5" name="Picture 4">
            <a:extLst>
              <a:ext uri="{FF2B5EF4-FFF2-40B4-BE49-F238E27FC236}">
                <a16:creationId xmlns:a16="http://schemas.microsoft.com/office/drawing/2014/main" id="{8FCE3F21-00BD-4417-90D9-0EEC44647804}"/>
              </a:ext>
            </a:extLst>
          </p:cNvPr>
          <p:cNvPicPr>
            <a:picLocks noChangeAspect="1"/>
          </p:cNvPicPr>
          <p:nvPr/>
        </p:nvPicPr>
        <p:blipFill>
          <a:blip r:embed="rId3"/>
          <a:stretch>
            <a:fillRect/>
          </a:stretch>
        </p:blipFill>
        <p:spPr>
          <a:xfrm>
            <a:off x="381000" y="1550392"/>
            <a:ext cx="1516971" cy="1516971"/>
          </a:xfrm>
          <a:prstGeom prst="rect">
            <a:avLst/>
          </a:prstGeom>
        </p:spPr>
      </p:pic>
      <p:pic>
        <p:nvPicPr>
          <p:cNvPr id="6" name="Picture 5">
            <a:extLst>
              <a:ext uri="{FF2B5EF4-FFF2-40B4-BE49-F238E27FC236}">
                <a16:creationId xmlns:a16="http://schemas.microsoft.com/office/drawing/2014/main" id="{B5618E61-0D90-4F91-B825-7C7952B30367}"/>
              </a:ext>
            </a:extLst>
          </p:cNvPr>
          <p:cNvPicPr>
            <a:picLocks noChangeAspect="1"/>
          </p:cNvPicPr>
          <p:nvPr/>
        </p:nvPicPr>
        <p:blipFill>
          <a:blip r:embed="rId4"/>
          <a:stretch>
            <a:fillRect/>
          </a:stretch>
        </p:blipFill>
        <p:spPr>
          <a:xfrm>
            <a:off x="1367673" y="1934176"/>
            <a:ext cx="1399367" cy="1399367"/>
          </a:xfrm>
          <a:prstGeom prst="rect">
            <a:avLst/>
          </a:prstGeom>
        </p:spPr>
      </p:pic>
      <p:pic>
        <p:nvPicPr>
          <p:cNvPr id="7" name="Picture 2">
            <a:extLst>
              <a:ext uri="{FF2B5EF4-FFF2-40B4-BE49-F238E27FC236}">
                <a16:creationId xmlns:a16="http://schemas.microsoft.com/office/drawing/2014/main" id="{8202255A-EAD1-4199-AEED-5434158B4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533" y="1338459"/>
            <a:ext cx="3207794" cy="2416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6765102-067E-4060-89E2-7794BEC6CB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14" y="4222393"/>
            <a:ext cx="2686639" cy="13255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42AFAA0-3024-4277-9A9F-505C903D29C3}"/>
              </a:ext>
            </a:extLst>
          </p:cNvPr>
          <p:cNvPicPr>
            <a:picLocks noChangeAspect="1"/>
          </p:cNvPicPr>
          <p:nvPr/>
        </p:nvPicPr>
        <p:blipFill>
          <a:blip r:embed="rId7"/>
          <a:stretch>
            <a:fillRect/>
          </a:stretch>
        </p:blipFill>
        <p:spPr>
          <a:xfrm>
            <a:off x="2254970" y="2307535"/>
            <a:ext cx="1426266" cy="1426266"/>
          </a:xfrm>
          <a:prstGeom prst="rect">
            <a:avLst/>
          </a:prstGeom>
        </p:spPr>
      </p:pic>
      <p:grpSp>
        <p:nvGrpSpPr>
          <p:cNvPr id="3" name="Group 2">
            <a:extLst>
              <a:ext uri="{FF2B5EF4-FFF2-40B4-BE49-F238E27FC236}">
                <a16:creationId xmlns:a16="http://schemas.microsoft.com/office/drawing/2014/main" id="{3FF75831-4878-4191-9CA6-FCBC3D32CDD5}"/>
              </a:ext>
            </a:extLst>
          </p:cNvPr>
          <p:cNvGrpSpPr/>
          <p:nvPr/>
        </p:nvGrpSpPr>
        <p:grpSpPr>
          <a:xfrm>
            <a:off x="3681236" y="3810000"/>
            <a:ext cx="3789609" cy="2170043"/>
            <a:chOff x="3681236" y="3810000"/>
            <a:chExt cx="3789609" cy="2170043"/>
          </a:xfrm>
        </p:grpSpPr>
        <p:sp>
          <p:nvSpPr>
            <p:cNvPr id="14" name="Rectangle: Rounded Corners 13">
              <a:extLst>
                <a:ext uri="{FF2B5EF4-FFF2-40B4-BE49-F238E27FC236}">
                  <a16:creationId xmlns:a16="http://schemas.microsoft.com/office/drawing/2014/main" id="{CBD6CC3C-0E86-4A07-8654-D81A5589BFEB}"/>
                </a:ext>
              </a:extLst>
            </p:cNvPr>
            <p:cNvSpPr/>
            <p:nvPr/>
          </p:nvSpPr>
          <p:spPr bwMode="auto">
            <a:xfrm>
              <a:off x="3681236" y="3810000"/>
              <a:ext cx="3784318" cy="2170043"/>
            </a:xfrm>
            <a:prstGeom prst="roundRect">
              <a:avLst/>
            </a:prstGeom>
            <a:gradFill>
              <a:gsLst>
                <a:gs pos="1000">
                  <a:schemeClr val="bg1"/>
                </a:gs>
                <a:gs pos="100000">
                  <a:srgbClr val="819FFF"/>
                </a:gs>
              </a:gsLst>
              <a:lin ang="2700000" scaled="1"/>
            </a:gradFill>
            <a:ln w="38100"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pic>
          <p:nvPicPr>
            <p:cNvPr id="10" name="Picture 2">
              <a:extLst>
                <a:ext uri="{FF2B5EF4-FFF2-40B4-BE49-F238E27FC236}">
                  <a16:creationId xmlns:a16="http://schemas.microsoft.com/office/drawing/2014/main" id="{9FD00717-C859-47B4-AE20-FC9D879C89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1365" y="4594916"/>
              <a:ext cx="3374433" cy="12327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15336665-922F-48CC-84E8-6A867F4EF6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5826" y="3998843"/>
              <a:ext cx="3695019" cy="77039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8">
            <a:extLst>
              <a:ext uri="{FF2B5EF4-FFF2-40B4-BE49-F238E27FC236}">
                <a16:creationId xmlns:a16="http://schemas.microsoft.com/office/drawing/2014/main" id="{DF42FEF2-0BE7-43CF-9EF7-909088355CF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3800" y="3009615"/>
            <a:ext cx="443543" cy="55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6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par>
                          <p:cTn id="22" fill="hold">
                            <p:stCondLst>
                              <p:cond delay="1000"/>
                            </p:stCondLst>
                            <p:childTnLst>
                              <p:par>
                                <p:cTn id="23" presetID="10" presetClass="entr" presetSubtype="0" fill="hold" nodeType="afterEffect">
                                  <p:stCondLst>
                                    <p:cond delay="3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45" presetClass="entr" presetSubtype="0" fill="hold" nodeType="with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ppt_w</p:attrName>
                                        </p:attrNameLst>
                                      </p:cBhvr>
                                      <p:tavLst>
                                        <p:tav tm="0" fmla="#ppt_w*sin(2.5*pi*$)">
                                          <p:val>
                                            <p:fltVal val="0"/>
                                          </p:val>
                                        </p:tav>
                                        <p:tav tm="100000">
                                          <p:val>
                                            <p:fltVal val="1"/>
                                          </p:val>
                                        </p:tav>
                                      </p:tavLst>
                                    </p:anim>
                                    <p:anim calcmode="lin" valueType="num">
                                      <p:cBhvr>
                                        <p:cTn id="30" dur="7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410545"/>
            <a:ext cx="9144000" cy="881259"/>
          </a:xfrm>
        </p:spPr>
        <p:txBody>
          <a:bodyPr/>
          <a:lstStyle/>
          <a:p>
            <a:r>
              <a:rPr lang="en-US" dirty="0"/>
              <a:t>The First Cut Is the Deepest</a:t>
            </a:r>
          </a:p>
        </p:txBody>
      </p:sp>
      <p:cxnSp>
        <p:nvCxnSpPr>
          <p:cNvPr id="4" name="Straight Connector 3">
            <a:extLst>
              <a:ext uri="{FF2B5EF4-FFF2-40B4-BE49-F238E27FC236}">
                <a16:creationId xmlns:a16="http://schemas.microsoft.com/office/drawing/2014/main" id="{213E498B-701C-4530-8764-D4E23FDFB8F6}"/>
              </a:ext>
            </a:extLst>
          </p:cNvPr>
          <p:cNvCxnSpPr>
            <a:cxnSpLocks/>
          </p:cNvCxnSpPr>
          <p:nvPr/>
        </p:nvCxnSpPr>
        <p:spPr bwMode="auto">
          <a:xfrm>
            <a:off x="4419600" y="877824"/>
            <a:ext cx="3429000" cy="0"/>
          </a:xfrm>
          <a:prstGeom prst="line">
            <a:avLst/>
          </a:prstGeom>
          <a:noFill/>
          <a:ln w="50800" cap="flat" cmpd="sng" algn="ctr">
            <a:solidFill>
              <a:srgbClr val="FF0000"/>
            </a:solidFill>
            <a:prstDash val="solid"/>
            <a:round/>
            <a:headEnd type="none" w="med" len="med"/>
            <a:tailEnd type="none" w="med" len="med"/>
          </a:ln>
          <a:effectLst/>
        </p:spPr>
      </p:cxnSp>
      <p:sp>
        <p:nvSpPr>
          <p:cNvPr id="13" name="Rectangle 3">
            <a:extLst>
              <a:ext uri="{FF2B5EF4-FFF2-40B4-BE49-F238E27FC236}">
                <a16:creationId xmlns:a16="http://schemas.microsoft.com/office/drawing/2014/main" id="{C1512E42-35C3-4985-BC86-8F5495ECF03E}"/>
              </a:ext>
            </a:extLst>
          </p:cNvPr>
          <p:cNvSpPr txBox="1">
            <a:spLocks noChangeArrowheads="1"/>
          </p:cNvSpPr>
          <p:nvPr/>
        </p:nvSpPr>
        <p:spPr bwMode="auto">
          <a:xfrm>
            <a:off x="-36576" y="3906201"/>
            <a:ext cx="9143999" cy="196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lnSpc>
                <a:spcPts val="3200"/>
              </a:lnSpc>
              <a:spcBef>
                <a:spcPts val="1200"/>
              </a:spcBef>
              <a:buNone/>
            </a:pPr>
            <a:r>
              <a:rPr lang="en-US" altLang="en-US" sz="3000" kern="0" dirty="0"/>
              <a:t>The BI </a:t>
            </a:r>
            <a:r>
              <a:rPr lang="en-US" altLang="en-US" sz="3000" i="1" kern="0" dirty="0"/>
              <a:t>First Cut</a:t>
            </a:r>
            <a:r>
              <a:rPr lang="en-US" altLang="en-US" sz="3000" kern="0" dirty="0"/>
              <a:t> is NOT a deep cut.</a:t>
            </a:r>
          </a:p>
          <a:p>
            <a:pPr marL="0" indent="0" algn="ctr" eaLnBrk="1" hangingPunct="1">
              <a:lnSpc>
                <a:spcPts val="3200"/>
              </a:lnSpc>
              <a:spcBef>
                <a:spcPts val="1200"/>
              </a:spcBef>
              <a:buNone/>
            </a:pPr>
            <a:r>
              <a:rPr lang="en-US" altLang="en-US" sz="3000" kern="0" dirty="0"/>
              <a:t>It’s just a simple method to help BI Members</a:t>
            </a:r>
          </a:p>
          <a:p>
            <a:pPr marL="0" indent="0" algn="ctr" eaLnBrk="1" hangingPunct="1">
              <a:lnSpc>
                <a:spcPts val="3200"/>
              </a:lnSpc>
              <a:spcBef>
                <a:spcPts val="1200"/>
              </a:spcBef>
              <a:buNone/>
            </a:pPr>
            <a:r>
              <a:rPr lang="en-US" altLang="en-US" sz="3000" kern="0" dirty="0"/>
              <a:t>improve their stock studies.</a:t>
            </a:r>
          </a:p>
          <a:p>
            <a:pPr marL="0" indent="0" algn="ctr" eaLnBrk="1" hangingPunct="1">
              <a:lnSpc>
                <a:spcPts val="3200"/>
              </a:lnSpc>
              <a:spcBef>
                <a:spcPts val="1200"/>
              </a:spcBef>
              <a:buNone/>
            </a:pPr>
            <a:r>
              <a:rPr lang="en-US" altLang="en-US" sz="3000" kern="0" dirty="0"/>
              <a:t> </a:t>
            </a:r>
          </a:p>
        </p:txBody>
      </p:sp>
      <p:grpSp>
        <p:nvGrpSpPr>
          <p:cNvPr id="17" name="Group 16">
            <a:extLst>
              <a:ext uri="{FF2B5EF4-FFF2-40B4-BE49-F238E27FC236}">
                <a16:creationId xmlns:a16="http://schemas.microsoft.com/office/drawing/2014/main" id="{361E4369-A7D1-4ACB-9992-D07336E11342}"/>
              </a:ext>
            </a:extLst>
          </p:cNvPr>
          <p:cNvGrpSpPr/>
          <p:nvPr/>
        </p:nvGrpSpPr>
        <p:grpSpPr>
          <a:xfrm>
            <a:off x="2677195" y="1319917"/>
            <a:ext cx="3789609" cy="2170043"/>
            <a:chOff x="3681236" y="3810000"/>
            <a:chExt cx="3789609" cy="2170043"/>
          </a:xfrm>
        </p:grpSpPr>
        <p:sp>
          <p:nvSpPr>
            <p:cNvPr id="18" name="Rectangle: Rounded Corners 17">
              <a:extLst>
                <a:ext uri="{FF2B5EF4-FFF2-40B4-BE49-F238E27FC236}">
                  <a16:creationId xmlns:a16="http://schemas.microsoft.com/office/drawing/2014/main" id="{89333521-3743-470C-A0EA-8A3CF7DEAE4D}"/>
                </a:ext>
              </a:extLst>
            </p:cNvPr>
            <p:cNvSpPr/>
            <p:nvPr/>
          </p:nvSpPr>
          <p:spPr bwMode="auto">
            <a:xfrm>
              <a:off x="3681236" y="3810000"/>
              <a:ext cx="3784318" cy="2170043"/>
            </a:xfrm>
            <a:prstGeom prst="roundRect">
              <a:avLst/>
            </a:prstGeom>
            <a:gradFill>
              <a:gsLst>
                <a:gs pos="1000">
                  <a:schemeClr val="bg1"/>
                </a:gs>
                <a:gs pos="100000">
                  <a:srgbClr val="819FFF"/>
                </a:gs>
              </a:gsLst>
              <a:lin ang="2700000" scaled="1"/>
            </a:gradFill>
            <a:ln w="38100" cap="flat" cmpd="sng" algn="ctr">
              <a:solidFill>
                <a:srgbClr val="33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Black" pitchFamily="34" charset="0"/>
                <a:cs typeface="Times New Roman" pitchFamily="18" charset="0"/>
              </a:endParaRPr>
            </a:p>
          </p:txBody>
        </p:sp>
        <p:pic>
          <p:nvPicPr>
            <p:cNvPr id="19" name="Picture 2">
              <a:extLst>
                <a:ext uri="{FF2B5EF4-FFF2-40B4-BE49-F238E27FC236}">
                  <a16:creationId xmlns:a16="http://schemas.microsoft.com/office/drawing/2014/main" id="{513ABDB3-06E0-4014-B02C-20380426A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65" y="4594916"/>
              <a:ext cx="3374433" cy="12327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943EFB75-5454-4A4D-B24F-D58BB0BCE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826" y="3998843"/>
              <a:ext cx="3695019" cy="7703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797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1000"/>
                                        <p:tgtEl>
                                          <p:spTgt spid="1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533400"/>
            <a:ext cx="9144000" cy="626967"/>
          </a:xfrm>
        </p:spPr>
        <p:txBody>
          <a:bodyPr/>
          <a:lstStyle/>
          <a:p>
            <a:pPr eaLnBrk="1" hangingPunct="1"/>
            <a:r>
              <a:rPr lang="en-US" altLang="en-US" b="1" dirty="0"/>
              <a:t>Objective …</a:t>
            </a:r>
            <a:endParaRPr lang="en-US" altLang="en-US" sz="3600" b="1" dirty="0"/>
          </a:p>
        </p:txBody>
      </p:sp>
      <p:pic>
        <p:nvPicPr>
          <p:cNvPr id="7" name="Picture 2">
            <a:extLst>
              <a:ext uri="{FF2B5EF4-FFF2-40B4-BE49-F238E27FC236}">
                <a16:creationId xmlns:a16="http://schemas.microsoft.com/office/drawing/2014/main" id="{AF2EE8BE-EECE-4ABB-ABDC-C7DF306B8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05838"/>
            <a:ext cx="2996682" cy="46324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1F627C90-BD45-4950-A7AF-330F214A6E69}"/>
              </a:ext>
            </a:extLst>
          </p:cNvPr>
          <p:cNvSpPr txBox="1">
            <a:spLocks noChangeArrowheads="1"/>
          </p:cNvSpPr>
          <p:nvPr/>
        </p:nvSpPr>
        <p:spPr bwMode="auto">
          <a:xfrm>
            <a:off x="767813" y="3142130"/>
            <a:ext cx="6869466" cy="280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ts val="3200"/>
              </a:lnSpc>
              <a:spcBef>
                <a:spcPts val="1200"/>
              </a:spcBef>
              <a:buFont typeface="Wingdings" panose="05000000000000000000" pitchFamily="2" charset="2"/>
              <a:buChar char="§"/>
            </a:pPr>
            <a:r>
              <a:rPr lang="en-US" altLang="en-US" sz="3000" kern="0" dirty="0"/>
              <a:t>What is a </a:t>
            </a:r>
            <a:r>
              <a:rPr lang="en-US" altLang="en-US" sz="3000" i="1" kern="0" dirty="0"/>
              <a:t>First Cut</a:t>
            </a:r>
            <a:r>
              <a:rPr lang="en-US" altLang="en-US" sz="3000" kern="0" dirty="0"/>
              <a:t> Report / Study?</a:t>
            </a:r>
          </a:p>
          <a:p>
            <a:pPr eaLnBrk="1" hangingPunct="1">
              <a:lnSpc>
                <a:spcPts val="3200"/>
              </a:lnSpc>
              <a:spcBef>
                <a:spcPts val="1200"/>
              </a:spcBef>
              <a:buFont typeface="Wingdings" panose="05000000000000000000" pitchFamily="2" charset="2"/>
              <a:buChar char="§"/>
            </a:pPr>
            <a:r>
              <a:rPr lang="en-US" altLang="en-US" sz="3000" kern="0" dirty="0"/>
              <a:t>Features &amp; Benefits.</a:t>
            </a:r>
          </a:p>
          <a:p>
            <a:pPr eaLnBrk="1" hangingPunct="1">
              <a:lnSpc>
                <a:spcPts val="3200"/>
              </a:lnSpc>
              <a:spcBef>
                <a:spcPts val="1200"/>
              </a:spcBef>
              <a:buFont typeface="Wingdings" panose="05000000000000000000" pitchFamily="2" charset="2"/>
              <a:buChar char="§"/>
            </a:pPr>
            <a:r>
              <a:rPr lang="en-US" altLang="en-US" sz="3000" kern="0" dirty="0"/>
              <a:t>Preparing &amp; submitting a study.</a:t>
            </a:r>
          </a:p>
          <a:p>
            <a:pPr eaLnBrk="1" hangingPunct="1">
              <a:lnSpc>
                <a:spcPts val="3200"/>
              </a:lnSpc>
              <a:spcBef>
                <a:spcPts val="1200"/>
              </a:spcBef>
              <a:buFont typeface="Wingdings" panose="05000000000000000000" pitchFamily="2" charset="2"/>
              <a:buChar char="§"/>
            </a:pPr>
            <a:r>
              <a:rPr lang="en-US" altLang="en-US" sz="3000" kern="0" dirty="0"/>
              <a:t>Finding and using reports done</a:t>
            </a:r>
            <a:br>
              <a:rPr lang="en-US" altLang="en-US" sz="3000" kern="0" dirty="0"/>
            </a:br>
            <a:r>
              <a:rPr lang="en-US" altLang="en-US" sz="3000" kern="0" dirty="0"/>
              <a:t>by others.</a:t>
            </a:r>
          </a:p>
        </p:txBody>
      </p:sp>
      <p:sp>
        <p:nvSpPr>
          <p:cNvPr id="14" name="Rectangle 2">
            <a:extLst>
              <a:ext uri="{FF2B5EF4-FFF2-40B4-BE49-F238E27FC236}">
                <a16:creationId xmlns:a16="http://schemas.microsoft.com/office/drawing/2014/main" id="{FE72D96F-A3CC-4556-AF83-399883A24BC5}"/>
              </a:ext>
            </a:extLst>
          </p:cNvPr>
          <p:cNvSpPr txBox="1">
            <a:spLocks noChangeArrowheads="1"/>
          </p:cNvSpPr>
          <p:nvPr/>
        </p:nvSpPr>
        <p:spPr bwMode="auto">
          <a:xfrm>
            <a:off x="767813" y="1201833"/>
            <a:ext cx="7842788" cy="154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Arial" pitchFamily="34" charset="0"/>
                <a:ea typeface="+mj-ea"/>
                <a:cs typeface="+mj-cs"/>
              </a:defRPr>
            </a:lvl1pPr>
            <a:lvl2pPr algn="ctr" rtl="0" eaLnBrk="0" fontAlgn="base" hangingPunct="0">
              <a:spcBef>
                <a:spcPct val="0"/>
              </a:spcBef>
              <a:spcAft>
                <a:spcPct val="0"/>
              </a:spcAft>
              <a:defRPr sz="4000">
                <a:solidFill>
                  <a:schemeClr val="tx2"/>
                </a:solidFill>
                <a:latin typeface="Arial" pitchFamily="34" charset="0"/>
                <a:cs typeface="Times New Roman" pitchFamily="18" charset="0"/>
              </a:defRPr>
            </a:lvl2pPr>
            <a:lvl3pPr algn="ctr" rtl="0" eaLnBrk="0" fontAlgn="base" hangingPunct="0">
              <a:spcBef>
                <a:spcPct val="0"/>
              </a:spcBef>
              <a:spcAft>
                <a:spcPct val="0"/>
              </a:spcAft>
              <a:defRPr sz="4000">
                <a:solidFill>
                  <a:schemeClr val="tx2"/>
                </a:solidFill>
                <a:latin typeface="Arial" pitchFamily="34" charset="0"/>
                <a:cs typeface="Times New Roman" pitchFamily="18" charset="0"/>
              </a:defRPr>
            </a:lvl3pPr>
            <a:lvl4pPr algn="ctr" rtl="0" eaLnBrk="0" fontAlgn="base" hangingPunct="0">
              <a:spcBef>
                <a:spcPct val="0"/>
              </a:spcBef>
              <a:spcAft>
                <a:spcPct val="0"/>
              </a:spcAft>
              <a:defRPr sz="4000">
                <a:solidFill>
                  <a:schemeClr val="tx2"/>
                </a:solidFill>
                <a:latin typeface="Arial" pitchFamily="34" charset="0"/>
                <a:cs typeface="Times New Roman" pitchFamily="18" charset="0"/>
              </a:defRPr>
            </a:lvl4pPr>
            <a:lvl5pPr algn="ctr" rtl="0" eaLnBrk="0" fontAlgn="base" hangingPunct="0">
              <a:spcBef>
                <a:spcPct val="0"/>
              </a:spcBef>
              <a:spcAft>
                <a:spcPct val="0"/>
              </a:spcAft>
              <a:defRPr sz="4000">
                <a:solidFill>
                  <a:schemeClr val="tx2"/>
                </a:solidFill>
                <a:latin typeface="Arial" pitchFamily="34" charset="0"/>
                <a:cs typeface="Times New Roman" pitchFamily="18" charset="0"/>
              </a:defRPr>
            </a:lvl5pPr>
            <a:lvl6pPr marL="457200" algn="ctr" rtl="0" fontAlgn="base">
              <a:spcBef>
                <a:spcPct val="0"/>
              </a:spcBef>
              <a:spcAft>
                <a:spcPct val="0"/>
              </a:spcAft>
              <a:defRPr sz="4400">
                <a:solidFill>
                  <a:schemeClr val="tx2"/>
                </a:solidFill>
                <a:latin typeface="Arial Black" pitchFamily="34" charset="0"/>
                <a:cs typeface="Times New Roman" pitchFamily="18" charset="0"/>
              </a:defRPr>
            </a:lvl6pPr>
            <a:lvl7pPr marL="914400" algn="ctr" rtl="0" fontAlgn="base">
              <a:spcBef>
                <a:spcPct val="0"/>
              </a:spcBef>
              <a:spcAft>
                <a:spcPct val="0"/>
              </a:spcAft>
              <a:defRPr sz="4400">
                <a:solidFill>
                  <a:schemeClr val="tx2"/>
                </a:solidFill>
                <a:latin typeface="Arial Black" pitchFamily="34" charset="0"/>
                <a:cs typeface="Times New Roman" pitchFamily="18" charset="0"/>
              </a:defRPr>
            </a:lvl7pPr>
            <a:lvl8pPr marL="1371600" algn="ctr" rtl="0" fontAlgn="base">
              <a:spcBef>
                <a:spcPct val="0"/>
              </a:spcBef>
              <a:spcAft>
                <a:spcPct val="0"/>
              </a:spcAft>
              <a:defRPr sz="4400">
                <a:solidFill>
                  <a:schemeClr val="tx2"/>
                </a:solidFill>
                <a:latin typeface="Arial Black" pitchFamily="34" charset="0"/>
                <a:cs typeface="Times New Roman" pitchFamily="18" charset="0"/>
              </a:defRPr>
            </a:lvl8pPr>
            <a:lvl9pPr marL="1828800" algn="ctr" rtl="0" fontAlgn="base">
              <a:spcBef>
                <a:spcPct val="0"/>
              </a:spcBef>
              <a:spcAft>
                <a:spcPct val="0"/>
              </a:spcAft>
              <a:defRPr sz="4400">
                <a:solidFill>
                  <a:schemeClr val="tx2"/>
                </a:solidFill>
                <a:latin typeface="Arial Black" pitchFamily="34" charset="0"/>
                <a:cs typeface="Times New Roman" pitchFamily="18" charset="0"/>
              </a:defRPr>
            </a:lvl9pPr>
          </a:lstStyle>
          <a:p>
            <a:pPr algn="l" eaLnBrk="1" hangingPunct="1"/>
            <a:r>
              <a:rPr lang="en-US" altLang="en-US" sz="3600" kern="0" dirty="0"/>
              <a:t>To show how the </a:t>
            </a:r>
            <a:r>
              <a:rPr lang="en-US" altLang="en-US" sz="3600" i="1" kern="0" dirty="0"/>
              <a:t>First Cut </a:t>
            </a:r>
            <a:r>
              <a:rPr lang="en-US" altLang="en-US" sz="3600" kern="0" dirty="0"/>
              <a:t>helps us improve SSG judgments.</a:t>
            </a:r>
          </a:p>
        </p:txBody>
      </p:sp>
      <p:pic>
        <p:nvPicPr>
          <p:cNvPr id="6" name="Picture 6">
            <a:extLst>
              <a:ext uri="{FF2B5EF4-FFF2-40B4-BE49-F238E27FC236}">
                <a16:creationId xmlns:a16="http://schemas.microsoft.com/office/drawing/2014/main" id="{E5AF2160-F849-47E7-8B02-7FE6A7C43D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1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5723-037B-4CFC-8996-26AA975DFD84}"/>
              </a:ext>
            </a:extLst>
          </p:cNvPr>
          <p:cNvSpPr>
            <a:spLocks noGrp="1"/>
          </p:cNvSpPr>
          <p:nvPr>
            <p:ph type="title"/>
          </p:nvPr>
        </p:nvSpPr>
        <p:spPr>
          <a:xfrm>
            <a:off x="0" y="457200"/>
            <a:ext cx="9144000" cy="762000"/>
          </a:xfrm>
        </p:spPr>
        <p:txBody>
          <a:bodyPr/>
          <a:lstStyle/>
          <a:p>
            <a:r>
              <a:rPr lang="en-US" dirty="0"/>
              <a:t>SSG?</a:t>
            </a:r>
          </a:p>
        </p:txBody>
      </p:sp>
      <p:sp>
        <p:nvSpPr>
          <p:cNvPr id="3" name="Text Placeholder 2">
            <a:extLst>
              <a:ext uri="{FF2B5EF4-FFF2-40B4-BE49-F238E27FC236}">
                <a16:creationId xmlns:a16="http://schemas.microsoft.com/office/drawing/2014/main" id="{4A2B2C20-7691-4097-B187-F2D21CB28386}"/>
              </a:ext>
            </a:extLst>
          </p:cNvPr>
          <p:cNvSpPr>
            <a:spLocks noGrp="1"/>
          </p:cNvSpPr>
          <p:nvPr>
            <p:ph type="body" sz="half" idx="1"/>
          </p:nvPr>
        </p:nvSpPr>
        <p:spPr>
          <a:xfrm>
            <a:off x="800100" y="1295400"/>
            <a:ext cx="7543800" cy="3962400"/>
          </a:xfrm>
        </p:spPr>
        <p:txBody>
          <a:bodyPr/>
          <a:lstStyle/>
          <a:p>
            <a:pPr marL="0" indent="0" algn="just">
              <a:buNone/>
            </a:pPr>
            <a:r>
              <a:rPr lang="en-US" sz="3000" dirty="0"/>
              <a:t>The ‘</a:t>
            </a:r>
            <a:r>
              <a:rPr lang="en-US" sz="3000" b="1" i="1" dirty="0"/>
              <a:t>Stock Selection Guide</a:t>
            </a:r>
            <a:r>
              <a:rPr lang="en-US" sz="3000" i="1" dirty="0"/>
              <a:t>’</a:t>
            </a:r>
            <a:r>
              <a:rPr lang="en-US" sz="3000" dirty="0"/>
              <a:t> or ‘</a:t>
            </a:r>
            <a:r>
              <a:rPr lang="en-US" sz="3000" b="1" i="1" dirty="0"/>
              <a:t>SSG</a:t>
            </a:r>
            <a:r>
              <a:rPr lang="en-US" sz="3000" i="1" dirty="0"/>
              <a:t>.’  is </a:t>
            </a:r>
            <a:r>
              <a:rPr lang="en-US" sz="3000" b="1" dirty="0">
                <a:solidFill>
                  <a:srgbClr val="005DAB"/>
                </a:solidFill>
              </a:rPr>
              <a:t>B</a:t>
            </a:r>
            <a:r>
              <a:rPr lang="en-US" sz="3000" b="1" cap="small" dirty="0">
                <a:solidFill>
                  <a:srgbClr val="005DAB"/>
                </a:solidFill>
              </a:rPr>
              <a:t>etter</a:t>
            </a:r>
            <a:r>
              <a:rPr lang="en-US" sz="3000" b="1" dirty="0">
                <a:solidFill>
                  <a:srgbClr val="329B2E"/>
                </a:solidFill>
              </a:rPr>
              <a:t>I</a:t>
            </a:r>
            <a:r>
              <a:rPr lang="en-US" sz="3000" b="1" cap="small" dirty="0">
                <a:solidFill>
                  <a:srgbClr val="329B2E"/>
                </a:solidFill>
              </a:rPr>
              <a:t>nvesting</a:t>
            </a:r>
            <a:r>
              <a:rPr lang="en-US" sz="3000" dirty="0">
                <a:solidFill>
                  <a:srgbClr val="329B2E"/>
                </a:solidFill>
              </a:rPr>
              <a:t>’</a:t>
            </a:r>
            <a:r>
              <a:rPr lang="en-US" sz="3000" dirty="0"/>
              <a:t>s primary stock analysis tool. It organizes a company's historical financial data to help investors identify the characteristics of quality growth companies and enable plotting of potential future growth from historical trends.</a:t>
            </a:r>
          </a:p>
        </p:txBody>
      </p:sp>
    </p:spTree>
    <p:extLst>
      <p:ext uri="{BB962C8B-B14F-4D97-AF65-F5344CB8AC3E}">
        <p14:creationId xmlns:p14="http://schemas.microsoft.com/office/powerpoint/2010/main" val="53127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4253610-22C1-4BA1-AE24-636ECF314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65" y="1514475"/>
            <a:ext cx="3533735" cy="40719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A4739C-889A-40AF-A8F0-D19166D60CE4}"/>
              </a:ext>
            </a:extLst>
          </p:cNvPr>
          <p:cNvSpPr>
            <a:spLocks noGrp="1"/>
          </p:cNvSpPr>
          <p:nvPr>
            <p:ph type="title"/>
          </p:nvPr>
        </p:nvSpPr>
        <p:spPr>
          <a:xfrm>
            <a:off x="0" y="510552"/>
            <a:ext cx="9188203" cy="954165"/>
          </a:xfrm>
        </p:spPr>
        <p:txBody>
          <a:bodyPr/>
          <a:lstStyle/>
          <a:p>
            <a:r>
              <a:rPr lang="en-US" sz="3600" b="1" dirty="0">
                <a:solidFill>
                  <a:srgbClr val="135EAB"/>
                </a:solidFill>
              </a:rPr>
              <a:t>What Is a                         ?</a:t>
            </a:r>
          </a:p>
        </p:txBody>
      </p:sp>
      <p:pic>
        <p:nvPicPr>
          <p:cNvPr id="6" name="Picture 2">
            <a:extLst>
              <a:ext uri="{FF2B5EF4-FFF2-40B4-BE49-F238E27FC236}">
                <a16:creationId xmlns:a16="http://schemas.microsoft.com/office/drawing/2014/main" id="{F8E12519-17A4-4F95-A194-35DC51882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326" y="423091"/>
            <a:ext cx="3276598" cy="1196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82FBD04-F78E-45DD-839B-D17BAF51D5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0000">
            <a:off x="7658361" y="5130869"/>
            <a:ext cx="1508760" cy="123444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1BEBBBDD-3F2F-4586-8FE8-FFA7F0A6FB25}"/>
              </a:ext>
            </a:extLst>
          </p:cNvPr>
          <p:cNvSpPr txBox="1">
            <a:spLocks noChangeArrowheads="1"/>
          </p:cNvSpPr>
          <p:nvPr/>
        </p:nvSpPr>
        <p:spPr bwMode="auto">
          <a:xfrm>
            <a:off x="457200" y="1524000"/>
            <a:ext cx="4800599" cy="458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cs typeface="+mn-cs"/>
              </a:defRPr>
            </a:lvl2pPr>
            <a:lvl3pPr marL="1143000" indent="-228600" algn="l" rtl="0" eaLnBrk="0" fontAlgn="base" hangingPunct="0">
              <a:spcBef>
                <a:spcPct val="20000"/>
              </a:spcBef>
              <a:spcAft>
                <a:spcPct val="0"/>
              </a:spcAft>
              <a:buChar char="•"/>
              <a:defRPr sz="28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Arial"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ts val="2800"/>
              </a:lnSpc>
              <a:spcBef>
                <a:spcPts val="600"/>
              </a:spcBef>
              <a:buFont typeface="Wingdings" panose="05000000000000000000" pitchFamily="2" charset="2"/>
              <a:buChar char="§"/>
            </a:pPr>
            <a:r>
              <a:rPr lang="en-US" altLang="en-US" sz="2600" kern="0" dirty="0"/>
              <a:t>A</a:t>
            </a:r>
            <a:r>
              <a:rPr lang="en-US" altLang="en-US" sz="2600" i="1" kern="0" dirty="0"/>
              <a:t> First Cut </a:t>
            </a:r>
            <a:r>
              <a:rPr lang="en-US" altLang="en-US" sz="2600" kern="0" dirty="0"/>
              <a:t>is simply</a:t>
            </a:r>
            <a:br>
              <a:rPr lang="en-US" altLang="en-US" sz="2600" kern="0" dirty="0"/>
            </a:br>
            <a:r>
              <a:rPr lang="en-US" altLang="en-US" sz="2600" kern="0" dirty="0"/>
              <a:t>an SSG stock study with explanations. </a:t>
            </a:r>
          </a:p>
          <a:p>
            <a:pPr eaLnBrk="1" hangingPunct="1">
              <a:lnSpc>
                <a:spcPts val="3000"/>
              </a:lnSpc>
              <a:spcBef>
                <a:spcPts val="900"/>
              </a:spcBef>
              <a:buFont typeface="Wingdings" panose="05000000000000000000" pitchFamily="2" charset="2"/>
              <a:buChar char="§"/>
            </a:pPr>
            <a:r>
              <a:rPr lang="en-US" altLang="en-US" sz="2600" kern="0" dirty="0"/>
              <a:t>It is a </a:t>
            </a:r>
            <a:r>
              <a:rPr lang="en-US" altLang="en-US" sz="2600" b="1" kern="0" dirty="0"/>
              <a:t>Learning Tool</a:t>
            </a:r>
            <a:r>
              <a:rPr lang="en-US" altLang="en-US" sz="2600" kern="0" dirty="0"/>
              <a:t>.</a:t>
            </a:r>
          </a:p>
          <a:p>
            <a:pPr lvl="1" eaLnBrk="1" hangingPunct="1">
              <a:lnSpc>
                <a:spcPts val="3000"/>
              </a:lnSpc>
              <a:spcBef>
                <a:spcPts val="900"/>
              </a:spcBef>
              <a:buFont typeface="Arial" panose="020B0604020202020204" pitchFamily="34" charset="0"/>
              <a:buChar char="•"/>
            </a:pPr>
            <a:r>
              <a:rPr lang="en-US" altLang="en-US" sz="2400" kern="0" dirty="0"/>
              <a:t>That shares ideas to help improve SSG judgments</a:t>
            </a:r>
            <a:r>
              <a:rPr lang="en-US" altLang="en-US" sz="2200" kern="0" dirty="0"/>
              <a:t>.</a:t>
            </a:r>
          </a:p>
          <a:p>
            <a:pPr eaLnBrk="1" hangingPunct="1">
              <a:lnSpc>
                <a:spcPts val="3000"/>
              </a:lnSpc>
              <a:spcBef>
                <a:spcPts val="900"/>
              </a:spcBef>
              <a:buFont typeface="Wingdings" panose="05000000000000000000" pitchFamily="2" charset="2"/>
              <a:buChar char="§"/>
            </a:pPr>
            <a:r>
              <a:rPr lang="en-US" altLang="en-US" sz="2600" kern="0" dirty="0"/>
              <a:t>Prepared by BI members.</a:t>
            </a:r>
          </a:p>
          <a:p>
            <a:pPr eaLnBrk="1" hangingPunct="1">
              <a:lnSpc>
                <a:spcPts val="3000"/>
              </a:lnSpc>
              <a:spcBef>
                <a:spcPts val="900"/>
              </a:spcBef>
              <a:buFont typeface="Wingdings" panose="05000000000000000000" pitchFamily="2" charset="2"/>
              <a:buChar char="§"/>
            </a:pPr>
            <a:r>
              <a:rPr lang="en-US" altLang="en-US" sz="2600" kern="0" dirty="0"/>
              <a:t>Shared with BI members.</a:t>
            </a:r>
          </a:p>
          <a:p>
            <a:pPr eaLnBrk="1" hangingPunct="1">
              <a:lnSpc>
                <a:spcPts val="3000"/>
              </a:lnSpc>
              <a:spcBef>
                <a:spcPts val="900"/>
              </a:spcBef>
              <a:buFont typeface="Wingdings" panose="05000000000000000000" pitchFamily="2" charset="2"/>
              <a:buChar char="§"/>
            </a:pPr>
            <a:r>
              <a:rPr lang="en-US" altLang="en-US" sz="2600" kern="0" dirty="0"/>
              <a:t>They are only shared ideas</a:t>
            </a:r>
            <a:br>
              <a:rPr lang="en-US" altLang="en-US" sz="2600" kern="0" dirty="0"/>
            </a:br>
            <a:r>
              <a:rPr lang="en-US" altLang="en-US" sz="2600" kern="0" dirty="0"/>
              <a:t>   NOT recommendations</a:t>
            </a:r>
            <a:r>
              <a:rPr lang="en-US" altLang="en-US" sz="2800" kern="0" dirty="0"/>
              <a:t>! </a:t>
            </a:r>
          </a:p>
        </p:txBody>
      </p:sp>
      <p:cxnSp>
        <p:nvCxnSpPr>
          <p:cNvPr id="4" name="Straight Connector 3">
            <a:extLst>
              <a:ext uri="{FF2B5EF4-FFF2-40B4-BE49-F238E27FC236}">
                <a16:creationId xmlns:a16="http://schemas.microsoft.com/office/drawing/2014/main" id="{4BC76001-59F2-4635-8CE3-FAB62B6436F3}"/>
              </a:ext>
            </a:extLst>
          </p:cNvPr>
          <p:cNvCxnSpPr>
            <a:cxnSpLocks/>
          </p:cNvCxnSpPr>
          <p:nvPr/>
        </p:nvCxnSpPr>
        <p:spPr bwMode="auto">
          <a:xfrm>
            <a:off x="1144379" y="5867400"/>
            <a:ext cx="3429000" cy="0"/>
          </a:xfrm>
          <a:prstGeom prst="line">
            <a:avLst/>
          </a:prstGeom>
          <a:noFill/>
          <a:ln w="28575" cap="flat" cmpd="sng" algn="ctr">
            <a:solidFill>
              <a:schemeClr val="tx1"/>
            </a:solidFill>
            <a:prstDash val="solid"/>
            <a:round/>
            <a:headEnd type="none" w="med" len="med"/>
            <a:tailEnd type="none" w="med" len="med"/>
          </a:ln>
          <a:effectLst/>
        </p:spPr>
      </p:cxnSp>
      <p:pic>
        <p:nvPicPr>
          <p:cNvPr id="1026" name="Picture 2">
            <a:extLst>
              <a:ext uri="{FF2B5EF4-FFF2-40B4-BE49-F238E27FC236}">
                <a16:creationId xmlns:a16="http://schemas.microsoft.com/office/drawing/2014/main" id="{005654E7-39D9-44A2-9D53-9092D9135F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00788">
            <a:off x="7284760" y="2122297"/>
            <a:ext cx="85062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4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10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10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fade">
                                      <p:cBhvr>
                                        <p:cTn id="22" dur="10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fade">
                                      <p:cBhvr>
                                        <p:cTn id="27" dur="10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fade">
                                      <p:cBhvr>
                                        <p:cTn id="32" dur="1000"/>
                                        <p:tgtEl>
                                          <p:spTgt spid="25">
                                            <p:txEl>
                                              <p:pRg st="5" end="5"/>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4450" cap="flat" cmpd="sng" algn="ctr">
          <a:solidFill>
            <a:srgbClr val="00CCFF"/>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noFill/>
        <a:ln w="44450" cap="flat" cmpd="sng" algn="ctr">
          <a:solidFill>
            <a:srgbClr val="00CCFF"/>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44447</TotalTime>
  <Words>5943</Words>
  <Application>Microsoft Office PowerPoint</Application>
  <PresentationFormat>On-screen Show (4:3)</PresentationFormat>
  <Paragraphs>596</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Black</vt:lpstr>
      <vt:lpstr>Bahnschrift SemiBold</vt:lpstr>
      <vt:lpstr>Calibri</vt:lpstr>
      <vt:lpstr>Courier New</vt:lpstr>
      <vt:lpstr>Times New Roman</vt:lpstr>
      <vt:lpstr>Trebuchet MS</vt:lpstr>
      <vt:lpstr>Wingdings</vt:lpstr>
      <vt:lpstr>Default Design</vt:lpstr>
      <vt:lpstr>The First Cut Is the Deepest</vt:lpstr>
      <vt:lpstr>Disclaimer</vt:lpstr>
      <vt:lpstr>Disclaimer</vt:lpstr>
      <vt:lpstr>On the  Control Panel</vt:lpstr>
      <vt:lpstr>The First Cut Is the Deepest</vt:lpstr>
      <vt:lpstr>The First Cut Is the Deepest</vt:lpstr>
      <vt:lpstr>Objective …</vt:lpstr>
      <vt:lpstr>SSG?</vt:lpstr>
      <vt:lpstr>What Is a                         ?</vt:lpstr>
      <vt:lpstr>A Completed First Cut Study Features</vt:lpstr>
      <vt:lpstr>Benefits to the User</vt:lpstr>
      <vt:lpstr>Benefits to the Preparer</vt:lpstr>
      <vt:lpstr>How to Prepare a First Cut Report</vt:lpstr>
      <vt:lpstr>Getting a FirstCutReport.docx template</vt:lpstr>
      <vt:lpstr>Download the First Cut Report.docx</vt:lpstr>
      <vt:lpstr>About the Template</vt:lpstr>
      <vt:lpstr>First Cut Report Header</vt:lpstr>
      <vt:lpstr>Research Data Resources</vt:lpstr>
      <vt:lpstr>Research Data Resources (continued)</vt:lpstr>
      <vt:lpstr>Research Data Resources (continued)</vt:lpstr>
      <vt:lpstr>About the Stock Research Form</vt:lpstr>
      <vt:lpstr>First Cut – First Question</vt:lpstr>
      <vt:lpstr>First Question (continued)</vt:lpstr>
      <vt:lpstr>Second Question</vt:lpstr>
      <vt:lpstr>Right / Wrong Answers</vt:lpstr>
      <vt:lpstr>PowerPoint Presentation</vt:lpstr>
      <vt:lpstr>Projected Sales &amp; EPS Growth Rates</vt:lpstr>
      <vt:lpstr>Projected High/Low P/Es &amp; Low Price</vt:lpstr>
      <vt:lpstr>SSG End Results</vt:lpstr>
      <vt:lpstr>Your Final Conclusion</vt:lpstr>
      <vt:lpstr>Submitting Your First Cut to BI</vt:lpstr>
      <vt:lpstr>Any Questions</vt:lpstr>
      <vt:lpstr>How to Receive First Cuts</vt:lpstr>
      <vt:lpstr>PowerPoint Presentation</vt:lpstr>
      <vt:lpstr>How to Access All First Cut Reports</vt:lpstr>
      <vt:lpstr>PowerPoint Presentation</vt:lpstr>
      <vt:lpstr>How To Access All First Cut Reports</vt:lpstr>
      <vt:lpstr>PowerPoint Presentation</vt:lpstr>
      <vt:lpstr>Now What?</vt:lpstr>
      <vt:lpstr>Summary</vt:lpstr>
      <vt:lpstr>PowerPoint Presentation</vt:lpstr>
      <vt:lpstr>PowerPoint Presentation</vt:lpstr>
      <vt:lpstr>Online Tool Research Tab Information</vt:lpstr>
      <vt:lpstr>One Last Thought</vt:lpstr>
      <vt:lpstr>Make A Difference In  Someone’s Life</vt:lpstr>
      <vt:lpstr>PowerPoint Presentation</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Preferred Procedure Simplified</dc:title>
  <dc:creator>Avi Horwitz</dc:creator>
  <cp:lastModifiedBy>Lynn Treffry</cp:lastModifiedBy>
  <cp:revision>689</cp:revision>
  <cp:lastPrinted>2021-08-27T20:18:57Z</cp:lastPrinted>
  <dcterms:created xsi:type="dcterms:W3CDTF">2020-07-05T01:32:53Z</dcterms:created>
  <dcterms:modified xsi:type="dcterms:W3CDTF">2021-08-31T18:09:47Z</dcterms:modified>
</cp:coreProperties>
</file>