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handoutMasterIdLst>
    <p:handoutMasterId r:id="rId81"/>
  </p:handoutMasterIdLst>
  <p:sldIdLst>
    <p:sldId id="257" r:id="rId2"/>
    <p:sldId id="338" r:id="rId3"/>
    <p:sldId id="339" r:id="rId4"/>
    <p:sldId id="263" r:id="rId5"/>
    <p:sldId id="264" r:id="rId6"/>
    <p:sldId id="323" r:id="rId7"/>
    <p:sldId id="285" r:id="rId8"/>
    <p:sldId id="286" r:id="rId9"/>
    <p:sldId id="397" r:id="rId10"/>
    <p:sldId id="266" r:id="rId11"/>
    <p:sldId id="340" r:id="rId12"/>
    <p:sldId id="268" r:id="rId13"/>
    <p:sldId id="327" r:id="rId14"/>
    <p:sldId id="287" r:id="rId15"/>
    <p:sldId id="288" r:id="rId16"/>
    <p:sldId id="290" r:id="rId17"/>
    <p:sldId id="292" r:id="rId18"/>
    <p:sldId id="294" r:id="rId19"/>
    <p:sldId id="293" r:id="rId20"/>
    <p:sldId id="408" r:id="rId21"/>
    <p:sldId id="296" r:id="rId22"/>
    <p:sldId id="297" r:id="rId23"/>
    <p:sldId id="377" r:id="rId24"/>
    <p:sldId id="314" r:id="rId25"/>
    <p:sldId id="299" r:id="rId26"/>
    <p:sldId id="302" r:id="rId27"/>
    <p:sldId id="303" r:id="rId28"/>
    <p:sldId id="304" r:id="rId29"/>
    <p:sldId id="305" r:id="rId30"/>
    <p:sldId id="384" r:id="rId31"/>
    <p:sldId id="385" r:id="rId32"/>
    <p:sldId id="443" r:id="rId33"/>
    <p:sldId id="406" r:id="rId34"/>
    <p:sldId id="319" r:id="rId35"/>
    <p:sldId id="315" r:id="rId36"/>
    <p:sldId id="337" r:id="rId37"/>
    <p:sldId id="444" r:id="rId38"/>
    <p:sldId id="411" r:id="rId39"/>
    <p:sldId id="432" r:id="rId40"/>
    <p:sldId id="412" r:id="rId41"/>
    <p:sldId id="413" r:id="rId42"/>
    <p:sldId id="414" r:id="rId43"/>
    <p:sldId id="415" r:id="rId44"/>
    <p:sldId id="451" r:id="rId45"/>
    <p:sldId id="452" r:id="rId46"/>
    <p:sldId id="453" r:id="rId47"/>
    <p:sldId id="431" r:id="rId48"/>
    <p:sldId id="430" r:id="rId49"/>
    <p:sldId id="461" r:id="rId50"/>
    <p:sldId id="434" r:id="rId51"/>
    <p:sldId id="416" r:id="rId52"/>
    <p:sldId id="454" r:id="rId53"/>
    <p:sldId id="455" r:id="rId54"/>
    <p:sldId id="433" r:id="rId55"/>
    <p:sldId id="417" r:id="rId56"/>
    <p:sldId id="423" r:id="rId57"/>
    <p:sldId id="422" r:id="rId58"/>
    <p:sldId id="424" r:id="rId59"/>
    <p:sldId id="456" r:id="rId60"/>
    <p:sldId id="457" r:id="rId61"/>
    <p:sldId id="428" r:id="rId62"/>
    <p:sldId id="394" r:id="rId63"/>
    <p:sldId id="462" r:id="rId64"/>
    <p:sldId id="458" r:id="rId65"/>
    <p:sldId id="459" r:id="rId66"/>
    <p:sldId id="445" r:id="rId67"/>
    <p:sldId id="389" r:id="rId68"/>
    <p:sldId id="317" r:id="rId69"/>
    <p:sldId id="318" r:id="rId70"/>
    <p:sldId id="448" r:id="rId71"/>
    <p:sldId id="269" r:id="rId72"/>
    <p:sldId id="563" r:id="rId73"/>
    <p:sldId id="562" r:id="rId74"/>
    <p:sldId id="564" r:id="rId75"/>
    <p:sldId id="283" r:id="rId76"/>
    <p:sldId id="320" r:id="rId77"/>
    <p:sldId id="260" r:id="rId78"/>
    <p:sldId id="261" r:id="rId79"/>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99"/>
    <a:srgbClr val="FF3399"/>
    <a:srgbClr val="00CC00"/>
    <a:srgbClr val="9A7500"/>
    <a:srgbClr val="0099FF"/>
    <a:srgbClr val="FFBF61"/>
    <a:srgbClr val="EAB200"/>
    <a:srgbClr val="E5CA03"/>
    <a:srgbClr val="C5A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0" autoAdjust="0"/>
    <p:restoredTop sz="42303" autoAdjust="0"/>
  </p:normalViewPr>
  <p:slideViewPr>
    <p:cSldViewPr>
      <p:cViewPr varScale="1">
        <p:scale>
          <a:sx n="48" d="100"/>
          <a:sy n="48" d="100"/>
        </p:scale>
        <p:origin x="3012" y="48"/>
      </p:cViewPr>
      <p:guideLst>
        <p:guide orient="horz" pos="2160"/>
        <p:guide pos="2880"/>
      </p:guideLst>
    </p:cSldViewPr>
  </p:slideViewPr>
  <p:outlineViewPr>
    <p:cViewPr>
      <p:scale>
        <a:sx n="33" d="100"/>
        <a:sy n="33" d="100"/>
      </p:scale>
      <p:origin x="0" y="-2571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08" d="100"/>
          <a:sy n="108" d="100"/>
        </p:scale>
        <p:origin x="2466" y="8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F2BAA4CD-0FFA-4588-B96F-46645363CDB3}"/>
              </a:ext>
            </a:extLst>
          </p:cNvPr>
          <p:cNvSpPr>
            <a:spLocks noChangeArrowheads="1"/>
          </p:cNvSpPr>
          <p:nvPr/>
        </p:nvSpPr>
        <p:spPr bwMode="auto">
          <a:xfrm>
            <a:off x="0" y="116114"/>
            <a:ext cx="9601200" cy="52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0"/>
              </a:spcBef>
            </a:pPr>
            <a:r>
              <a:rPr lang="en-US" sz="1050" b="0" u="sng" dirty="0"/>
              <a:t>Stock Investing Made Easy</a:t>
            </a:r>
          </a:p>
          <a:p>
            <a:pPr algn="ctr">
              <a:spcBef>
                <a:spcPct val="0"/>
              </a:spcBef>
            </a:pPr>
            <a:r>
              <a:rPr lang="en-US" sz="1400" i="1" cap="small" dirty="0"/>
              <a:t>Ch-Ch-Ch Changes - Preferred Procedure Simplified: A Case Study</a:t>
            </a:r>
          </a:p>
          <a:p>
            <a:pPr algn="ctr">
              <a:spcBef>
                <a:spcPct val="0"/>
              </a:spcBef>
            </a:pPr>
            <a:r>
              <a:rPr lang="en-US" sz="1200" b="0" dirty="0"/>
              <a:t>Avi Horwitz</a:t>
            </a:r>
            <a:endParaRPr lang="en-US" sz="1000" b="0" dirty="0"/>
          </a:p>
        </p:txBody>
      </p:sp>
      <p:sp>
        <p:nvSpPr>
          <p:cNvPr id="7" name="Rectangle 7">
            <a:extLst>
              <a:ext uri="{FF2B5EF4-FFF2-40B4-BE49-F238E27FC236}">
                <a16:creationId xmlns:a16="http://schemas.microsoft.com/office/drawing/2014/main" id="{C8BAA4C3-9B87-4BAB-9A2D-6652239A7F10}"/>
              </a:ext>
            </a:extLst>
          </p:cNvPr>
          <p:cNvSpPr>
            <a:spLocks noChangeArrowheads="1"/>
          </p:cNvSpPr>
          <p:nvPr/>
        </p:nvSpPr>
        <p:spPr bwMode="auto">
          <a:xfrm>
            <a:off x="0" y="6792686"/>
            <a:ext cx="9601200" cy="34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gn="ctr">
              <a:spcBef>
                <a:spcPct val="50000"/>
              </a:spcBef>
            </a:pPr>
            <a:endParaRPr lang="en-US" sz="1000" b="1" dirty="0"/>
          </a:p>
          <a:p>
            <a:pPr algn="ctr">
              <a:spcBef>
                <a:spcPct val="50000"/>
              </a:spcBef>
            </a:pPr>
            <a:r>
              <a:rPr lang="en-US" sz="1000" b="1" dirty="0"/>
              <a:t>October 26, 2020</a:t>
            </a:r>
            <a:endParaRPr lang="en-US" sz="900" b="1" dirty="0">
              <a:solidFill>
                <a:schemeClr val="tx2"/>
              </a:solidFill>
            </a:endParaRPr>
          </a:p>
        </p:txBody>
      </p:sp>
      <p:sp>
        <p:nvSpPr>
          <p:cNvPr id="8" name="Slide Number Placeholder 3">
            <a:extLst>
              <a:ext uri="{FF2B5EF4-FFF2-40B4-BE49-F238E27FC236}">
                <a16:creationId xmlns:a16="http://schemas.microsoft.com/office/drawing/2014/main" id="{E669FCFF-2230-49EA-969C-67F4641D95CC}"/>
              </a:ext>
            </a:extLst>
          </p:cNvPr>
          <p:cNvSpPr>
            <a:spLocks noGrp="1"/>
          </p:cNvSpPr>
          <p:nvPr>
            <p:ph type="sldNum" sz="quarter" idx="3"/>
          </p:nvPr>
        </p:nvSpPr>
        <p:spPr>
          <a:xfrm>
            <a:off x="5438775" y="6948488"/>
            <a:ext cx="4160838" cy="366712"/>
          </a:xfrm>
          <a:prstGeom prst="rect">
            <a:avLst/>
          </a:prstGeom>
        </p:spPr>
        <p:txBody>
          <a:bodyPr vert="horz" lIns="91440" tIns="45720" rIns="91440" bIns="45720" rtlCol="0" anchor="b"/>
          <a:lstStyle>
            <a:lvl1pPr algn="r">
              <a:defRPr sz="1200"/>
            </a:lvl1pPr>
          </a:lstStyle>
          <a:p>
            <a:fld id="{AF7DA50D-594D-4764-819D-4380C7C0FF8F}" type="slidenum">
              <a:rPr lang="en-US" smtClean="0"/>
              <a:t>‹#›</a:t>
            </a:fld>
            <a:endParaRPr lang="en-US" dirty="0"/>
          </a:p>
        </p:txBody>
      </p:sp>
    </p:spTree>
    <p:extLst>
      <p:ext uri="{BB962C8B-B14F-4D97-AF65-F5344CB8AC3E}">
        <p14:creationId xmlns:p14="http://schemas.microsoft.com/office/powerpoint/2010/main" val="3024127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4158853" cy="365276"/>
          </a:xfrm>
          <a:prstGeom prst="rect">
            <a:avLst/>
          </a:prstGeom>
          <a:noFill/>
          <a:ln w="9525">
            <a:noFill/>
            <a:miter lim="800000"/>
            <a:headEnd/>
            <a:tailEnd/>
          </a:ln>
        </p:spPr>
        <p:txBody>
          <a:bodyPr vert="horz" wrap="square" lIns="96660" tIns="48329" rIns="96660" bIns="48329" numCol="1" anchor="t" anchorCtr="0" compatLnSpc="1">
            <a:prstTxWarp prst="textNoShape">
              <a:avLst/>
            </a:prstTxWarp>
          </a:bodyPr>
          <a:lstStyle>
            <a:lvl1pPr defTabSz="965200">
              <a:spcBef>
                <a:spcPct val="50000"/>
              </a:spcBef>
              <a:defRPr sz="1200">
                <a:latin typeface="Arial Black" pitchFamily="34" charset="0"/>
              </a:defRPr>
            </a:lvl1pPr>
          </a:lstStyle>
          <a:p>
            <a:endParaRPr lang="en-US" dirty="0"/>
          </a:p>
        </p:txBody>
      </p:sp>
      <p:sp>
        <p:nvSpPr>
          <p:cNvPr id="32771" name="Rectangle 3"/>
          <p:cNvSpPr>
            <a:spLocks noGrp="1" noChangeArrowheads="1"/>
          </p:cNvSpPr>
          <p:nvPr>
            <p:ph type="dt" idx="1"/>
          </p:nvPr>
        </p:nvSpPr>
        <p:spPr bwMode="auto">
          <a:xfrm>
            <a:off x="5442347" y="0"/>
            <a:ext cx="4158853" cy="365276"/>
          </a:xfrm>
          <a:prstGeom prst="rect">
            <a:avLst/>
          </a:prstGeom>
          <a:noFill/>
          <a:ln w="9525">
            <a:noFill/>
            <a:miter lim="800000"/>
            <a:headEnd/>
            <a:tailEnd/>
          </a:ln>
        </p:spPr>
        <p:txBody>
          <a:bodyPr vert="horz" wrap="square" lIns="96660" tIns="48329" rIns="96660" bIns="48329" numCol="1" anchor="t" anchorCtr="0" compatLnSpc="1">
            <a:prstTxWarp prst="textNoShape">
              <a:avLst/>
            </a:prstTxWarp>
          </a:bodyPr>
          <a:lstStyle>
            <a:lvl1pPr algn="r" defTabSz="965200">
              <a:spcBef>
                <a:spcPct val="50000"/>
              </a:spcBef>
              <a:defRPr sz="1200">
                <a:latin typeface="Arial Black" pitchFamily="34" charset="0"/>
              </a:defRPr>
            </a:lvl1pPr>
          </a:lstStyle>
          <a:p>
            <a:fld id="{43BCFDF8-D4B4-4263-8ADD-413013928CE8}" type="datetimeFigureOut">
              <a:rPr lang="en-US"/>
              <a:pPr/>
              <a:t>10/26/2020</a:t>
            </a:fld>
            <a:endParaRPr lang="en-US" dirty="0"/>
          </a:p>
        </p:txBody>
      </p:sp>
      <p:sp>
        <p:nvSpPr>
          <p:cNvPr id="13316" name="Rectangle 4"/>
          <p:cNvSpPr>
            <a:spLocks noGrp="1" noRot="1" noChangeAspect="1" noChangeArrowheads="1" noTextEdit="1"/>
          </p:cNvSpPr>
          <p:nvPr>
            <p:ph type="sldImg" idx="2"/>
          </p:nvPr>
        </p:nvSpPr>
        <p:spPr bwMode="auto">
          <a:xfrm>
            <a:off x="3352800" y="549275"/>
            <a:ext cx="2895600" cy="2171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1279328" y="2904671"/>
            <a:ext cx="7042547" cy="3861407"/>
          </a:xfrm>
          <a:prstGeom prst="rect">
            <a:avLst/>
          </a:prstGeom>
          <a:noFill/>
          <a:ln w="9525">
            <a:noFill/>
            <a:miter lim="800000"/>
            <a:headEnd/>
            <a:tailEnd/>
          </a:ln>
        </p:spPr>
        <p:txBody>
          <a:bodyPr vert="horz" wrap="square" lIns="96660" tIns="48329" rIns="96660" bIns="483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4" name="Rectangle 6"/>
          <p:cNvSpPr>
            <a:spLocks noGrp="1" noChangeArrowheads="1"/>
          </p:cNvSpPr>
          <p:nvPr>
            <p:ph type="ftr" sz="quarter" idx="4"/>
          </p:nvPr>
        </p:nvSpPr>
        <p:spPr bwMode="auto">
          <a:xfrm>
            <a:off x="0" y="6949924"/>
            <a:ext cx="4158853" cy="365276"/>
          </a:xfrm>
          <a:prstGeom prst="rect">
            <a:avLst/>
          </a:prstGeom>
          <a:noFill/>
          <a:ln w="9525">
            <a:noFill/>
            <a:miter lim="800000"/>
            <a:headEnd/>
            <a:tailEnd/>
          </a:ln>
        </p:spPr>
        <p:txBody>
          <a:bodyPr vert="horz" wrap="square" lIns="96660" tIns="48329" rIns="96660" bIns="48329" numCol="1" anchor="b" anchorCtr="0" compatLnSpc="1">
            <a:prstTxWarp prst="textNoShape">
              <a:avLst/>
            </a:prstTxWarp>
          </a:bodyPr>
          <a:lstStyle>
            <a:lvl1pPr defTabSz="965200">
              <a:spcBef>
                <a:spcPct val="50000"/>
              </a:spcBef>
              <a:defRPr sz="1200">
                <a:latin typeface="Arial Black" pitchFamily="34" charset="0"/>
              </a:defRPr>
            </a:lvl1pPr>
          </a:lstStyle>
          <a:p>
            <a:r>
              <a:rPr lang="en-US" dirty="0"/>
              <a:t>September 2012</a:t>
            </a:r>
          </a:p>
        </p:txBody>
      </p:sp>
      <p:sp>
        <p:nvSpPr>
          <p:cNvPr id="32775" name="Rectangle 7"/>
          <p:cNvSpPr>
            <a:spLocks noGrp="1" noChangeArrowheads="1"/>
          </p:cNvSpPr>
          <p:nvPr>
            <p:ph type="sldNum" sz="quarter" idx="5"/>
          </p:nvPr>
        </p:nvSpPr>
        <p:spPr bwMode="auto">
          <a:xfrm>
            <a:off x="5442347" y="6949924"/>
            <a:ext cx="4158853" cy="365276"/>
          </a:xfrm>
          <a:prstGeom prst="rect">
            <a:avLst/>
          </a:prstGeom>
          <a:noFill/>
          <a:ln w="9525">
            <a:noFill/>
            <a:miter lim="800000"/>
            <a:headEnd/>
            <a:tailEnd/>
          </a:ln>
        </p:spPr>
        <p:txBody>
          <a:bodyPr vert="horz" wrap="square" lIns="96660" tIns="48329" rIns="96660" bIns="48329" numCol="1" anchor="b" anchorCtr="0" compatLnSpc="1">
            <a:prstTxWarp prst="textNoShape">
              <a:avLst/>
            </a:prstTxWarp>
          </a:bodyPr>
          <a:lstStyle>
            <a:lvl1pPr algn="r" defTabSz="966172">
              <a:spcBef>
                <a:spcPct val="50000"/>
              </a:spcBef>
              <a:defRPr sz="1200">
                <a:latin typeface="Arial Black" pitchFamily="34" charset="0"/>
                <a:cs typeface="Times New Roman" pitchFamily="18" charset="0"/>
              </a:defRPr>
            </a:lvl1pPr>
          </a:lstStyle>
          <a:p>
            <a:pPr>
              <a:defRPr/>
            </a:pPr>
            <a:fld id="{B4182AF2-807D-4808-B6B1-C52AFF8D1763}" type="slidenum">
              <a:rPr lang="en-US"/>
              <a:pPr>
                <a:defRPr/>
              </a:pPr>
              <a:t>‹#›</a:t>
            </a:fld>
            <a:endParaRPr lang="en-US" dirty="0"/>
          </a:p>
        </p:txBody>
      </p:sp>
    </p:spTree>
    <p:extLst>
      <p:ext uri="{BB962C8B-B14F-4D97-AF65-F5344CB8AC3E}">
        <p14:creationId xmlns:p14="http://schemas.microsoft.com/office/powerpoint/2010/main" val="1247002079"/>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A60C1A40-305C-4B0D-A61F-C2D14ABCE2C8}" type="slidenum">
              <a:rPr lang="en-US"/>
              <a:pPr>
                <a:defRPr/>
              </a:pPr>
              <a:t>1</a:t>
            </a:fld>
            <a:endParaRPr lang="en-US" dirty="0"/>
          </a:p>
        </p:txBody>
      </p:sp>
      <p:sp>
        <p:nvSpPr>
          <p:cNvPr id="169986" name="Rectangle 2"/>
          <p:cNvSpPr>
            <a:spLocks noGrp="1" noRot="1" noChangeAspect="1" noChangeArrowheads="1" noTextEdit="1"/>
          </p:cNvSpPr>
          <p:nvPr>
            <p:ph type="sldImg"/>
          </p:nvPr>
        </p:nvSpPr>
        <p:spPr>
          <a:xfrm>
            <a:off x="3352800" y="549275"/>
            <a:ext cx="2895600" cy="2171700"/>
          </a:xfrm>
          <a:ln/>
        </p:spPr>
      </p:sp>
      <p:sp>
        <p:nvSpPr>
          <p:cNvPr id="169987" name="Rectangle 3"/>
          <p:cNvSpPr>
            <a:spLocks noGrp="1" noChangeArrowheads="1"/>
          </p:cNvSpPr>
          <p:nvPr>
            <p:ph type="body" idx="1"/>
          </p:nvPr>
        </p:nvSpPr>
        <p:spPr>
          <a:xfrm>
            <a:off x="960539" y="3048001"/>
            <a:ext cx="7680127" cy="37180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rPr>
              <a:t>Welcome to Ch-Ch-Ch Changes - Preferred Procedure Simplified, A Case Study, part of the “Stock Investing Made Easy” series.</a:t>
            </a:r>
          </a:p>
          <a:p>
            <a:endParaRPr lang="en-US" dirty="0">
              <a:latin typeface="+mj-lt"/>
            </a:endParaRPr>
          </a:p>
          <a:p>
            <a:r>
              <a:rPr lang="en-US" dirty="0">
                <a:latin typeface="+mj-lt"/>
              </a:rPr>
              <a:t>I had been teaching Preferred Procedure in the traditional way.  Over time, and with the help of Julie Werner from GA and Beth Hamm, who is George Nicholson’s daughter, I began to realize that we do a great job teaching people who are good with numbers, but we don’t do a very good job teaching those who learn visually through pictures.</a:t>
            </a:r>
          </a:p>
          <a:p>
            <a:endParaRPr lang="en-US" dirty="0">
              <a:latin typeface="+mj-lt"/>
            </a:endParaRPr>
          </a:p>
          <a:p>
            <a:r>
              <a:rPr lang="en-US" dirty="0">
                <a:latin typeface="+mj-lt"/>
              </a:rPr>
              <a:t>I woke up one morning and decided to try to build what I called “Preferred Procedure Without A Net” because I didn’t know how it would work out and whether I would come crashing down to earth. The beauty of the Stock Selection Guide (SSG) is that you really can do a pretty good stock study by just looking at the pictures, because Every Picture Tells A Story.</a:t>
            </a:r>
          </a:p>
          <a:p>
            <a:endParaRPr lang="en-US" dirty="0">
              <a:latin typeface="+mj-lt"/>
            </a:endParaRPr>
          </a:p>
          <a:p>
            <a:r>
              <a:rPr lang="en-US" dirty="0">
                <a:latin typeface="+mj-lt"/>
              </a:rPr>
              <a:t>Tonight is a bit of a refresher on Preferred Procedure in pictures, followed by the beginning of a multi-year case study applying what we learned using the pictures, and how to go about finding the information that will be meaningful to us.</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You will see 3 of the lines are </a:t>
            </a:r>
            <a:r>
              <a:rPr lang="en-US" baseline="0" dirty="0">
                <a:latin typeface="+mj-lt"/>
              </a:rPr>
              <a:t>purple.  The purple items are the things that are happening between the lines on our </a:t>
            </a:r>
            <a:r>
              <a:rPr lang="en-US" dirty="0">
                <a:latin typeface="+mj-lt"/>
              </a:rPr>
              <a:t>SSG </a:t>
            </a:r>
            <a:r>
              <a:rPr lang="en-US" baseline="0" dirty="0">
                <a:latin typeface="+mj-lt"/>
              </a:rPr>
              <a:t>that, in addition to </a:t>
            </a:r>
            <a:r>
              <a:rPr lang="en-US" b="1" dirty="0">
                <a:solidFill>
                  <a:srgbClr val="00CC00"/>
                </a:solidFill>
                <a:latin typeface="+mj-lt"/>
                <a:ea typeface="ヒラギノ角ゴ Pro W3"/>
              </a:rPr>
              <a:t>Sales</a:t>
            </a:r>
            <a:r>
              <a:rPr lang="en-US" baseline="0" dirty="0">
                <a:latin typeface="+mj-lt"/>
              </a:rPr>
              <a:t>, we must look at to see what is going on with our company.</a:t>
            </a:r>
          </a:p>
          <a:p>
            <a:endParaRPr lang="en-US" dirty="0">
              <a:latin typeface="+mj-lt"/>
            </a:endParaRPr>
          </a:p>
          <a:p>
            <a:r>
              <a:rPr lang="en-US" dirty="0">
                <a:latin typeface="+mj-lt"/>
              </a:rPr>
              <a:t>We start</a:t>
            </a:r>
            <a:r>
              <a:rPr lang="en-US" baseline="0" dirty="0">
                <a:latin typeface="+mj-lt"/>
              </a:rPr>
              <a:t> with </a:t>
            </a:r>
            <a:r>
              <a:rPr lang="en-US" b="1" dirty="0">
                <a:solidFill>
                  <a:srgbClr val="00CC00"/>
                </a:solidFill>
                <a:latin typeface="+mj-lt"/>
                <a:ea typeface="ヒラギノ角ゴ Pro W3"/>
              </a:rPr>
              <a:t>Sales</a:t>
            </a:r>
            <a:r>
              <a:rPr lang="en-US" baseline="0" dirty="0">
                <a:latin typeface="+mj-lt"/>
              </a:rPr>
              <a:t> and from that we subtract expenses.  That brings us to Earnings Before Provision for Income Taxes or as we know it </a:t>
            </a:r>
            <a:r>
              <a:rPr lang="en-US" b="1" dirty="0">
                <a:solidFill>
                  <a:srgbClr val="FF3399"/>
                </a:solidFill>
                <a:latin typeface="+mj-lt"/>
              </a:rPr>
              <a:t>Pre-Tax Profit</a:t>
            </a:r>
            <a:r>
              <a:rPr lang="en-US" baseline="0" dirty="0">
                <a:latin typeface="+mj-lt"/>
              </a:rPr>
              <a:t>.</a:t>
            </a:r>
          </a:p>
          <a:p>
            <a:endParaRPr lang="en-US" baseline="0" dirty="0">
              <a:latin typeface="+mj-lt"/>
            </a:endParaRPr>
          </a:p>
          <a:p>
            <a:r>
              <a:rPr lang="en-US" baseline="0" dirty="0">
                <a:latin typeface="+mj-lt"/>
              </a:rPr>
              <a:t>If we subtract Taxes from </a:t>
            </a:r>
            <a:r>
              <a:rPr lang="en-US" b="1" dirty="0">
                <a:solidFill>
                  <a:srgbClr val="FF3399"/>
                </a:solidFill>
                <a:latin typeface="+mj-lt"/>
              </a:rPr>
              <a:t>Pre-Tax Profit</a:t>
            </a:r>
            <a:r>
              <a:rPr lang="en-US" baseline="0" dirty="0">
                <a:latin typeface="+mj-lt"/>
              </a:rPr>
              <a:t>, it brings us to Net Earnings or </a:t>
            </a:r>
            <a:r>
              <a:rPr lang="en-US" b="1" dirty="0">
                <a:solidFill>
                  <a:srgbClr val="9A7500"/>
                </a:solidFill>
                <a:latin typeface="+mj-lt"/>
              </a:rPr>
              <a:t>Net Income </a:t>
            </a:r>
            <a:r>
              <a:rPr lang="en-US" baseline="0" dirty="0">
                <a:latin typeface="+mj-lt"/>
              </a:rPr>
              <a:t>for the entire company.</a:t>
            </a:r>
          </a:p>
          <a:p>
            <a:endParaRPr lang="en-US" baseline="0" dirty="0">
              <a:latin typeface="+mj-lt"/>
            </a:endParaRPr>
          </a:p>
          <a:p>
            <a:r>
              <a:rPr lang="en-US" baseline="0" dirty="0">
                <a:latin typeface="+mj-lt"/>
              </a:rPr>
              <a:t>If we divide Net Earnings by our Shares Outstanding, that brings us to </a:t>
            </a:r>
            <a:r>
              <a:rPr lang="en-US" b="1" dirty="0">
                <a:solidFill>
                  <a:srgbClr val="0000FF"/>
                </a:solidFill>
                <a:latin typeface="+mj-lt"/>
                <a:ea typeface="ヒラギノ角ゴ Pro W3"/>
              </a:rPr>
              <a:t>Earnings Per Share</a:t>
            </a:r>
            <a:r>
              <a:rPr lang="en-US" baseline="0" dirty="0">
                <a:latin typeface="+mj-lt"/>
              </a:rPr>
              <a:t>.</a:t>
            </a:r>
          </a:p>
          <a:p>
            <a:endParaRPr lang="en-US" baseline="0" dirty="0">
              <a:latin typeface="+mj-lt"/>
            </a:endParaRPr>
          </a:p>
          <a:p>
            <a:r>
              <a:rPr lang="en-US" baseline="0" dirty="0">
                <a:latin typeface="+mj-lt"/>
              </a:rPr>
              <a:t>Each of the items in between the lines is shown in Purple and represent a space on our SSG.  If those spaces get bigger or smaller, the lines around them will either move further apart or closer together.  If this is happening, we know we must read between the lines to see what is happening in that space and why.</a:t>
            </a:r>
            <a:endParaRPr lang="en-US" dirty="0">
              <a:latin typeface="+mj-lt"/>
            </a:endParaRPr>
          </a:p>
          <a:p>
            <a:endParaRPr lang="en-US" dirty="0"/>
          </a:p>
        </p:txBody>
      </p:sp>
      <p:sp>
        <p:nvSpPr>
          <p:cNvPr id="5" name="Slide Number Placeholder 4"/>
          <p:cNvSpPr>
            <a:spLocks noGrp="1"/>
          </p:cNvSpPr>
          <p:nvPr>
            <p:ph type="sldNum" sz="quarter" idx="11"/>
          </p:nvPr>
        </p:nvSpPr>
        <p:spPr/>
        <p:txBody>
          <a:bodyPr/>
          <a:lstStyle/>
          <a:p>
            <a:pPr>
              <a:defRPr/>
            </a:pPr>
            <a:fld id="{B4182AF2-807D-4808-B6B1-C52AFF8D1763}" type="slidenum">
              <a:rPr lang="en-US" smtClean="0"/>
              <a:pPr>
                <a:defRPr/>
              </a:pPr>
              <a:t>10</a:t>
            </a:fld>
            <a:endParaRPr lang="en-US" dirty="0"/>
          </a:p>
        </p:txBody>
      </p:sp>
    </p:spTree>
    <p:extLst>
      <p:ext uri="{BB962C8B-B14F-4D97-AF65-F5344CB8AC3E}">
        <p14:creationId xmlns:p14="http://schemas.microsoft.com/office/powerpoint/2010/main" val="15324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pPr eaLnBrk="1" hangingPunct="1"/>
            <a:r>
              <a:rPr lang="en-US" altLang="en-US" dirty="0">
                <a:latin typeface="+mj-lt"/>
              </a:rPr>
              <a:t>And here is that simplified income statement for 10 years shown on our SSG.</a:t>
            </a:r>
          </a:p>
          <a:p>
            <a:pPr eaLnBrk="1" hangingPunct="1"/>
            <a:endParaRPr lang="en-US" altLang="en-US" dirty="0">
              <a:latin typeface="+mj-lt"/>
            </a:endParaRPr>
          </a:p>
          <a:p>
            <a:pPr eaLnBrk="1" hangingPunct="1"/>
            <a:r>
              <a:rPr lang="en-US" altLang="en-US" dirty="0">
                <a:latin typeface="+mj-lt"/>
              </a:rPr>
              <a:t>We start with the green line, </a:t>
            </a:r>
            <a:r>
              <a:rPr lang="en-US" b="1" dirty="0">
                <a:solidFill>
                  <a:srgbClr val="00CC00"/>
                </a:solidFill>
                <a:latin typeface="+mj-lt"/>
                <a:ea typeface="ヒラギノ角ゴ Pro W3"/>
              </a:rPr>
              <a:t>Sales</a:t>
            </a:r>
            <a:r>
              <a:rPr lang="en-US" altLang="en-US" dirty="0">
                <a:latin typeface="+mj-lt"/>
              </a:rPr>
              <a:t>, and we subtract</a:t>
            </a:r>
            <a:r>
              <a:rPr lang="en-US" altLang="en-US" baseline="0" dirty="0">
                <a:latin typeface="+mj-lt"/>
              </a:rPr>
              <a:t> expenses (represented by the space between the green and pink lines) and that brings us to the pink line, </a:t>
            </a:r>
            <a:r>
              <a:rPr lang="en-US" altLang="en-US" b="1" baseline="0" dirty="0">
                <a:solidFill>
                  <a:srgbClr val="FF3399"/>
                </a:solidFill>
                <a:latin typeface="+mj-lt"/>
              </a:rPr>
              <a:t>Pre-Tax Profit</a:t>
            </a:r>
            <a:r>
              <a:rPr lang="en-US" altLang="en-US" baseline="0" dirty="0">
                <a:latin typeface="+mj-lt"/>
              </a:rPr>
              <a:t>.</a:t>
            </a:r>
          </a:p>
          <a:p>
            <a:pPr eaLnBrk="1" hangingPunct="1"/>
            <a:endParaRPr lang="en-US" altLang="en-US" baseline="0" dirty="0">
              <a:latin typeface="+mj-lt"/>
            </a:endParaRPr>
          </a:p>
          <a:p>
            <a:pPr defTabSz="955622">
              <a:defRPr/>
            </a:pPr>
            <a:r>
              <a:rPr lang="en-US" altLang="en-US" dirty="0">
                <a:latin typeface="+mj-lt"/>
              </a:rPr>
              <a:t>From there, we begin</a:t>
            </a:r>
            <a:r>
              <a:rPr lang="en-US" altLang="en-US" baseline="0" dirty="0">
                <a:latin typeface="+mj-lt"/>
              </a:rPr>
              <a:t> with the pink line, </a:t>
            </a:r>
            <a:r>
              <a:rPr lang="en-US" altLang="en-US" b="1" baseline="0" dirty="0">
                <a:solidFill>
                  <a:srgbClr val="FF3399"/>
                </a:solidFill>
                <a:latin typeface="+mj-lt"/>
              </a:rPr>
              <a:t>Pre-Tax Profit</a:t>
            </a:r>
            <a:r>
              <a:rPr lang="en-US" altLang="en-US" dirty="0">
                <a:latin typeface="+mj-lt"/>
              </a:rPr>
              <a:t>, and we subtract</a:t>
            </a:r>
            <a:r>
              <a:rPr lang="en-US" altLang="en-US" baseline="0" dirty="0">
                <a:latin typeface="+mj-lt"/>
              </a:rPr>
              <a:t> taxes (represented by the space between the pink and yellow lines) and that brings us to the yellow line, </a:t>
            </a:r>
            <a:r>
              <a:rPr lang="en-US" altLang="en-US" b="1" baseline="0" dirty="0">
                <a:solidFill>
                  <a:srgbClr val="9A7500"/>
                </a:solidFill>
                <a:latin typeface="+mj-lt"/>
              </a:rPr>
              <a:t>Net Income</a:t>
            </a:r>
            <a:r>
              <a:rPr lang="en-US" altLang="en-US" baseline="0" dirty="0">
                <a:latin typeface="+mj-lt"/>
              </a:rPr>
              <a:t>.</a:t>
            </a:r>
            <a:endParaRPr lang="en-US" altLang="en-US" dirty="0">
              <a:latin typeface="+mj-lt"/>
            </a:endParaRPr>
          </a:p>
          <a:p>
            <a:pPr eaLnBrk="1" hangingPunct="1"/>
            <a:endParaRPr lang="en-US" altLang="en-US" dirty="0">
              <a:latin typeface="+mj-lt"/>
            </a:endParaRPr>
          </a:p>
          <a:p>
            <a:pPr defTabSz="955622">
              <a:defRPr/>
            </a:pPr>
            <a:r>
              <a:rPr lang="en-US" altLang="en-US" dirty="0">
                <a:latin typeface="+mj-lt"/>
              </a:rPr>
              <a:t>Finally we start</a:t>
            </a:r>
            <a:r>
              <a:rPr lang="en-US" altLang="en-US" baseline="0" dirty="0">
                <a:latin typeface="+mj-lt"/>
              </a:rPr>
              <a:t> with our yellow line, </a:t>
            </a:r>
            <a:r>
              <a:rPr lang="en-US" altLang="en-US" b="1" baseline="0" dirty="0">
                <a:solidFill>
                  <a:srgbClr val="9A7500"/>
                </a:solidFill>
                <a:latin typeface="+mj-lt"/>
              </a:rPr>
              <a:t>Net Income</a:t>
            </a:r>
            <a:r>
              <a:rPr lang="en-US" altLang="en-US" dirty="0">
                <a:latin typeface="+mj-lt"/>
              </a:rPr>
              <a:t>, and we divide it</a:t>
            </a:r>
            <a:r>
              <a:rPr lang="en-US" altLang="en-US" baseline="0" dirty="0">
                <a:latin typeface="+mj-lt"/>
              </a:rPr>
              <a:t> by Shares Outstanding (represented by the space between the yellow and blue lines) and that brings us to the blue line, </a:t>
            </a:r>
            <a:r>
              <a:rPr lang="en-US" altLang="en-US" b="1" baseline="0" dirty="0">
                <a:solidFill>
                  <a:srgbClr val="0000FF"/>
                </a:solidFill>
                <a:latin typeface="+mj-lt"/>
              </a:rPr>
              <a:t>Earnings Per Share</a:t>
            </a:r>
            <a:r>
              <a:rPr lang="en-US" altLang="en-US" baseline="0" dirty="0">
                <a:latin typeface="+mj-lt"/>
              </a:rPr>
              <a:t>.</a:t>
            </a:r>
            <a:endParaRPr lang="en-US" altLang="en-US" dirty="0">
              <a:latin typeface="+mj-lt"/>
            </a:endParaRPr>
          </a:p>
          <a:p>
            <a:pPr eaLnBrk="1" hangingPunct="1"/>
            <a:endParaRPr lang="en-US" altLang="en-US" dirty="0">
              <a:latin typeface="+mj-lt"/>
            </a:endParaRPr>
          </a:p>
          <a:p>
            <a:pPr eaLnBrk="1" hangingPunct="1"/>
            <a:r>
              <a:rPr lang="en-US" altLang="en-US" dirty="0">
                <a:latin typeface="+mj-lt"/>
              </a:rPr>
              <a:t>You may want to note</a:t>
            </a:r>
            <a:r>
              <a:rPr lang="en-US" altLang="en-US" baseline="0" dirty="0">
                <a:latin typeface="+mj-lt"/>
              </a:rPr>
              <a:t> that if by some chance you are still using a version of Toolkit prior to version 6, the earlier versions of Toolkit </a:t>
            </a:r>
            <a:r>
              <a:rPr lang="en-US" altLang="en-US" dirty="0">
                <a:latin typeface="+mj-lt"/>
              </a:rPr>
              <a:t>didn’t have ability to plot </a:t>
            </a:r>
            <a:r>
              <a:rPr lang="en-US" altLang="en-US" b="1" dirty="0">
                <a:solidFill>
                  <a:srgbClr val="9A7500"/>
                </a:solidFill>
                <a:latin typeface="+mj-lt"/>
              </a:rPr>
              <a:t>Net Income</a:t>
            </a:r>
            <a:r>
              <a:rPr lang="en-US" altLang="en-US" dirty="0">
                <a:latin typeface="+mj-lt"/>
              </a:rPr>
              <a:t>.</a:t>
            </a:r>
            <a:r>
              <a:rPr lang="en-US" altLang="en-US" baseline="0" dirty="0">
                <a:latin typeface="+mj-lt"/>
              </a:rPr>
              <a:t>  We can imagine where it is (in the space between line 3 &amp; line 7 dividing up that space), but we can’t really separate the change between </a:t>
            </a:r>
            <a:r>
              <a:rPr lang="en-US" altLang="en-US" b="1" dirty="0">
                <a:solidFill>
                  <a:srgbClr val="FF3399"/>
                </a:solidFill>
                <a:latin typeface="+mj-lt"/>
              </a:rPr>
              <a:t>Pre-Tax Profit </a:t>
            </a:r>
            <a:r>
              <a:rPr lang="en-US" altLang="en-US" baseline="0" dirty="0">
                <a:latin typeface="+mj-lt"/>
              </a:rPr>
              <a:t>and </a:t>
            </a:r>
            <a:r>
              <a:rPr lang="en-US" altLang="en-US" b="1" dirty="0">
                <a:solidFill>
                  <a:srgbClr val="9A7500"/>
                </a:solidFill>
                <a:latin typeface="+mj-lt"/>
              </a:rPr>
              <a:t>Net Income </a:t>
            </a:r>
            <a:r>
              <a:rPr lang="en-US" altLang="en-US" baseline="0" dirty="0">
                <a:latin typeface="+mj-lt"/>
              </a:rPr>
              <a:t>from the change between </a:t>
            </a:r>
            <a:r>
              <a:rPr lang="en-US" altLang="en-US" b="1" dirty="0">
                <a:solidFill>
                  <a:srgbClr val="9A7500"/>
                </a:solidFill>
                <a:latin typeface="+mj-lt"/>
              </a:rPr>
              <a:t>Net Income</a:t>
            </a:r>
            <a:r>
              <a:rPr lang="en-US" altLang="en-US" baseline="0" dirty="0">
                <a:latin typeface="+mj-lt"/>
              </a:rPr>
              <a:t> and </a:t>
            </a:r>
            <a:r>
              <a:rPr lang="en-US" altLang="en-US" b="1" dirty="0">
                <a:solidFill>
                  <a:srgbClr val="0000FF"/>
                </a:solidFill>
                <a:latin typeface="+mj-lt"/>
              </a:rPr>
              <a:t>Earnings Per Share</a:t>
            </a:r>
            <a:r>
              <a:rPr lang="en-US" altLang="en-US" baseline="0" dirty="0">
                <a:latin typeface="+mj-lt"/>
              </a:rPr>
              <a:t>.  In other words, without line #5 Net Income, you can’t tell how much of the space between line 3 </a:t>
            </a:r>
            <a:r>
              <a:rPr lang="en-US" altLang="en-US" b="1" baseline="0" dirty="0">
                <a:latin typeface="+mj-lt"/>
              </a:rPr>
              <a:t>Pre-Tax Profit </a:t>
            </a:r>
            <a:r>
              <a:rPr lang="en-US" altLang="en-US" baseline="0" dirty="0">
                <a:latin typeface="+mj-lt"/>
              </a:rPr>
              <a:t>and Line 7 </a:t>
            </a:r>
            <a:r>
              <a:rPr lang="en-US" altLang="en-US" b="1" baseline="0" dirty="0">
                <a:latin typeface="+mj-lt"/>
              </a:rPr>
              <a:t>EPS</a:t>
            </a:r>
            <a:r>
              <a:rPr lang="en-US" altLang="en-US" baseline="0" dirty="0">
                <a:latin typeface="+mj-lt"/>
              </a:rPr>
              <a:t> is taxes #4 or shares outstanding #6</a:t>
            </a:r>
          </a:p>
          <a:p>
            <a:pPr eaLnBrk="1" hangingPunct="1"/>
            <a:endParaRPr lang="en-US" altLang="en-US" baseline="0" dirty="0">
              <a:latin typeface="+mj-lt"/>
            </a:endParaRPr>
          </a:p>
          <a:p>
            <a:pPr eaLnBrk="1" hangingPunct="1"/>
            <a:r>
              <a:rPr lang="en-US" altLang="en-US" baseline="0" dirty="0">
                <a:latin typeface="+mj-lt"/>
              </a:rPr>
              <a:t>If you are still using the earlier versions, you must look at the taxes and shares outstanding as one combined item.  In later versions, and in the SSG Plus, we can isolate them individually.</a:t>
            </a:r>
            <a:endParaRPr lang="en-US" altLang="en-US" dirty="0">
              <a:latin typeface="+mj-lt"/>
            </a:endParaRPr>
          </a:p>
          <a:p>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11</a:t>
            </a:fld>
            <a:endParaRPr lang="en-US" dirty="0"/>
          </a:p>
        </p:txBody>
      </p:sp>
    </p:spTree>
    <p:extLst>
      <p:ext uri="{BB962C8B-B14F-4D97-AF65-F5344CB8AC3E}">
        <p14:creationId xmlns:p14="http://schemas.microsoft.com/office/powerpoint/2010/main" val="314269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a:xfrm>
            <a:off x="1279327" y="2663523"/>
            <a:ext cx="7042547" cy="3861407"/>
          </a:xfrm>
        </p:spPr>
        <p:txBody>
          <a:bodyPr/>
          <a:lstStyle/>
          <a:p>
            <a:r>
              <a:rPr lang="en-US" dirty="0">
                <a:latin typeface="+mj-lt"/>
              </a:rPr>
              <a:t>Why are we concerned about al</a:t>
            </a:r>
            <a:r>
              <a:rPr lang="en-US" baseline="0" dirty="0">
                <a:latin typeface="+mj-lt"/>
              </a:rPr>
              <a:t>l of </a:t>
            </a:r>
            <a:r>
              <a:rPr lang="en-US" dirty="0">
                <a:latin typeface="+mj-lt"/>
              </a:rPr>
              <a:t>this?  </a:t>
            </a:r>
          </a:p>
          <a:p>
            <a:endParaRPr lang="en-US" dirty="0">
              <a:latin typeface="+mj-lt"/>
            </a:endParaRPr>
          </a:p>
          <a:p>
            <a:r>
              <a:rPr lang="en-US" dirty="0">
                <a:latin typeface="+mj-lt"/>
              </a:rPr>
              <a:t>One</a:t>
            </a:r>
            <a:r>
              <a:rPr lang="en-US" baseline="0" dirty="0">
                <a:latin typeface="+mj-lt"/>
              </a:rPr>
              <a:t> of the things we try to do on our SSG is project </a:t>
            </a:r>
            <a:r>
              <a:rPr lang="en-US" altLang="en-US" b="1" dirty="0">
                <a:solidFill>
                  <a:srgbClr val="0000FF"/>
                </a:solidFill>
                <a:latin typeface="+mj-lt"/>
              </a:rPr>
              <a:t>Earnings Per Share </a:t>
            </a:r>
            <a:r>
              <a:rPr lang="en-US" baseline="0" dirty="0">
                <a:latin typeface="+mj-lt"/>
              </a:rPr>
              <a:t>growth over the next 5 years.   </a:t>
            </a:r>
          </a:p>
          <a:p>
            <a:endParaRPr lang="en-US" baseline="0" dirty="0">
              <a:latin typeface="+mj-lt"/>
            </a:endParaRPr>
          </a:p>
          <a:p>
            <a:r>
              <a:rPr lang="en-US" baseline="0" dirty="0">
                <a:latin typeface="+mj-lt"/>
              </a:rPr>
              <a:t>We start with </a:t>
            </a:r>
            <a:r>
              <a:rPr lang="en-US" b="1" dirty="0">
                <a:solidFill>
                  <a:srgbClr val="00CC00"/>
                </a:solidFill>
                <a:latin typeface="+mj-lt"/>
                <a:ea typeface="ヒラギノ角ゴ Pro W3"/>
              </a:rPr>
              <a:t>Sales</a:t>
            </a:r>
            <a:r>
              <a:rPr lang="en-US" baseline="0" dirty="0">
                <a:latin typeface="+mj-lt"/>
              </a:rPr>
              <a:t> growth which is simply the cash register ringing.  It isn’t affected by other financial numbers.</a:t>
            </a:r>
          </a:p>
          <a:p>
            <a:endParaRPr lang="en-US" baseline="0" dirty="0">
              <a:latin typeface="+mj-lt"/>
            </a:endParaRPr>
          </a:p>
          <a:p>
            <a:r>
              <a:rPr lang="en-US" baseline="0" dirty="0">
                <a:latin typeface="+mj-lt"/>
              </a:rPr>
              <a:t>If we think back to our simplified income statement that we just saw, how do we get to </a:t>
            </a:r>
            <a:r>
              <a:rPr lang="en-US" altLang="en-US" b="1" dirty="0">
                <a:solidFill>
                  <a:srgbClr val="0000FF"/>
                </a:solidFill>
                <a:latin typeface="+mj-lt"/>
              </a:rPr>
              <a:t>Earnings Per Share</a:t>
            </a:r>
            <a:r>
              <a:rPr lang="en-US" baseline="0" dirty="0">
                <a:latin typeface="+mj-lt"/>
              </a:rPr>
              <a:t>?</a:t>
            </a:r>
          </a:p>
          <a:p>
            <a:endParaRPr lang="en-US" baseline="0" dirty="0">
              <a:latin typeface="+mj-lt"/>
            </a:endParaRPr>
          </a:p>
          <a:p>
            <a:r>
              <a:rPr lang="en-US" baseline="0" dirty="0">
                <a:latin typeface="+mj-lt"/>
              </a:rPr>
              <a:t>We start with </a:t>
            </a:r>
            <a:r>
              <a:rPr lang="en-US" b="1" dirty="0">
                <a:solidFill>
                  <a:srgbClr val="00CC00"/>
                </a:solidFill>
                <a:latin typeface="+mj-lt"/>
                <a:ea typeface="ヒラギノ角ゴ Pro W3"/>
              </a:rPr>
              <a:t>Sales</a:t>
            </a:r>
            <a:r>
              <a:rPr lang="en-US" baseline="0" dirty="0">
                <a:latin typeface="+mj-lt"/>
              </a:rPr>
              <a:t>. </a:t>
            </a:r>
            <a:r>
              <a:rPr lang="en-US" dirty="0">
                <a:latin typeface="+mj-lt"/>
              </a:rPr>
              <a:t>I</a:t>
            </a:r>
            <a:r>
              <a:rPr lang="en-US" baseline="0" dirty="0">
                <a:latin typeface="+mj-lt"/>
              </a:rPr>
              <a:t>t is affected by expenses.  Using </a:t>
            </a:r>
            <a:r>
              <a:rPr lang="en-US" altLang="en-US" b="1" dirty="0">
                <a:solidFill>
                  <a:srgbClr val="FF3399"/>
                </a:solidFill>
                <a:latin typeface="+mj-lt"/>
              </a:rPr>
              <a:t>Pre-Tax Profit </a:t>
            </a:r>
            <a:r>
              <a:rPr lang="en-US" baseline="0" dirty="0">
                <a:latin typeface="+mj-lt"/>
              </a:rPr>
              <a:t>Margins we look at the profit left from each dollar of </a:t>
            </a:r>
            <a:r>
              <a:rPr lang="en-US" b="1" dirty="0">
                <a:solidFill>
                  <a:srgbClr val="00CC00"/>
                </a:solidFill>
                <a:latin typeface="+mj-lt"/>
                <a:ea typeface="ヒラギノ角ゴ Pro W3"/>
              </a:rPr>
              <a:t>Sales</a:t>
            </a:r>
            <a:r>
              <a:rPr lang="en-US" baseline="0" dirty="0">
                <a:latin typeface="+mj-lt"/>
              </a:rPr>
              <a:t>, after our expenses are paid , but before taxes are paid.</a:t>
            </a:r>
          </a:p>
          <a:p>
            <a:endParaRPr lang="en-US" baseline="0" dirty="0">
              <a:latin typeface="+mj-lt"/>
            </a:endParaRPr>
          </a:p>
          <a:p>
            <a:r>
              <a:rPr lang="en-US" baseline="0" dirty="0">
                <a:latin typeface="+mj-lt"/>
              </a:rPr>
              <a:t>This helps us determine how much our </a:t>
            </a:r>
            <a:r>
              <a:rPr lang="en-US" altLang="en-US" b="1" dirty="0">
                <a:solidFill>
                  <a:srgbClr val="FF3399"/>
                </a:solidFill>
                <a:latin typeface="+mj-lt"/>
              </a:rPr>
              <a:t>Pre-Tax Profit </a:t>
            </a:r>
            <a:r>
              <a:rPr lang="en-US" baseline="0" dirty="0">
                <a:latin typeface="+mj-lt"/>
              </a:rPr>
              <a:t>grew.  So our bottom line starts with </a:t>
            </a:r>
            <a:r>
              <a:rPr lang="en-US" b="1" dirty="0">
                <a:solidFill>
                  <a:srgbClr val="00CC00"/>
                </a:solidFill>
                <a:latin typeface="+mj-lt"/>
                <a:ea typeface="ヒラギノ角ゴ Pro W3"/>
              </a:rPr>
              <a:t>Sales</a:t>
            </a:r>
            <a:r>
              <a:rPr lang="en-US" baseline="0" dirty="0">
                <a:latin typeface="+mj-lt"/>
              </a:rPr>
              <a:t> and is affected by Profit Margins.</a:t>
            </a:r>
          </a:p>
          <a:p>
            <a:endParaRPr lang="en-US" baseline="0" dirty="0">
              <a:latin typeface="+mj-lt"/>
            </a:endParaRPr>
          </a:p>
          <a:p>
            <a:r>
              <a:rPr lang="en-US" baseline="0" dirty="0">
                <a:latin typeface="+mj-lt"/>
              </a:rPr>
              <a:t>It is then affected by Tax Rates in order to determine how much </a:t>
            </a:r>
            <a:r>
              <a:rPr lang="en-US" altLang="en-US" b="1" dirty="0">
                <a:solidFill>
                  <a:srgbClr val="9A7500"/>
                </a:solidFill>
                <a:latin typeface="+mj-lt"/>
              </a:rPr>
              <a:t>Net Income </a:t>
            </a:r>
            <a:r>
              <a:rPr lang="en-US" baseline="0" dirty="0">
                <a:latin typeface="+mj-lt"/>
              </a:rPr>
              <a:t>the company had after paying taxes.  And finally, it is affected by Shares Outstanding to determine how much our </a:t>
            </a:r>
            <a:r>
              <a:rPr lang="en-US" altLang="en-US" b="1" dirty="0">
                <a:solidFill>
                  <a:srgbClr val="0000FF"/>
                </a:solidFill>
                <a:latin typeface="+mj-lt"/>
              </a:rPr>
              <a:t>Earnings Per Share </a:t>
            </a:r>
            <a:r>
              <a:rPr lang="en-US" baseline="0" dirty="0">
                <a:latin typeface="+mj-lt"/>
              </a:rPr>
              <a:t>grew.</a:t>
            </a:r>
          </a:p>
          <a:p>
            <a:endParaRPr lang="en-US" baseline="0" dirty="0">
              <a:latin typeface="+mj-lt"/>
            </a:endParaRPr>
          </a:p>
          <a:p>
            <a:r>
              <a:rPr lang="en-US" baseline="0" dirty="0">
                <a:latin typeface="+mj-lt"/>
              </a:rPr>
              <a:t>Think of </a:t>
            </a:r>
            <a:r>
              <a:rPr lang="en-US" b="1" dirty="0">
                <a:solidFill>
                  <a:srgbClr val="00CC00"/>
                </a:solidFill>
                <a:latin typeface="+mj-lt"/>
                <a:ea typeface="ヒラギノ角ゴ Pro W3"/>
              </a:rPr>
              <a:t>Sales</a:t>
            </a:r>
            <a:r>
              <a:rPr lang="en-US" baseline="0" dirty="0">
                <a:latin typeface="+mj-lt"/>
              </a:rPr>
              <a:t> as a boat on a calm ocean.  Think of </a:t>
            </a:r>
            <a:r>
              <a:rPr lang="en-US" altLang="en-US" b="1" dirty="0">
                <a:solidFill>
                  <a:srgbClr val="0000FF"/>
                </a:solidFill>
                <a:latin typeface="+mj-lt"/>
              </a:rPr>
              <a:t>Earnings Per Share </a:t>
            </a:r>
            <a:r>
              <a:rPr lang="en-US" baseline="0" dirty="0">
                <a:latin typeface="+mj-lt"/>
              </a:rPr>
              <a:t>as a boat starting on that same ocean but pushed around by waves of Expenses (reflected in Profit Margins), waves of Tax Rates and waves of Shares Outstanding.  It certainly won’t be as smooth a ride. We must look at the direction and strength of each of those waves to determine how our boat is going to move.</a:t>
            </a:r>
            <a:endParaRPr lang="en-US" dirty="0">
              <a:latin typeface="+mj-lt"/>
            </a:endParaRPr>
          </a:p>
          <a:p>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12</a:t>
            </a:fld>
            <a:endParaRPr lang="en-US" dirty="0"/>
          </a:p>
        </p:txBody>
      </p:sp>
    </p:spTree>
    <p:extLst>
      <p:ext uri="{BB962C8B-B14F-4D97-AF65-F5344CB8AC3E}">
        <p14:creationId xmlns:p14="http://schemas.microsoft.com/office/powerpoint/2010/main" val="382961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3352800" y="549275"/>
            <a:ext cx="2895600" cy="2171700"/>
          </a:xfrm>
          <a:ln/>
        </p:spPr>
      </p:sp>
      <p:sp>
        <p:nvSpPr>
          <p:cNvPr id="788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mj-lt"/>
                <a:ea typeface="ヒラギノ角ゴ Pro W3"/>
              </a:rPr>
              <a:t>Let’s take a closer look.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mj-lt"/>
              <a:ea typeface="ヒラギノ角ゴ Pro W3"/>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mj-lt"/>
                <a:ea typeface="ヒラギノ角ゴ Pro W3"/>
              </a:rPr>
              <a:t>For our closer look, we are going to look at a company called Green Mountain Coffee Roasters.  As I explained earlier, we are going to use very old information.  We have provided you with the Income Statement for GMCR as well as, for those of us who go back far enough, what we called the front page of our Stock Selection Guide (SSG).  It is Additional Handout #1.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mj-lt"/>
              <a:ea typeface="ヒラギノ角ゴ Pro W3"/>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mj-lt"/>
                <a:ea typeface="ヒラギノ角ゴ Pro W3"/>
              </a:rPr>
              <a:t>Because of going private and some mergers, at this point the closest you will find to Green Mountain Coffee Roasters (ticker symbol: GMCR) is Keurig Dr Pepper (ticker symbol: KDP)</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mj-lt"/>
              <a:ea typeface="ヒラギノ角ゴ Pro W3"/>
            </a:endParaRPr>
          </a:p>
        </p:txBody>
      </p:sp>
      <p:sp>
        <p:nvSpPr>
          <p:cNvPr id="4" name="Slide Number Placeholder 3"/>
          <p:cNvSpPr>
            <a:spLocks noGrp="1"/>
          </p:cNvSpPr>
          <p:nvPr>
            <p:ph type="sldNum" sz="quarter" idx="5"/>
          </p:nvPr>
        </p:nvSpPr>
        <p:spPr/>
        <p:txBody>
          <a:bodyPr/>
          <a:lstStyle/>
          <a:p>
            <a:pPr>
              <a:defRPr/>
            </a:pPr>
            <a:fld id="{605495D6-B4CD-49E0-B956-B87515DA785D}" type="slidenum">
              <a:rPr lang="en-US" smtClean="0"/>
              <a:pPr>
                <a:defRPr/>
              </a:pPr>
              <a:t>13</a:t>
            </a:fld>
            <a:endParaRPr lang="en-US" dirty="0"/>
          </a:p>
        </p:txBody>
      </p:sp>
    </p:spTree>
    <p:extLst>
      <p:ext uri="{BB962C8B-B14F-4D97-AF65-F5344CB8AC3E}">
        <p14:creationId xmlns:p14="http://schemas.microsoft.com/office/powerpoint/2010/main" val="1533863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3352800" y="549275"/>
            <a:ext cx="2895600" cy="2171700"/>
          </a:xfrm>
          <a:ln/>
        </p:spPr>
      </p:sp>
      <p:sp>
        <p:nvSpPr>
          <p:cNvPr id="808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defRPr/>
            </a:pPr>
            <a:r>
              <a:rPr lang="en-US" dirty="0">
                <a:latin typeface="+mj-lt"/>
                <a:ea typeface="ヒラギノ角ゴ Pro W3"/>
              </a:rPr>
              <a:t>Remember our Income Statement?</a:t>
            </a:r>
            <a:r>
              <a:rPr lang="en-US" baseline="0" dirty="0">
                <a:latin typeface="+mj-lt"/>
                <a:ea typeface="ヒラギノ角ゴ Pro W3"/>
              </a:rPr>
              <a:t>  W</a:t>
            </a:r>
            <a:r>
              <a:rPr lang="en-US" dirty="0">
                <a:latin typeface="+mj-lt"/>
                <a:ea typeface="ヒラギノ角ゴ Pro W3"/>
              </a:rPr>
              <a:t>hat’s is</a:t>
            </a:r>
            <a:r>
              <a:rPr lang="en-US" baseline="0" dirty="0">
                <a:latin typeface="+mj-lt"/>
                <a:ea typeface="ヒラギノ角ゴ Pro W3"/>
              </a:rPr>
              <a:t> </a:t>
            </a:r>
            <a:r>
              <a:rPr lang="en-US" dirty="0">
                <a:latin typeface="+mj-lt"/>
                <a:ea typeface="ヒラギノ角ゴ Pro W3"/>
              </a:rPr>
              <a:t>our first line?  Correct, it is </a:t>
            </a:r>
            <a:r>
              <a:rPr lang="en-US" b="1" dirty="0">
                <a:solidFill>
                  <a:srgbClr val="00CC00"/>
                </a:solidFill>
                <a:latin typeface="+mj-lt"/>
                <a:ea typeface="ヒラギノ角ゴ Pro W3"/>
              </a:rPr>
              <a:t>Sales</a:t>
            </a:r>
            <a:r>
              <a:rPr lang="en-US" dirty="0">
                <a:latin typeface="+mj-lt"/>
                <a:ea typeface="ヒラギノ角ゴ Pro W3"/>
              </a:rPr>
              <a:t>!</a:t>
            </a:r>
            <a:r>
              <a:rPr lang="en-US" baseline="0" dirty="0">
                <a:latin typeface="+mj-lt"/>
                <a:ea typeface="ヒラギノ角ゴ Pro W3"/>
              </a:rPr>
              <a:t>  </a:t>
            </a:r>
          </a:p>
          <a:p>
            <a:pPr lvl="0">
              <a:defRPr/>
            </a:pPr>
            <a:endParaRPr lang="en-US" dirty="0">
              <a:latin typeface="+mj-lt"/>
              <a:ea typeface="ヒラギノ角ゴ Pro W3"/>
            </a:endParaRPr>
          </a:p>
          <a:p>
            <a:pPr lvl="0">
              <a:defRPr/>
            </a:pPr>
            <a:r>
              <a:rPr lang="en-US" baseline="0" dirty="0">
                <a:latin typeface="+mj-lt"/>
                <a:ea typeface="ヒラギノ角ゴ Pro W3"/>
              </a:rPr>
              <a:t>That is the reason we plot the lines on the Stock Selection Guide the way we do.  Our first line at the top of our Stock Selection Guide is also </a:t>
            </a:r>
            <a:r>
              <a:rPr lang="en-US" b="1" dirty="0">
                <a:solidFill>
                  <a:srgbClr val="00CC00"/>
                </a:solidFill>
                <a:latin typeface="+mj-lt"/>
                <a:ea typeface="ヒラギノ角ゴ Pro W3"/>
              </a:rPr>
              <a:t>Sales</a:t>
            </a:r>
            <a:r>
              <a:rPr lang="en-US" baseline="0" dirty="0">
                <a:latin typeface="+mj-lt"/>
                <a:ea typeface="ヒラギノ角ゴ Pro W3"/>
              </a:rPr>
              <a:t>. </a:t>
            </a:r>
            <a:r>
              <a:rPr lang="en-US" baseline="0" dirty="0">
                <a:latin typeface="Calibri" panose="020F0502020204030204" pitchFamily="34" charset="0"/>
                <a:ea typeface="ヒラギノ角ゴ Pro W3"/>
                <a:cs typeface="Calibri" panose="020F0502020204030204" pitchFamily="34" charset="0"/>
              </a:rPr>
              <a:t>© </a:t>
            </a:r>
            <a:r>
              <a:rPr lang="en-US" baseline="0" dirty="0">
                <a:latin typeface="+mj-lt"/>
                <a:ea typeface="ヒラギノ角ゴ Pro W3"/>
              </a:rPr>
              <a:t> We want our Stock Selection Guide to reflect our Income Statement for each of the past 10 years.  Our SSG is a picture of the company’s Income Statement for the past 10 years.</a:t>
            </a:r>
            <a:endParaRPr lang="en-US" dirty="0">
              <a:latin typeface="+mj-lt"/>
              <a:ea typeface="ヒラギノ角ゴ Pro W3"/>
            </a:endParaRPr>
          </a:p>
          <a:p>
            <a:endParaRPr lang="en-US" dirty="0">
              <a:latin typeface="Arial" pitchFamily="34" charset="0"/>
              <a:ea typeface="ヒラギノ角ゴ Pro W3"/>
            </a:endParaRPr>
          </a:p>
          <a:p>
            <a:endParaRPr lang="en-US" dirty="0">
              <a:latin typeface="Arial" pitchFamily="34" charset="0"/>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3F17B410-92D0-4B6F-9DA0-112A29B94993}" type="slidenum">
              <a:rPr lang="en-US" smtClean="0"/>
              <a:pPr>
                <a:defRPr/>
              </a:pPr>
              <a:t>14</a:t>
            </a:fld>
            <a:endParaRPr lang="en-US" dirty="0"/>
          </a:p>
        </p:txBody>
      </p:sp>
    </p:spTree>
    <p:extLst>
      <p:ext uri="{BB962C8B-B14F-4D97-AF65-F5344CB8AC3E}">
        <p14:creationId xmlns:p14="http://schemas.microsoft.com/office/powerpoint/2010/main" val="1041614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352800" y="549275"/>
            <a:ext cx="2895600" cy="2171700"/>
          </a:xfrm>
          <a:ln/>
        </p:spPr>
      </p:sp>
      <p:sp>
        <p:nvSpPr>
          <p:cNvPr id="829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mn-lt"/>
              </a:rPr>
              <a:t>Let’s start stepping down our Income Statement.  Let’s look at what</a:t>
            </a:r>
            <a:r>
              <a:rPr lang="en-US" b="0" baseline="0" dirty="0">
                <a:latin typeface="+mn-lt"/>
              </a:rPr>
              <a:t> happens next, our first step down.</a:t>
            </a:r>
          </a:p>
          <a:p>
            <a:endParaRPr lang="en-US" b="0" baseline="0" dirty="0">
              <a:latin typeface="+mn-lt"/>
            </a:endParaRPr>
          </a:p>
          <a:p>
            <a:r>
              <a:rPr lang="en-US" b="0" baseline="0" dirty="0">
                <a:latin typeface="+mn-lt"/>
              </a:rPr>
              <a:t>We start with </a:t>
            </a:r>
            <a:r>
              <a:rPr lang="en-US" b="1" dirty="0">
                <a:solidFill>
                  <a:srgbClr val="00CC00"/>
                </a:solidFill>
                <a:latin typeface="+mn-lt"/>
                <a:ea typeface="ヒラギノ角ゴ Pro W3"/>
              </a:rPr>
              <a:t>Sales</a:t>
            </a:r>
            <a:r>
              <a:rPr lang="en-US" b="0" baseline="0" dirty="0">
                <a:latin typeface="+mn-lt"/>
              </a:rPr>
              <a:t> on the top line and the first thing we do is subtract </a:t>
            </a:r>
            <a:r>
              <a:rPr lang="en-US" b="1" baseline="0" dirty="0">
                <a:latin typeface="+mn-lt"/>
              </a:rPr>
              <a:t>Cost of Sales</a:t>
            </a:r>
            <a:r>
              <a:rPr lang="en-US" b="0" baseline="0" dirty="0">
                <a:latin typeface="+mn-lt"/>
              </a:rPr>
              <a:t>. </a:t>
            </a:r>
            <a:r>
              <a:rPr lang="en-US" dirty="0">
                <a:latin typeface="Calibri" panose="020F0502020204030204" pitchFamily="34" charset="0"/>
                <a:ea typeface="ヒラギノ角ゴ Pro W3"/>
                <a:cs typeface="Calibri" panose="020F0502020204030204" pitchFamily="34" charset="0"/>
              </a:rPr>
              <a:t>© </a:t>
            </a:r>
            <a:r>
              <a:rPr lang="en-US" b="0" baseline="0" dirty="0">
                <a:latin typeface="+mn-lt"/>
              </a:rPr>
              <a:t> When a company sells a product, </a:t>
            </a:r>
            <a:r>
              <a:rPr lang="en-US" b="1" baseline="0" dirty="0">
                <a:latin typeface="+mn-lt"/>
              </a:rPr>
              <a:t>Cost of Sales </a:t>
            </a:r>
            <a:r>
              <a:rPr lang="en-US" b="0" baseline="0" dirty="0">
                <a:latin typeface="+mn-lt"/>
              </a:rPr>
              <a:t>is the cost incurred to produce or obtain the product that it sells.  </a:t>
            </a:r>
          </a:p>
          <a:p>
            <a:endParaRPr lang="en-US" b="0" baseline="0" dirty="0">
              <a:latin typeface="+mn-lt"/>
            </a:endParaRPr>
          </a:p>
          <a:p>
            <a:r>
              <a:rPr lang="en-US" b="0" baseline="0" dirty="0">
                <a:latin typeface="+mn-lt"/>
              </a:rPr>
              <a:t>It is exactly what it sounds like, the costs of obtaining or manufacturing the items that are sold to produce the company’s </a:t>
            </a:r>
            <a:r>
              <a:rPr lang="en-US" b="1" baseline="0" dirty="0">
                <a:latin typeface="+mn-lt"/>
              </a:rPr>
              <a:t>Sales</a:t>
            </a:r>
            <a:r>
              <a:rPr lang="en-US" b="0" baseline="0" dirty="0">
                <a:latin typeface="+mn-lt"/>
              </a:rPr>
              <a:t>.</a:t>
            </a:r>
          </a:p>
          <a:p>
            <a:endParaRPr lang="en-US" b="0" baseline="0" dirty="0">
              <a:latin typeface="+mn-lt"/>
            </a:endParaRPr>
          </a:p>
          <a:p>
            <a:r>
              <a:rPr lang="en-US" b="0" baseline="0" dirty="0">
                <a:latin typeface="+mn-lt"/>
              </a:rPr>
              <a:t>When we subtract the </a:t>
            </a:r>
            <a:r>
              <a:rPr lang="en-US" b="1" baseline="0" dirty="0">
                <a:latin typeface="+mn-lt"/>
              </a:rPr>
              <a:t>Cost of Sales, </a:t>
            </a:r>
            <a:r>
              <a:rPr lang="en-US" b="0" baseline="0" dirty="0">
                <a:latin typeface="+mn-lt"/>
              </a:rPr>
              <a:t>we arrive at something called </a:t>
            </a:r>
            <a:r>
              <a:rPr lang="en-US" b="1" baseline="0" dirty="0">
                <a:latin typeface="+mn-lt"/>
              </a:rPr>
              <a:t>Gross Profit</a:t>
            </a:r>
            <a:r>
              <a:rPr lang="en-US" b="0" baseline="0" dirty="0">
                <a:latin typeface="+mn-lt"/>
              </a:rPr>
              <a:t>. </a:t>
            </a:r>
            <a:r>
              <a:rPr lang="en-US" dirty="0">
                <a:latin typeface="Calibri" panose="020F0502020204030204" pitchFamily="34" charset="0"/>
                <a:ea typeface="ヒラギノ角ゴ Pro W3"/>
                <a:cs typeface="Calibri" panose="020F0502020204030204" pitchFamily="34" charset="0"/>
              </a:rPr>
              <a:t>© </a:t>
            </a:r>
            <a:r>
              <a:rPr lang="en-US" dirty="0">
                <a:ea typeface="ヒラギノ角ゴ Pro W3"/>
              </a:rPr>
              <a:t> </a:t>
            </a:r>
            <a:r>
              <a:rPr lang="en-US" b="1" baseline="0" dirty="0">
                <a:latin typeface="+mn-lt"/>
              </a:rPr>
              <a:t>Gross Profit </a:t>
            </a:r>
            <a:r>
              <a:rPr lang="en-US" b="0" baseline="0" dirty="0">
                <a:latin typeface="+mn-lt"/>
              </a:rPr>
              <a:t>simply is the difference between what the products were sold for and what it cost to obtain the products.  </a:t>
            </a:r>
          </a:p>
          <a:p>
            <a:endParaRPr lang="en-US" dirty="0">
              <a:latin typeface="+mn-lt"/>
            </a:endParaRPr>
          </a:p>
          <a:p>
            <a:r>
              <a:rPr lang="en-US" b="0" baseline="0" dirty="0">
                <a:latin typeface="+mn-lt"/>
              </a:rPr>
              <a:t>It is the profit on the product before anything else, such as costs of running the business, are subtracted.</a:t>
            </a:r>
            <a:endParaRPr lang="en-US" b="1" dirty="0">
              <a:latin typeface="+mn-lt"/>
            </a:endParaRPr>
          </a:p>
          <a:p>
            <a:endParaRPr lang="en-US" b="1"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2820CF76-08E0-4C10-A267-34B3351B12A0}" type="slidenum">
              <a:rPr lang="en-US" smtClean="0"/>
              <a:pPr>
                <a:defRPr/>
              </a:pPr>
              <a:t>15</a:t>
            </a:fld>
            <a:endParaRPr lang="en-US" dirty="0"/>
          </a:p>
        </p:txBody>
      </p:sp>
    </p:spTree>
    <p:extLst>
      <p:ext uri="{BB962C8B-B14F-4D97-AF65-F5344CB8AC3E}">
        <p14:creationId xmlns:p14="http://schemas.microsoft.com/office/powerpoint/2010/main" val="53294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3352800" y="549275"/>
            <a:ext cx="2895600" cy="2171700"/>
          </a:xfrm>
          <a:ln/>
        </p:spPr>
      </p:sp>
      <p:sp>
        <p:nvSpPr>
          <p:cNvPr id="860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Speaking of our costs of running the business, our next step down is to </a:t>
            </a:r>
            <a:r>
              <a:rPr lang="en-US" b="1" dirty="0">
                <a:latin typeface="+mj-lt"/>
                <a:ea typeface="ヒラギノ角ゴ Pro W3"/>
              </a:rPr>
              <a:t>subtract</a:t>
            </a:r>
            <a:r>
              <a:rPr lang="en-US" dirty="0">
                <a:latin typeface="+mj-lt"/>
                <a:ea typeface="ヒラギノ角ゴ Pro W3"/>
              </a:rPr>
              <a:t> all of the expenses necessary to operate the business.  We call these Operating Expenses. </a:t>
            </a:r>
            <a:r>
              <a:rPr lang="en-US" baseline="0" dirty="0">
                <a:latin typeface="Calibri" panose="020F0502020204030204" pitchFamily="34" charset="0"/>
                <a:ea typeface="ヒラギノ角ゴ Pro W3"/>
                <a:cs typeface="Calibri" panose="020F0502020204030204" pitchFamily="34" charset="0"/>
              </a:rPr>
              <a:t>© </a:t>
            </a:r>
            <a:endParaRPr lang="en-US" dirty="0">
              <a:latin typeface="+mj-lt"/>
              <a:ea typeface="ヒラギノ角ゴ Pro W3"/>
            </a:endParaRPr>
          </a:p>
          <a:p>
            <a:endParaRPr lang="en-US" b="1" dirty="0">
              <a:latin typeface="+mj-lt"/>
              <a:ea typeface="ヒラギノ角ゴ Pro W3"/>
            </a:endParaRPr>
          </a:p>
          <a:p>
            <a:r>
              <a:rPr lang="en-US" dirty="0">
                <a:latin typeface="+mj-lt"/>
                <a:ea typeface="ヒラギノ角ゴ Pro W3"/>
              </a:rPr>
              <a:t>The most well-known format is </a:t>
            </a:r>
            <a:r>
              <a:rPr lang="en-US" b="1" dirty="0">
                <a:latin typeface="+mj-lt"/>
                <a:ea typeface="ヒラギノ角ゴ Pro W3"/>
              </a:rPr>
              <a:t>Selling, General and Administrative (</a:t>
            </a:r>
            <a:r>
              <a:rPr lang="en-US" dirty="0">
                <a:latin typeface="+mj-lt"/>
                <a:ea typeface="ヒラギノ角ゴ Pro W3"/>
              </a:rPr>
              <a:t>often referred to as </a:t>
            </a:r>
            <a:r>
              <a:rPr lang="en-US" b="1" dirty="0">
                <a:latin typeface="+mj-lt"/>
                <a:ea typeface="ヒラギノ角ゴ Pro W3"/>
              </a:rPr>
              <a:t>S,G and A), </a:t>
            </a:r>
            <a:r>
              <a:rPr lang="en-US" dirty="0">
                <a:latin typeface="+mj-lt"/>
                <a:ea typeface="ヒラギノ角ゴ Pro W3"/>
              </a:rPr>
              <a:t>but as we see in our example company, it can be shown categorized slightly differently.  It all means the same thing.</a:t>
            </a:r>
          </a:p>
          <a:p>
            <a:endParaRPr lang="en-US" b="1" dirty="0">
              <a:latin typeface="+mj-lt"/>
              <a:ea typeface="ヒラギノ角ゴ Pro W3"/>
            </a:endParaRPr>
          </a:p>
          <a:p>
            <a:r>
              <a:rPr lang="en-US" dirty="0">
                <a:latin typeface="+mj-lt"/>
                <a:ea typeface="ヒラギノ角ゴ Pro W3"/>
              </a:rPr>
              <a:t>These are general costs related to running the company. It would include selling costs, marketing costs and administrative costs. For example: salaries, officers’ salaries, advertising, insurance, utilities,  etc.</a:t>
            </a:r>
          </a:p>
          <a:p>
            <a:endParaRPr lang="en-US" dirty="0">
              <a:latin typeface="+mj-lt"/>
              <a:ea typeface="ヒラギノ角ゴ Pro W3"/>
            </a:endParaRPr>
          </a:p>
          <a:p>
            <a:r>
              <a:rPr lang="en-US" dirty="0">
                <a:latin typeface="+mj-lt"/>
                <a:ea typeface="ヒラギノ角ゴ Pro W3"/>
              </a:rPr>
              <a:t>Sometimes for companies such as tech companies you will also see R&amp;D Expense, Research and Development.</a:t>
            </a:r>
          </a:p>
          <a:p>
            <a:endParaRPr lang="en-US" b="1" dirty="0">
              <a:latin typeface="+mj-lt"/>
              <a:ea typeface="ヒラギノ角ゴ Pro W3"/>
            </a:endParaRPr>
          </a:p>
          <a:p>
            <a:r>
              <a:rPr lang="en-US" dirty="0">
                <a:latin typeface="+mj-lt"/>
                <a:ea typeface="ヒラギノ角ゴ Pro W3"/>
              </a:rPr>
              <a:t>The net after we subtract our </a:t>
            </a:r>
            <a:r>
              <a:rPr lang="en-US" b="1" dirty="0">
                <a:latin typeface="+mj-lt"/>
                <a:ea typeface="ヒラギノ角ゴ Pro W3"/>
              </a:rPr>
              <a:t>Operating Expenses </a:t>
            </a:r>
            <a:r>
              <a:rPr lang="en-US" dirty="0">
                <a:latin typeface="+mj-lt"/>
                <a:ea typeface="ヒラギノ角ゴ Pro W3"/>
              </a:rPr>
              <a:t>from our </a:t>
            </a:r>
            <a:r>
              <a:rPr lang="en-US" b="1" dirty="0">
                <a:latin typeface="+mj-lt"/>
                <a:ea typeface="ヒラギノ角ゴ Pro W3"/>
              </a:rPr>
              <a:t>Gross Profit </a:t>
            </a:r>
            <a:r>
              <a:rPr lang="en-US" dirty="0">
                <a:latin typeface="+mj-lt"/>
                <a:ea typeface="ヒラギノ角ゴ Pro W3"/>
              </a:rPr>
              <a:t>is </a:t>
            </a:r>
            <a:r>
              <a:rPr lang="en-US" b="1" dirty="0">
                <a:latin typeface="+mj-lt"/>
                <a:ea typeface="ヒラギノ角ゴ Pro W3"/>
              </a:rPr>
              <a:t>Operating Income</a:t>
            </a:r>
            <a:r>
              <a:rPr lang="en-US" dirty="0">
                <a:latin typeface="+mj-lt"/>
                <a:ea typeface="ヒラギノ角ゴ Pro W3"/>
              </a:rPr>
              <a:t>. </a:t>
            </a:r>
            <a:r>
              <a:rPr lang="en-US" dirty="0">
                <a:latin typeface="Calibri" panose="020F0502020204030204" pitchFamily="34" charset="0"/>
                <a:ea typeface="ヒラギノ角ゴ Pro W3"/>
                <a:cs typeface="Calibri" panose="020F0502020204030204" pitchFamily="34" charset="0"/>
              </a:rPr>
              <a:t>©  </a:t>
            </a:r>
            <a:r>
              <a:rPr lang="en-US" dirty="0">
                <a:latin typeface="+mj-lt"/>
                <a:ea typeface="ヒラギノ角ゴ Pro W3"/>
              </a:rPr>
              <a:t>That is the </a:t>
            </a:r>
            <a:r>
              <a:rPr lang="en-US" i="1" dirty="0">
                <a:latin typeface="+mj-lt"/>
                <a:ea typeface="ヒラギノ角ゴ Pro W3"/>
              </a:rPr>
              <a:t>profitability</a:t>
            </a:r>
            <a:r>
              <a:rPr lang="en-US" dirty="0">
                <a:latin typeface="+mj-lt"/>
                <a:ea typeface="ヒラギノ角ゴ Pro W3"/>
              </a:rPr>
              <a:t> from the normal operations (ongoing regular activities) of the business. </a:t>
            </a: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32918C9D-97C3-4B39-BB0C-CDF8934AA351}" type="slidenum">
              <a:rPr lang="en-US" smtClean="0"/>
              <a:pPr>
                <a:defRPr/>
              </a:pPr>
              <a:t>16</a:t>
            </a:fld>
            <a:endParaRPr lang="en-US" dirty="0"/>
          </a:p>
        </p:txBody>
      </p:sp>
    </p:spTree>
    <p:extLst>
      <p:ext uri="{BB962C8B-B14F-4D97-AF65-F5344CB8AC3E}">
        <p14:creationId xmlns:p14="http://schemas.microsoft.com/office/powerpoint/2010/main" val="4241892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3352800" y="549275"/>
            <a:ext cx="2895600" cy="2171700"/>
          </a:xfrm>
          <a:ln/>
        </p:spPr>
      </p:sp>
      <p:sp>
        <p:nvSpPr>
          <p:cNvPr id="890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Let’s review how</a:t>
            </a:r>
            <a:r>
              <a:rPr lang="en-US" baseline="0" dirty="0">
                <a:latin typeface="+mj-lt"/>
                <a:ea typeface="ヒラギノ角ゴ Pro W3"/>
              </a:rPr>
              <a:t> we get to the income from the normal operations of a business on our Simplified Income Statement.</a:t>
            </a:r>
          </a:p>
          <a:p>
            <a:endParaRPr lang="en-US" baseline="0" dirty="0">
              <a:latin typeface="+mj-lt"/>
              <a:ea typeface="ヒラギノ角ゴ Pro W3"/>
            </a:endParaRPr>
          </a:p>
          <a:p>
            <a:r>
              <a:rPr lang="en-US" baseline="0" dirty="0">
                <a:latin typeface="+mj-lt"/>
                <a:ea typeface="ヒラギノ角ゴ Pro W3"/>
              </a:rPr>
              <a:t>We start with net</a:t>
            </a:r>
            <a:r>
              <a:rPr lang="en-US" dirty="0">
                <a:latin typeface="+mj-lt"/>
              </a:rPr>
              <a:t> </a:t>
            </a:r>
            <a:r>
              <a:rPr lang="en-US" b="1" dirty="0">
                <a:solidFill>
                  <a:srgbClr val="00CC00"/>
                </a:solidFill>
                <a:latin typeface="+mj-lt"/>
                <a:ea typeface="ヒラギノ角ゴ Pro W3"/>
              </a:rPr>
              <a:t>Sales</a:t>
            </a:r>
            <a:r>
              <a:rPr lang="en-US" dirty="0">
                <a:latin typeface="+mj-lt"/>
              </a:rPr>
              <a:t>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1" baseline="0" dirty="0">
                <a:latin typeface="+mj-lt"/>
                <a:ea typeface="ヒラギノ角ゴ Pro W3"/>
              </a:rPr>
              <a:t> </a:t>
            </a:r>
            <a:r>
              <a:rPr lang="en-US" b="0" baseline="0" dirty="0">
                <a:latin typeface="+mj-lt"/>
                <a:ea typeface="ヒラギノ角ゴ Pro W3"/>
              </a:rPr>
              <a:t>and subtract </a:t>
            </a:r>
            <a:r>
              <a:rPr lang="en-US" b="1" baseline="0" dirty="0">
                <a:latin typeface="+mj-lt"/>
                <a:ea typeface="ヒラギノ角ゴ Pro W3"/>
              </a:rPr>
              <a:t>Cost of Sales</a:t>
            </a:r>
            <a:r>
              <a:rPr lang="en-US" b="0" baseline="0" dirty="0">
                <a:latin typeface="+mj-lt"/>
                <a:ea typeface="ヒラギノ角ゴ Pro W3"/>
              </a:rPr>
              <a:t>, </a:t>
            </a:r>
            <a:r>
              <a:rPr lang="en-US" dirty="0">
                <a:latin typeface="+mj-lt"/>
                <a:ea typeface="ヒラギノ角ゴ Pro W3"/>
                <a:cs typeface="Calibri" panose="020F0502020204030204" pitchFamily="34" charset="0"/>
              </a:rPr>
              <a:t>© </a:t>
            </a:r>
            <a:r>
              <a:rPr lang="en-US" b="0" baseline="0" dirty="0">
                <a:latin typeface="+mj-lt"/>
                <a:ea typeface="ヒラギノ角ゴ Pro W3"/>
              </a:rPr>
              <a:t> and that brings us to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0" baseline="0" dirty="0">
                <a:latin typeface="+mj-lt"/>
                <a:ea typeface="ヒラギノ角ゴ Pro W3"/>
              </a:rPr>
              <a:t>  our </a:t>
            </a:r>
            <a:r>
              <a:rPr lang="en-US" b="1" baseline="0" dirty="0">
                <a:latin typeface="+mj-lt"/>
                <a:ea typeface="ヒラギノ角ゴ Pro W3"/>
              </a:rPr>
              <a:t>Gross Profit.</a:t>
            </a:r>
          </a:p>
          <a:p>
            <a:endParaRPr lang="en-US" b="1" baseline="0" dirty="0">
              <a:latin typeface="+mj-lt"/>
              <a:ea typeface="ヒラギノ角ゴ Pro W3"/>
            </a:endParaRPr>
          </a:p>
          <a:p>
            <a:r>
              <a:rPr lang="en-US" b="0" baseline="0" dirty="0">
                <a:latin typeface="+mj-lt"/>
                <a:ea typeface="ヒラギノ角ゴ Pro W3"/>
              </a:rPr>
              <a:t>From that we subtract our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0" baseline="0" dirty="0">
                <a:latin typeface="+mj-lt"/>
                <a:ea typeface="ヒラギノ角ゴ Pro W3"/>
              </a:rPr>
              <a:t> </a:t>
            </a:r>
            <a:r>
              <a:rPr lang="en-US" b="1" baseline="0" dirty="0">
                <a:latin typeface="+mj-lt"/>
                <a:ea typeface="ヒラギノ角ゴ Pro W3"/>
              </a:rPr>
              <a:t>SG&amp;A, Selling, General and Administrative Expenses, </a:t>
            </a:r>
            <a:r>
              <a:rPr lang="en-US" b="0" baseline="0" dirty="0">
                <a:latin typeface="+mj-lt"/>
                <a:ea typeface="ヒラギノ角ゴ Pro W3"/>
              </a:rPr>
              <a:t>and that brings us to our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1" baseline="0" dirty="0">
                <a:latin typeface="+mj-lt"/>
                <a:ea typeface="ヒラギノ角ゴ Pro W3"/>
              </a:rPr>
              <a:t>Operating Income</a:t>
            </a:r>
            <a:r>
              <a:rPr lang="en-US" baseline="0" dirty="0">
                <a:latin typeface="+mj-lt"/>
                <a:ea typeface="ヒラギノ角ゴ Pro W3"/>
              </a:rPr>
              <a:t>, the income from the normal operations of th</a:t>
            </a:r>
            <a:r>
              <a:rPr lang="en-US" dirty="0">
                <a:latin typeface="+mj-lt"/>
                <a:ea typeface="ヒラギノ角ゴ Pro W3"/>
              </a:rPr>
              <a:t>e business</a:t>
            </a:r>
            <a:r>
              <a:rPr lang="en-US" baseline="0" dirty="0">
                <a:latin typeface="+mj-lt"/>
                <a:ea typeface="ヒラギノ角ゴ Pro W3"/>
              </a:rPr>
              <a:t>.</a:t>
            </a:r>
            <a:endParaRPr lang="en-US"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8B4AE1FA-933D-4CA6-8B9C-998E2D80FBD0}" type="slidenum">
              <a:rPr lang="en-US" smtClean="0"/>
              <a:pPr>
                <a:defRPr/>
              </a:pPr>
              <a:t>17</a:t>
            </a:fld>
            <a:endParaRPr lang="en-US" dirty="0"/>
          </a:p>
        </p:txBody>
      </p:sp>
    </p:spTree>
    <p:extLst>
      <p:ext uri="{BB962C8B-B14F-4D97-AF65-F5344CB8AC3E}">
        <p14:creationId xmlns:p14="http://schemas.microsoft.com/office/powerpoint/2010/main" val="2447799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CEBC23-86BF-4C92-A564-E6B8BE4027C4}" type="slidenum">
              <a:rPr lang="en-US"/>
              <a:pPr>
                <a:defRPr/>
              </a:pPr>
              <a:t>18</a:t>
            </a:fld>
            <a:endParaRPr lang="en-US" dirty="0"/>
          </a:p>
        </p:txBody>
      </p:sp>
      <p:sp>
        <p:nvSpPr>
          <p:cNvPr id="91139" name="Rectangle 2"/>
          <p:cNvSpPr>
            <a:spLocks noGrp="1" noRot="1" noChangeAspect="1" noChangeArrowheads="1" noTextEdit="1"/>
          </p:cNvSpPr>
          <p:nvPr>
            <p:ph type="sldImg"/>
          </p:nvPr>
        </p:nvSpPr>
        <p:spPr>
          <a:xfrm>
            <a:off x="3352800" y="549275"/>
            <a:ext cx="2895600" cy="2171700"/>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mj-lt"/>
                <a:ea typeface="ヒラギノ角ゴ Pro W3"/>
              </a:rPr>
              <a:t>The next section we are going to look at is the section that includes</a:t>
            </a:r>
            <a:r>
              <a:rPr lang="en-US" baseline="0" dirty="0">
                <a:latin typeface="+mj-lt"/>
                <a:ea typeface="ヒラギノ角ゴ Pro W3"/>
              </a:rPr>
              <a:t> things that are not part of the core operations of the main business.  The most common things we see are the costs of financing business operations, interest expense, and the amounts generated by parking excess dollars when they are not needed, interest income.</a:t>
            </a:r>
            <a:endParaRPr lang="en-US" dirty="0">
              <a:latin typeface="+mj-lt"/>
              <a:ea typeface="ヒラギノ角ゴ Pro W3"/>
            </a:endParaRPr>
          </a:p>
          <a:p>
            <a:endParaRPr lang="en-US" dirty="0">
              <a:latin typeface="Arial" pitchFamily="34" charset="0"/>
              <a:ea typeface="ヒラギノ角ゴ Pro W3"/>
            </a:endParaRPr>
          </a:p>
        </p:txBody>
      </p:sp>
    </p:spTree>
    <p:extLst>
      <p:ext uri="{BB962C8B-B14F-4D97-AF65-F5344CB8AC3E}">
        <p14:creationId xmlns:p14="http://schemas.microsoft.com/office/powerpoint/2010/main" val="3926979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352800" y="549275"/>
            <a:ext cx="2895600" cy="2171700"/>
          </a:xfrm>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latin typeface="+mj-lt"/>
                <a:ea typeface="ヒラギノ角ゴ Pro W3"/>
              </a:rPr>
              <a:t>As you</a:t>
            </a:r>
            <a:r>
              <a:rPr lang="en-US" b="0" i="0" baseline="0" dirty="0">
                <a:latin typeface="+mj-lt"/>
                <a:ea typeface="ヒラギノ角ゴ Pro W3"/>
              </a:rPr>
              <a:t> can see, there are several other things that can appear in this section.  </a:t>
            </a:r>
          </a:p>
          <a:p>
            <a:endParaRPr lang="en-US" dirty="0">
              <a:latin typeface="+mj-lt"/>
              <a:ea typeface="ヒラギノ角ゴ Pro W3"/>
            </a:endParaRPr>
          </a:p>
          <a:p>
            <a:r>
              <a:rPr lang="en-US" b="0" i="0" baseline="0" dirty="0">
                <a:latin typeface="+mj-lt"/>
                <a:ea typeface="ヒラギノ角ゴ Pro W3"/>
              </a:rPr>
              <a:t>In this case we do see one item that is an addition, rather than a subtraction, as we walk down our income statement, Other Income. </a:t>
            </a:r>
          </a:p>
          <a:p>
            <a:r>
              <a:rPr lang="en-US" b="0" i="0" baseline="0" dirty="0">
                <a:latin typeface="+mj-lt"/>
                <a:ea typeface="ヒラギノ角ゴ Pro W3"/>
              </a:rPr>
              <a:t>  </a:t>
            </a:r>
          </a:p>
          <a:p>
            <a:r>
              <a:rPr lang="en-US" b="0" i="0" baseline="0" dirty="0">
                <a:latin typeface="+mj-lt"/>
                <a:ea typeface="ヒラギノ角ゴ Pro W3"/>
              </a:rPr>
              <a:t>We also see Loss on Financial Instruments and Loss on Foreign Currency.   </a:t>
            </a:r>
          </a:p>
          <a:p>
            <a:r>
              <a:rPr lang="en-US" b="0" i="0" baseline="0" dirty="0">
                <a:latin typeface="+mj-lt"/>
                <a:ea typeface="ヒラギノ角ゴ Pro W3"/>
              </a:rPr>
              <a:t> </a:t>
            </a:r>
          </a:p>
          <a:p>
            <a:r>
              <a:rPr lang="en-US" b="0" i="0" baseline="0" dirty="0">
                <a:latin typeface="+mj-lt"/>
                <a:ea typeface="ヒラギノ角ゴ Pro W3"/>
              </a:rPr>
              <a:t>As you can see, the largest item in this section by far is Interest Expense.</a:t>
            </a:r>
          </a:p>
          <a:p>
            <a:endParaRPr lang="en-US" b="0" i="0" baseline="0" dirty="0">
              <a:latin typeface="+mj-lt"/>
              <a:ea typeface="ヒラギノ角ゴ Pro W3"/>
            </a:endParaRPr>
          </a:p>
          <a:p>
            <a:r>
              <a:rPr lang="en-US" b="0" i="0" baseline="0" dirty="0">
                <a:latin typeface="+mj-lt"/>
                <a:ea typeface="ヒラギノ角ゴ Pro W3"/>
              </a:rPr>
              <a:t>We will lump this all together as </a:t>
            </a:r>
            <a:r>
              <a:rPr lang="en-US" dirty="0">
                <a:latin typeface="+mj-lt"/>
                <a:ea typeface="ヒラギノ角ゴ Pro W3"/>
                <a:cs typeface="Calibri" panose="020F0502020204030204" pitchFamily="34" charset="0"/>
              </a:rPr>
              <a:t>© </a:t>
            </a:r>
            <a:r>
              <a:rPr lang="en-US" b="0" i="0" baseline="0" dirty="0">
                <a:latin typeface="+mj-lt"/>
                <a:ea typeface="ヒラギノ角ゴ Pro W3"/>
              </a:rPr>
              <a:t>non-operating items and when we subtract non-operating items from our Operating Income, we arrive at </a:t>
            </a:r>
            <a:r>
              <a:rPr lang="en-US" dirty="0">
                <a:latin typeface="+mj-lt"/>
                <a:ea typeface="ヒラギノ角ゴ Pro W3"/>
                <a:cs typeface="Calibri" panose="020F0502020204030204" pitchFamily="34" charset="0"/>
              </a:rPr>
              <a:t>© </a:t>
            </a:r>
            <a:r>
              <a:rPr lang="en-US" b="1" i="0" baseline="0" dirty="0">
                <a:solidFill>
                  <a:srgbClr val="FF3399"/>
                </a:solidFill>
                <a:latin typeface="+mj-lt"/>
                <a:ea typeface="ヒラギノ角ゴ Pro W3"/>
              </a:rPr>
              <a:t>Income Before Income Taxes</a:t>
            </a:r>
            <a:r>
              <a:rPr lang="en-US" b="0" i="0" baseline="0" dirty="0">
                <a:latin typeface="+mj-lt"/>
                <a:ea typeface="ヒラギノ角ゴ Pro W3"/>
              </a:rPr>
              <a:t>.</a:t>
            </a:r>
            <a:endParaRPr lang="en-US" b="0" i="0" dirty="0">
              <a:latin typeface="+mj-lt"/>
              <a:ea typeface="ヒラギノ角ゴ Pro W3"/>
            </a:endParaRPr>
          </a:p>
          <a:p>
            <a:endParaRPr lang="en-US" b="1"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8EE70279-DB5E-4069-80E2-183FD7211D61}" type="slidenum">
              <a:rPr lang="en-US" smtClean="0"/>
              <a:pPr>
                <a:defRPr/>
              </a:pPr>
              <a:t>19</a:t>
            </a:fld>
            <a:endParaRPr lang="en-US" dirty="0"/>
          </a:p>
        </p:txBody>
      </p:sp>
    </p:spTree>
    <p:extLst>
      <p:ext uri="{BB962C8B-B14F-4D97-AF65-F5344CB8AC3E}">
        <p14:creationId xmlns:p14="http://schemas.microsoft.com/office/powerpoint/2010/main" val="40612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Let’s start with our Standard Disclaimer. – As usual, there will be a quiz at the end of the session on it.</a:t>
            </a:r>
          </a:p>
          <a:p>
            <a:endParaRPr lang="en-US" dirty="0">
              <a:latin typeface="+mj-lt"/>
            </a:endParaRPr>
          </a:p>
          <a:p>
            <a:r>
              <a:rPr lang="en-US" dirty="0">
                <a:latin typeface="+mj-lt"/>
              </a:rPr>
              <a:t>Any stock mentioned is being used as a teaching example, not as an investment recommendation.  It offers my own perspective,  and before investing in any company, do your own homework.</a:t>
            </a:r>
          </a:p>
          <a:p>
            <a:endParaRPr lang="en-US" dirty="0">
              <a:latin typeface="+mj-lt"/>
            </a:endParaRPr>
          </a:p>
          <a:p>
            <a:r>
              <a:rPr lang="en-US" dirty="0">
                <a:latin typeface="+mj-lt"/>
              </a:rPr>
              <a:t>I may hold shares in some of the companies mentioned. BetterInvesting (BI)’s code of conduct prohibits me from benefiting financially from any BI education programs I teach.</a:t>
            </a:r>
          </a:p>
          <a:p>
            <a:endParaRPr lang="en-US" dirty="0"/>
          </a:p>
        </p:txBody>
      </p:sp>
      <p:sp>
        <p:nvSpPr>
          <p:cNvPr id="4" name="Slide Number Placeholder 3"/>
          <p:cNvSpPr>
            <a:spLocks noGrp="1"/>
          </p:cNvSpPr>
          <p:nvPr>
            <p:ph type="sldNum" sz="quarter" idx="5"/>
          </p:nvPr>
        </p:nvSpPr>
        <p:spPr/>
        <p:txBody>
          <a:bodyPr/>
          <a:lstStyle/>
          <a:p>
            <a:fld id="{A62B03F6-726F-43AB-8978-174FA6DEB4C2}" type="slidenum">
              <a:rPr lang="en-US" smtClean="0"/>
              <a:pPr/>
              <a:t>2</a:t>
            </a:fld>
            <a:endParaRPr lang="en-US" dirty="0"/>
          </a:p>
        </p:txBody>
      </p:sp>
    </p:spTree>
    <p:extLst>
      <p:ext uri="{BB962C8B-B14F-4D97-AF65-F5344CB8AC3E}">
        <p14:creationId xmlns:p14="http://schemas.microsoft.com/office/powerpoint/2010/main" val="397907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3352800" y="549275"/>
            <a:ext cx="2895600" cy="2171700"/>
          </a:xfrm>
          <a:ln/>
        </p:spPr>
      </p:sp>
      <p:sp>
        <p:nvSpPr>
          <p:cNvPr id="901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latin typeface="+mj-lt"/>
                <a:ea typeface="ヒラギノ角ゴ Pro W3"/>
              </a:rPr>
              <a:t>We are going to lump together everything between </a:t>
            </a:r>
            <a:r>
              <a:rPr lang="en-US" b="1" dirty="0">
                <a:solidFill>
                  <a:srgbClr val="00CC00"/>
                </a:solidFill>
                <a:latin typeface="+mj-lt"/>
                <a:ea typeface="ヒラギノ角ゴ Pro W3"/>
              </a:rPr>
              <a:t>Sales</a:t>
            </a:r>
            <a:r>
              <a:rPr lang="en-US" b="0" i="0" dirty="0">
                <a:latin typeface="+mj-lt"/>
                <a:ea typeface="ヒラギノ角ゴ Pro W3"/>
              </a:rPr>
              <a:t> and </a:t>
            </a:r>
            <a:r>
              <a:rPr lang="en-US" b="1" dirty="0">
                <a:solidFill>
                  <a:srgbClr val="FF3399"/>
                </a:solidFill>
                <a:latin typeface="+mj-lt"/>
                <a:ea typeface="ヒラギノ角ゴ Pro W3"/>
              </a:rPr>
              <a:t>Income Before Income Taxes </a:t>
            </a:r>
            <a:r>
              <a:rPr lang="en-US" b="0" i="0" dirty="0">
                <a:latin typeface="+mj-lt"/>
                <a:ea typeface="ヒラギノ角ゴ Pro W3"/>
              </a:rPr>
              <a:t>and call it Expenses. </a:t>
            </a:r>
            <a:r>
              <a:rPr lang="en-US" b="0" i="0" dirty="0">
                <a:latin typeface="Calibri" panose="020F0502020204030204" pitchFamily="34" charset="0"/>
                <a:ea typeface="ヒラギノ角ゴ Pro W3"/>
                <a:cs typeface="Calibri" panose="020F0502020204030204" pitchFamily="34" charset="0"/>
              </a:rPr>
              <a:t>©</a:t>
            </a:r>
            <a:endParaRPr lang="en-US" b="1" dirty="0">
              <a:latin typeface="+mj-lt"/>
              <a:ea typeface="ヒラギノ角ゴ Pro W3"/>
            </a:endParaRPr>
          </a:p>
        </p:txBody>
      </p:sp>
      <p:sp>
        <p:nvSpPr>
          <p:cNvPr id="4" name="Slide Number Placeholder 3"/>
          <p:cNvSpPr>
            <a:spLocks noGrp="1"/>
          </p:cNvSpPr>
          <p:nvPr>
            <p:ph type="sldNum" sz="quarter" idx="5"/>
          </p:nvPr>
        </p:nvSpPr>
        <p:spPr/>
        <p:txBody>
          <a:bodyPr/>
          <a:lstStyle/>
          <a:p>
            <a:pPr>
              <a:defRPr/>
            </a:pPr>
            <a:fld id="{8EE70279-DB5E-4069-80E2-183FD7211D61}" type="slidenum">
              <a:rPr lang="en-US" smtClean="0"/>
              <a:pPr>
                <a:defRPr/>
              </a:pPr>
              <a:t>20</a:t>
            </a:fld>
            <a:endParaRPr lang="en-US" dirty="0"/>
          </a:p>
        </p:txBody>
      </p:sp>
    </p:spTree>
    <p:extLst>
      <p:ext uri="{BB962C8B-B14F-4D97-AF65-F5344CB8AC3E}">
        <p14:creationId xmlns:p14="http://schemas.microsoft.com/office/powerpoint/2010/main" val="3022194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3352800" y="549275"/>
            <a:ext cx="2895600" cy="2171700"/>
          </a:xfrm>
          <a:ln/>
        </p:spPr>
      </p:sp>
      <p:sp>
        <p:nvSpPr>
          <p:cNvPr id="931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As you can see, we are at the second line that we plot on our SSG, </a:t>
            </a:r>
            <a:r>
              <a:rPr lang="en-US" dirty="0">
                <a:latin typeface="+mj-lt"/>
                <a:ea typeface="ヒラギノ角ゴ Pro W3"/>
                <a:cs typeface="Calibri" panose="020F0502020204030204" pitchFamily="34" charset="0"/>
              </a:rPr>
              <a:t>© </a:t>
            </a:r>
            <a:r>
              <a:rPr lang="en-US" dirty="0">
                <a:latin typeface="+mj-lt"/>
                <a:ea typeface="ヒラギノ角ゴ Pro W3"/>
              </a:rPr>
              <a:t>Pre-Tax Profit.</a:t>
            </a:r>
          </a:p>
          <a:p>
            <a:endParaRPr lang="en-US" dirty="0">
              <a:latin typeface="+mj-lt"/>
              <a:ea typeface="ヒラギノ角ゴ Pro W3"/>
            </a:endParaRPr>
          </a:p>
          <a:p>
            <a:r>
              <a:rPr lang="en-US" dirty="0">
                <a:latin typeface="+mj-lt"/>
                <a:ea typeface="ヒラギノ角ゴ Pro W3"/>
              </a:rPr>
              <a:t>And once again, as we look at our SSG from top down to bottom, we can see that we plot the lines in the order that they appear on the company’s income statement.</a:t>
            </a:r>
          </a:p>
          <a:p>
            <a:endParaRPr lang="en-US" dirty="0">
              <a:latin typeface="+mj-lt"/>
              <a:ea typeface="ヒラギノ角ゴ Pro W3"/>
            </a:endParaRPr>
          </a:p>
          <a:p>
            <a:r>
              <a:rPr lang="en-US" dirty="0">
                <a:latin typeface="+mj-lt"/>
                <a:ea typeface="ヒラギノ角ゴ Pro W3"/>
              </a:rPr>
              <a:t>We can look at the income statement on our SSG and see everything that happens to the company from Sales down to Pre-Tax Profit. For example, are Sales and Pre-Tax Profit moving closer together, staying the same distance, or moving apart?</a:t>
            </a:r>
          </a:p>
          <a:p>
            <a:endParaRPr lang="en-US" dirty="0">
              <a:latin typeface="+mj-lt"/>
              <a:ea typeface="ヒラギノ角ゴ Pro W3"/>
            </a:endParaRPr>
          </a:p>
          <a:p>
            <a:r>
              <a:rPr lang="en-US" dirty="0">
                <a:latin typeface="+mj-lt"/>
                <a:ea typeface="ヒラギノ角ゴ Pro W3"/>
              </a:rPr>
              <a:t>We will see that we can focus in on what is happening in each step, between each pair of lines.  </a:t>
            </a:r>
          </a:p>
        </p:txBody>
      </p:sp>
      <p:sp>
        <p:nvSpPr>
          <p:cNvPr id="4" name="Slide Number Placeholder 3"/>
          <p:cNvSpPr>
            <a:spLocks noGrp="1"/>
          </p:cNvSpPr>
          <p:nvPr>
            <p:ph type="sldNum" sz="quarter" idx="5"/>
          </p:nvPr>
        </p:nvSpPr>
        <p:spPr/>
        <p:txBody>
          <a:bodyPr/>
          <a:lstStyle/>
          <a:p>
            <a:pPr>
              <a:defRPr/>
            </a:pPr>
            <a:fld id="{31069450-5590-48E5-8301-3C11A1622949}" type="slidenum">
              <a:rPr lang="en-US" smtClean="0"/>
              <a:pPr>
                <a:defRPr/>
              </a:pPr>
              <a:t>21</a:t>
            </a:fld>
            <a:endParaRPr lang="en-US" dirty="0"/>
          </a:p>
        </p:txBody>
      </p:sp>
    </p:spTree>
    <p:extLst>
      <p:ext uri="{BB962C8B-B14F-4D97-AF65-F5344CB8AC3E}">
        <p14:creationId xmlns:p14="http://schemas.microsoft.com/office/powerpoint/2010/main" val="182700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3352800" y="152400"/>
            <a:ext cx="2895600" cy="2171700"/>
          </a:xfrm>
          <a:ln/>
        </p:spPr>
      </p:sp>
      <p:sp>
        <p:nvSpPr>
          <p:cNvPr id="94211" name="Notes Placeholder 2"/>
          <p:cNvSpPr>
            <a:spLocks noGrp="1"/>
          </p:cNvSpPr>
          <p:nvPr>
            <p:ph type="body" idx="1"/>
          </p:nvPr>
        </p:nvSpPr>
        <p:spPr>
          <a:xfrm>
            <a:off x="266702" y="2386994"/>
            <a:ext cx="9067799" cy="3861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We can focus in on what is happening in each step as we move through our SSG – We have plotted two lines on our SSG so far, </a:t>
            </a:r>
            <a:r>
              <a:rPr lang="en-US" b="1" dirty="0">
                <a:solidFill>
                  <a:srgbClr val="00CC00"/>
                </a:solidFill>
                <a:latin typeface="+mj-lt"/>
                <a:ea typeface="ヒラギノ角ゴ Pro W3"/>
              </a:rPr>
              <a:t>Sales</a:t>
            </a:r>
            <a:r>
              <a:rPr lang="en-US" dirty="0">
                <a:latin typeface="+mj-lt"/>
                <a:ea typeface="ヒラギノ角ゴ Pro W3"/>
              </a:rPr>
              <a:t> and </a:t>
            </a:r>
            <a:r>
              <a:rPr lang="en-US" altLang="en-US" b="1" dirty="0">
                <a:solidFill>
                  <a:srgbClr val="FF3399"/>
                </a:solidFill>
                <a:latin typeface="+mj-lt"/>
              </a:rPr>
              <a:t>Pre-Tax Profit</a:t>
            </a:r>
            <a:r>
              <a:rPr lang="en-US" dirty="0">
                <a:latin typeface="+mj-lt"/>
                <a:ea typeface="ヒラギノ角ゴ Pro W3"/>
              </a:rPr>
              <a:t>. If the space between the two lines is changing something is happening between them. </a:t>
            </a:r>
            <a:r>
              <a:rPr lang="en-US" dirty="0">
                <a:latin typeface="+mj-lt"/>
                <a:ea typeface="ヒラギノ角ゴ Pro W3"/>
                <a:cs typeface="Calibri" panose="020F0502020204030204" pitchFamily="34" charset="0"/>
              </a:rPr>
              <a:t>©</a:t>
            </a:r>
            <a:r>
              <a:rPr lang="en-US" dirty="0">
                <a:latin typeface="+mj-lt"/>
                <a:ea typeface="ヒラギノ角ゴ Pro W3"/>
              </a:rPr>
              <a:t> </a:t>
            </a:r>
          </a:p>
          <a:p>
            <a:endParaRPr lang="en-US" dirty="0">
              <a:latin typeface="+mj-lt"/>
              <a:ea typeface="ヒラギノ角ゴ Pro W3"/>
            </a:endParaRPr>
          </a:p>
          <a:p>
            <a:r>
              <a:rPr lang="en-US" dirty="0">
                <a:latin typeface="+mj-lt"/>
                <a:ea typeface="ヒラギノ角ゴ Pro W3"/>
              </a:rPr>
              <a:t>What is between </a:t>
            </a:r>
            <a:r>
              <a:rPr lang="en-US" b="1" dirty="0">
                <a:solidFill>
                  <a:srgbClr val="00CC00"/>
                </a:solidFill>
                <a:latin typeface="+mj-lt"/>
                <a:ea typeface="ヒラギノ角ゴ Pro W3"/>
              </a:rPr>
              <a:t>Sales</a:t>
            </a:r>
            <a:r>
              <a:rPr lang="en-US" dirty="0">
                <a:latin typeface="+mj-lt"/>
                <a:ea typeface="ヒラギノ角ゴ Pro W3"/>
              </a:rPr>
              <a:t> and </a:t>
            </a:r>
            <a:r>
              <a:rPr lang="en-US" altLang="en-US" b="1" dirty="0">
                <a:solidFill>
                  <a:srgbClr val="FF3399"/>
                </a:solidFill>
                <a:latin typeface="+mj-lt"/>
              </a:rPr>
              <a:t>Pre-Tax Profit</a:t>
            </a:r>
            <a:r>
              <a:rPr lang="en-US" dirty="0">
                <a:latin typeface="+mj-lt"/>
                <a:ea typeface="ヒラギノ角ゴ Pro W3"/>
              </a:rPr>
              <a:t>? We can look on the income statement and see everything that happens to get the company from </a:t>
            </a:r>
            <a:r>
              <a:rPr lang="en-US" b="1" dirty="0">
                <a:solidFill>
                  <a:srgbClr val="00CC00"/>
                </a:solidFill>
                <a:latin typeface="+mj-lt"/>
                <a:ea typeface="ヒラギノ角ゴ Pro W3"/>
              </a:rPr>
              <a:t>Sales</a:t>
            </a:r>
            <a:r>
              <a:rPr lang="en-US" dirty="0">
                <a:latin typeface="+mj-lt"/>
                <a:ea typeface="ヒラギノ角ゴ Pro W3"/>
              </a:rPr>
              <a:t> down to </a:t>
            </a:r>
            <a:r>
              <a:rPr lang="en-US" altLang="en-US" b="1" dirty="0">
                <a:solidFill>
                  <a:srgbClr val="FF3399"/>
                </a:solidFill>
                <a:latin typeface="+mj-lt"/>
              </a:rPr>
              <a:t>Pre-Tax Profit</a:t>
            </a:r>
            <a:r>
              <a:rPr lang="en-US" dirty="0">
                <a:latin typeface="+mj-lt"/>
                <a:ea typeface="ヒラギノ角ゴ Pro W3"/>
              </a:rPr>
              <a:t>.   </a:t>
            </a:r>
            <a:r>
              <a:rPr lang="en-US" sz="1200" dirty="0">
                <a:latin typeface="+mj-lt"/>
                <a:ea typeface="ヒラギノ角ゴ Pro W3"/>
              </a:rPr>
              <a:t>Remember we lump together everything in that section of the income statement and call it “Expenses”. </a:t>
            </a:r>
          </a:p>
          <a:p>
            <a:endParaRPr lang="en-US" sz="1200" dirty="0">
              <a:latin typeface="+mj-lt"/>
              <a:ea typeface="ヒラギノ角ゴ Pro W3"/>
            </a:endParaRPr>
          </a:p>
          <a:p>
            <a:pPr defTabSz="955622">
              <a:defRPr/>
            </a:pPr>
            <a:r>
              <a:rPr lang="en-US" sz="1200" dirty="0">
                <a:latin typeface="+mj-lt"/>
                <a:ea typeface="ヒラギノ角ゴ Pro W3"/>
              </a:rPr>
              <a:t>If the space between</a:t>
            </a:r>
            <a:r>
              <a:rPr lang="en-US" b="1" dirty="0">
                <a:solidFill>
                  <a:srgbClr val="00CC00"/>
                </a:solidFill>
                <a:latin typeface="+mj-lt"/>
                <a:ea typeface="ヒラギノ角ゴ Pro W3"/>
              </a:rPr>
              <a:t> Sales </a:t>
            </a:r>
            <a:r>
              <a:rPr lang="en-US" sz="1200" dirty="0">
                <a:latin typeface="+mj-lt"/>
                <a:ea typeface="ヒラギノ角ゴ Pro W3"/>
              </a:rPr>
              <a:t>and </a:t>
            </a:r>
            <a:r>
              <a:rPr lang="en-US" altLang="en-US" b="1" dirty="0">
                <a:solidFill>
                  <a:srgbClr val="FF3399"/>
                </a:solidFill>
                <a:latin typeface="+mj-lt"/>
              </a:rPr>
              <a:t>Pre-Tax Profit </a:t>
            </a:r>
            <a:r>
              <a:rPr lang="en-US" sz="1200" dirty="0">
                <a:latin typeface="+mj-lt"/>
                <a:ea typeface="ヒラギノ角ゴ Pro W3"/>
              </a:rPr>
              <a:t>is changing,</a:t>
            </a:r>
            <a:r>
              <a:rPr lang="en-US" dirty="0">
                <a:latin typeface="+mj-lt"/>
                <a:ea typeface="ヒラギノ角ゴ Pro W3"/>
                <a:cs typeface="Calibri" panose="020F0502020204030204" pitchFamily="34" charset="0"/>
              </a:rPr>
              <a:t> ©</a:t>
            </a:r>
            <a:r>
              <a:rPr lang="en-US" dirty="0">
                <a:latin typeface="+mj-lt"/>
                <a:ea typeface="ヒラギノ角ゴ Pro W3"/>
              </a:rPr>
              <a:t>  Then what is happening between the two lines, </a:t>
            </a:r>
            <a:r>
              <a:rPr lang="en-US" b="1" dirty="0">
                <a:solidFill>
                  <a:srgbClr val="00CC00"/>
                </a:solidFill>
                <a:latin typeface="+mj-lt"/>
                <a:ea typeface="ヒラギノ角ゴ Pro W3"/>
              </a:rPr>
              <a:t>Sales</a:t>
            </a:r>
            <a:r>
              <a:rPr lang="en-US" dirty="0">
                <a:latin typeface="+mj-lt"/>
                <a:ea typeface="ヒラギノ角ゴ Pro W3"/>
              </a:rPr>
              <a:t> and </a:t>
            </a:r>
            <a:r>
              <a:rPr lang="en-US" altLang="en-US" b="1" dirty="0">
                <a:solidFill>
                  <a:srgbClr val="FF3399"/>
                </a:solidFill>
                <a:latin typeface="+mj-lt"/>
              </a:rPr>
              <a:t>Pre-Tax Profit</a:t>
            </a:r>
            <a:r>
              <a:rPr lang="en-US" dirty="0">
                <a:latin typeface="+mj-lt"/>
                <a:ea typeface="ヒラギノ角ゴ Pro W3"/>
              </a:rPr>
              <a:t>. </a:t>
            </a:r>
            <a:r>
              <a:rPr lang="en-US" dirty="0">
                <a:latin typeface="+mj-lt"/>
                <a:ea typeface="ヒラギノ角ゴ Pro W3"/>
                <a:cs typeface="Calibri" panose="020F0502020204030204" pitchFamily="34" charset="0"/>
              </a:rPr>
              <a:t>©</a:t>
            </a:r>
            <a:r>
              <a:rPr lang="en-US" dirty="0">
                <a:latin typeface="+mj-lt"/>
                <a:ea typeface="ヒラギノ角ゴ Pro W3"/>
              </a:rPr>
              <a:t>  T</a:t>
            </a:r>
            <a:r>
              <a:rPr lang="en-US" sz="1200" dirty="0">
                <a:latin typeface="+mj-lt"/>
                <a:ea typeface="ヒラギノ角ゴ Pro W3"/>
              </a:rPr>
              <a:t>he amount of expenses out of every dollar of </a:t>
            </a:r>
            <a:r>
              <a:rPr lang="en-US" b="1" dirty="0">
                <a:solidFill>
                  <a:srgbClr val="00CC00"/>
                </a:solidFill>
                <a:latin typeface="+mj-lt"/>
                <a:ea typeface="ヒラギノ角ゴ Pro W3"/>
              </a:rPr>
              <a:t>Sales</a:t>
            </a:r>
            <a:r>
              <a:rPr lang="en-US" sz="1200" dirty="0">
                <a:latin typeface="+mj-lt"/>
                <a:ea typeface="ヒラギノ角ゴ Pro W3"/>
              </a:rPr>
              <a:t> is changing.  </a:t>
            </a:r>
            <a:r>
              <a:rPr lang="en-US" dirty="0">
                <a:latin typeface="+mj-lt"/>
                <a:ea typeface="ヒラギノ角ゴ Pro W3"/>
              </a:rPr>
              <a:t>Remember, </a:t>
            </a:r>
            <a:r>
              <a:rPr lang="en-US" altLang="en-US" b="1" dirty="0">
                <a:solidFill>
                  <a:srgbClr val="FF3399"/>
                </a:solidFill>
                <a:latin typeface="+mj-lt"/>
              </a:rPr>
              <a:t>Pre-Tax Profit </a:t>
            </a:r>
            <a:r>
              <a:rPr lang="en-US" dirty="0">
                <a:latin typeface="+mj-lt"/>
                <a:ea typeface="ヒラギノ角ゴ Pro W3"/>
              </a:rPr>
              <a:t>Margin (%</a:t>
            </a:r>
            <a:r>
              <a:rPr lang="en-US" altLang="en-US" b="1" dirty="0">
                <a:solidFill>
                  <a:srgbClr val="FF3399"/>
                </a:solidFill>
                <a:latin typeface="+mj-lt"/>
              </a:rPr>
              <a:t> Pre-Tax Profit </a:t>
            </a:r>
            <a:r>
              <a:rPr lang="en-US" dirty="0">
                <a:latin typeface="+mj-lt"/>
                <a:ea typeface="ヒラギノ角ゴ Pro W3"/>
              </a:rPr>
              <a:t>on </a:t>
            </a:r>
            <a:r>
              <a:rPr lang="en-US" b="1" dirty="0">
                <a:solidFill>
                  <a:srgbClr val="00CC00"/>
                </a:solidFill>
                <a:latin typeface="+mj-lt"/>
                <a:ea typeface="ヒラギノ角ゴ Pro W3"/>
              </a:rPr>
              <a:t>Sales</a:t>
            </a:r>
            <a:r>
              <a:rPr lang="en-US" dirty="0">
                <a:latin typeface="+mj-lt"/>
                <a:ea typeface="ヒラギノ角ゴ Pro W3"/>
              </a:rPr>
              <a:t>)?   That tells us out of every dollar of </a:t>
            </a:r>
            <a:r>
              <a:rPr lang="en-US" b="1" dirty="0">
                <a:solidFill>
                  <a:srgbClr val="00CC00"/>
                </a:solidFill>
                <a:latin typeface="+mj-lt"/>
                <a:ea typeface="ヒラギノ角ゴ Pro W3"/>
              </a:rPr>
              <a:t>Sales</a:t>
            </a:r>
            <a:r>
              <a:rPr lang="en-US" dirty="0">
                <a:latin typeface="+mj-lt"/>
                <a:ea typeface="ヒラギノ角ゴ Pro W3"/>
              </a:rPr>
              <a:t> how much is left after the company pays all its expenses but before paying taxes..</a:t>
            </a:r>
          </a:p>
          <a:p>
            <a:endParaRPr lang="en-US" sz="1200" dirty="0">
              <a:latin typeface="+mj-lt"/>
              <a:ea typeface="ヒラギノ角ゴ Pro W3"/>
            </a:endParaRPr>
          </a:p>
          <a:p>
            <a:r>
              <a:rPr lang="en-US" dirty="0">
                <a:latin typeface="+mj-lt"/>
                <a:ea typeface="ヒラギノ角ゴ Pro W3"/>
              </a:rPr>
              <a:t>We </a:t>
            </a:r>
            <a:r>
              <a:rPr lang="en-US" sz="1200" dirty="0">
                <a:latin typeface="+mj-lt"/>
                <a:ea typeface="ヒラギノ角ゴ Pro W3"/>
              </a:rPr>
              <a:t>have just shown on our SSG the part of our Simplified Income Statement that is </a:t>
            </a:r>
            <a:r>
              <a:rPr lang="en-US" dirty="0">
                <a:latin typeface="+mj-lt"/>
                <a:ea typeface="ヒラギノ角ゴ Pro W3"/>
                <a:cs typeface="Calibri" panose="020F0502020204030204" pitchFamily="34" charset="0"/>
              </a:rPr>
              <a:t>©</a:t>
            </a:r>
            <a:r>
              <a:rPr lang="en-US" dirty="0">
                <a:latin typeface="+mj-lt"/>
                <a:ea typeface="ヒラギノ角ゴ Pro W3"/>
              </a:rPr>
              <a:t> </a:t>
            </a:r>
            <a:r>
              <a:rPr lang="en-US" sz="1200" dirty="0">
                <a:latin typeface="+mj-lt"/>
                <a:ea typeface="ヒラギノ角ゴ Pro W3"/>
              </a:rPr>
              <a:t> (1)</a:t>
            </a:r>
            <a:r>
              <a:rPr lang="en-US" b="1" dirty="0">
                <a:solidFill>
                  <a:srgbClr val="00CC00"/>
                </a:solidFill>
                <a:latin typeface="+mj-lt"/>
                <a:ea typeface="ヒラギノ角ゴ Pro W3"/>
              </a:rPr>
              <a:t> Sales</a:t>
            </a:r>
            <a:r>
              <a:rPr lang="en-US" sz="1200" dirty="0">
                <a:latin typeface="+mj-lt"/>
                <a:ea typeface="ヒラギノ角ゴ Pro W3"/>
              </a:rPr>
              <a:t> minus (2)Expenses equals (3)</a:t>
            </a:r>
            <a:r>
              <a:rPr lang="en-US" altLang="en-US" b="1" dirty="0">
                <a:solidFill>
                  <a:srgbClr val="FF3399"/>
                </a:solidFill>
                <a:latin typeface="+mj-lt"/>
              </a:rPr>
              <a:t> Pre-Tax Profit</a:t>
            </a:r>
            <a:r>
              <a:rPr lang="en-US" sz="1200" dirty="0">
                <a:latin typeface="+mj-lt"/>
                <a:ea typeface="ヒラギノ角ゴ Pro W3"/>
              </a:rPr>
              <a:t>.</a:t>
            </a:r>
          </a:p>
          <a:p>
            <a:endParaRPr lang="en-US" sz="1200" dirty="0">
              <a:latin typeface="+mj-lt"/>
              <a:ea typeface="ヒラギノ角ゴ Pro W3"/>
            </a:endParaRPr>
          </a:p>
          <a:p>
            <a:r>
              <a:rPr lang="en-US" sz="1200" dirty="0">
                <a:latin typeface="+mj-lt"/>
                <a:ea typeface="ヒラギノ角ゴ Pro W3"/>
              </a:rPr>
              <a:t>When </a:t>
            </a:r>
            <a:r>
              <a:rPr lang="en-US" b="1" dirty="0">
                <a:solidFill>
                  <a:srgbClr val="00CC00"/>
                </a:solidFill>
                <a:latin typeface="+mj-lt"/>
                <a:ea typeface="ヒラギノ角ゴ Pro W3"/>
              </a:rPr>
              <a:t>Sales </a:t>
            </a:r>
            <a:r>
              <a:rPr lang="en-US" sz="1200" dirty="0">
                <a:latin typeface="+mj-lt"/>
                <a:ea typeface="ヒラギノ角ゴ Pro W3"/>
              </a:rPr>
              <a:t>and </a:t>
            </a:r>
            <a:r>
              <a:rPr lang="en-US" altLang="en-US" b="1" dirty="0">
                <a:solidFill>
                  <a:srgbClr val="FF3399"/>
                </a:solidFill>
                <a:latin typeface="+mj-lt"/>
              </a:rPr>
              <a:t>Pre-Tax Profit </a:t>
            </a:r>
            <a:r>
              <a:rPr lang="en-US" sz="1200" dirty="0">
                <a:latin typeface="+mj-lt"/>
                <a:ea typeface="ヒラギノ角ゴ Pro W3"/>
              </a:rPr>
              <a:t>are getting closer, the space in between the two lines, </a:t>
            </a:r>
            <a:r>
              <a:rPr lang="en-US" dirty="0">
                <a:latin typeface="+mj-lt"/>
                <a:ea typeface="ヒラギノ角ゴ Pro W3"/>
              </a:rPr>
              <a:t>our expenses, is</a:t>
            </a:r>
            <a:r>
              <a:rPr lang="en-US" sz="1200" dirty="0">
                <a:latin typeface="+mj-lt"/>
                <a:ea typeface="ヒラギノ角ゴ Pro W3"/>
              </a:rPr>
              <a:t> getting smaller. Remember that space represents our expenses.  Out of each dollar of</a:t>
            </a:r>
            <a:r>
              <a:rPr lang="en-US" b="1" dirty="0">
                <a:solidFill>
                  <a:srgbClr val="00CC00"/>
                </a:solidFill>
                <a:latin typeface="+mj-lt"/>
                <a:ea typeface="ヒラギノ角ゴ Pro W3"/>
              </a:rPr>
              <a:t> Sales </a:t>
            </a:r>
            <a:r>
              <a:rPr lang="en-US" sz="1200" dirty="0">
                <a:latin typeface="+mj-lt"/>
                <a:ea typeface="ヒラギノ角ゴ Pro W3"/>
              </a:rPr>
              <a:t>the expenses are getting smaller and we see that in an increasing </a:t>
            </a:r>
            <a:r>
              <a:rPr lang="en-US" altLang="en-US" b="1" dirty="0">
                <a:solidFill>
                  <a:srgbClr val="FF3399"/>
                </a:solidFill>
                <a:latin typeface="+mj-lt"/>
              </a:rPr>
              <a:t>Pre-Tax Profit </a:t>
            </a:r>
            <a:r>
              <a:rPr lang="en-US" sz="1200" dirty="0">
                <a:latin typeface="+mj-lt"/>
                <a:ea typeface="ヒラギノ角ゴ Pro W3"/>
              </a:rPr>
              <a:t>Margin.  If </a:t>
            </a:r>
            <a:r>
              <a:rPr lang="en-US" dirty="0">
                <a:latin typeface="+mj-lt"/>
                <a:ea typeface="ヒラギノ角ゴ Pro W3"/>
              </a:rPr>
              <a:t>the company’s</a:t>
            </a:r>
            <a:r>
              <a:rPr lang="en-US" altLang="en-US" b="1" dirty="0">
                <a:solidFill>
                  <a:srgbClr val="FF3399"/>
                </a:solidFill>
                <a:latin typeface="+mj-lt"/>
              </a:rPr>
              <a:t> Pre-Tax Profit </a:t>
            </a:r>
            <a:r>
              <a:rPr lang="en-US" dirty="0">
                <a:latin typeface="+mj-lt"/>
                <a:ea typeface="ヒラギノ角ゴ Pro W3"/>
              </a:rPr>
              <a:t>Margins</a:t>
            </a:r>
            <a:r>
              <a:rPr lang="en-US" sz="1200" dirty="0">
                <a:latin typeface="+mj-lt"/>
                <a:ea typeface="ヒラギノ角ゴ Pro W3"/>
              </a:rPr>
              <a:t> have been growing, part of our </a:t>
            </a:r>
            <a:r>
              <a:rPr lang="en-US" altLang="en-US" b="1" dirty="0">
                <a:solidFill>
                  <a:srgbClr val="0000FF"/>
                </a:solidFill>
                <a:latin typeface="+mj-lt"/>
              </a:rPr>
              <a:t>Earnings Per Share </a:t>
            </a:r>
            <a:r>
              <a:rPr lang="en-US" sz="1200" dirty="0">
                <a:latin typeface="+mj-lt"/>
                <a:ea typeface="ヒラギノ角ゴ Pro W3"/>
              </a:rPr>
              <a:t>growth is coming from improved profitability.  The </a:t>
            </a:r>
            <a:r>
              <a:rPr lang="en-US" altLang="en-US" b="1" dirty="0">
                <a:solidFill>
                  <a:srgbClr val="FF3399"/>
                </a:solidFill>
                <a:latin typeface="+mj-lt"/>
              </a:rPr>
              <a:t>Pre-Tax Profit</a:t>
            </a:r>
            <a:r>
              <a:rPr lang="en-US" altLang="en-US" dirty="0">
                <a:latin typeface="+mj-lt"/>
              </a:rPr>
              <a:t> line moving up</a:t>
            </a:r>
            <a:r>
              <a:rPr lang="en-US" sz="1200" dirty="0">
                <a:latin typeface="+mj-lt"/>
                <a:ea typeface="ヒラギノ角ゴ Pro W3"/>
              </a:rPr>
              <a:t> closer to the</a:t>
            </a:r>
            <a:r>
              <a:rPr lang="en-US" b="1" dirty="0">
                <a:solidFill>
                  <a:srgbClr val="00CC00"/>
                </a:solidFill>
                <a:latin typeface="+mj-lt"/>
                <a:ea typeface="ヒラギノ角ゴ Pro W3"/>
              </a:rPr>
              <a:t> Sales</a:t>
            </a:r>
            <a:r>
              <a:rPr lang="en-US" sz="1200" dirty="0">
                <a:latin typeface="+mj-lt"/>
                <a:ea typeface="ヒラギノ角ゴ Pro W3"/>
              </a:rPr>
              <a:t> line because the </a:t>
            </a:r>
            <a:r>
              <a:rPr lang="en-US" altLang="en-US" b="1" dirty="0">
                <a:solidFill>
                  <a:srgbClr val="FF3399"/>
                </a:solidFill>
                <a:latin typeface="+mj-lt"/>
              </a:rPr>
              <a:t>Pre-Tax Profit</a:t>
            </a:r>
            <a:r>
              <a:rPr lang="en-US" sz="1200" dirty="0">
                <a:latin typeface="+mj-lt"/>
                <a:ea typeface="ヒラギノ角ゴ Pro W3"/>
              </a:rPr>
              <a:t> </a:t>
            </a:r>
            <a:r>
              <a:rPr lang="en-US" dirty="0">
                <a:latin typeface="+mj-lt"/>
                <a:ea typeface="ヒラギノ角ゴ Pro W3"/>
              </a:rPr>
              <a:t>Margin  is increasing, also </a:t>
            </a:r>
            <a:r>
              <a:rPr lang="en-US" sz="1200" dirty="0">
                <a:latin typeface="+mj-lt"/>
                <a:ea typeface="ヒラギノ角ゴ Pro W3"/>
              </a:rPr>
              <a:t>pulls up the lines below it, including our bottom line, </a:t>
            </a:r>
            <a:r>
              <a:rPr lang="en-US" altLang="en-US" b="1" dirty="0">
                <a:solidFill>
                  <a:srgbClr val="0000FF"/>
                </a:solidFill>
                <a:latin typeface="+mj-lt"/>
              </a:rPr>
              <a:t>Earnings Per Share</a:t>
            </a:r>
            <a:r>
              <a:rPr lang="en-US" dirty="0">
                <a:latin typeface="+mj-lt"/>
                <a:ea typeface="ヒラギノ角ゴ Pro W3"/>
              </a:rPr>
              <a:t>. </a:t>
            </a:r>
            <a:r>
              <a:rPr lang="en-US" sz="1200" dirty="0">
                <a:latin typeface="+mj-lt"/>
                <a:ea typeface="ヒラギノ角ゴ Pro W3"/>
              </a:rPr>
              <a:t>This is one reason </a:t>
            </a:r>
            <a:r>
              <a:rPr lang="en-US" altLang="en-US" b="1" dirty="0">
                <a:solidFill>
                  <a:srgbClr val="0000FF"/>
                </a:solidFill>
                <a:latin typeface="+mj-lt"/>
              </a:rPr>
              <a:t>Earnings Per Share </a:t>
            </a:r>
            <a:r>
              <a:rPr lang="en-US" sz="1200" dirty="0">
                <a:latin typeface="+mj-lt"/>
                <a:ea typeface="ヒラギノ角ゴ Pro W3"/>
              </a:rPr>
              <a:t>could have grown faster in the past.   </a:t>
            </a:r>
          </a:p>
          <a:p>
            <a:endParaRPr lang="en-US" sz="1200" dirty="0">
              <a:latin typeface="+mj-lt"/>
              <a:ea typeface="ヒラギノ角ゴ Pro W3"/>
            </a:endParaRPr>
          </a:p>
          <a:p>
            <a:r>
              <a:rPr lang="en-US" sz="1200" dirty="0">
                <a:latin typeface="+mj-lt"/>
                <a:ea typeface="ヒラギノ角ゴ Pro W3"/>
              </a:rPr>
              <a:t>What might happen to our future </a:t>
            </a:r>
            <a:r>
              <a:rPr lang="en-US" altLang="en-US" b="1" dirty="0">
                <a:solidFill>
                  <a:srgbClr val="0000FF"/>
                </a:solidFill>
                <a:latin typeface="+mj-lt"/>
              </a:rPr>
              <a:t>Earnings Per Share </a:t>
            </a:r>
            <a:r>
              <a:rPr lang="en-US" sz="1200" dirty="0">
                <a:latin typeface="+mj-lt"/>
                <a:ea typeface="ヒラギノ角ゴ Pro W3"/>
              </a:rPr>
              <a:t>growth rate if </a:t>
            </a:r>
            <a:r>
              <a:rPr lang="en-US" altLang="en-US" b="1" dirty="0">
                <a:solidFill>
                  <a:srgbClr val="FF3399"/>
                </a:solidFill>
                <a:latin typeface="+mj-lt"/>
              </a:rPr>
              <a:t>Pre-Tax Profit </a:t>
            </a:r>
            <a:r>
              <a:rPr lang="en-US" sz="1200" dirty="0">
                <a:latin typeface="+mj-lt"/>
                <a:ea typeface="ヒラギノ角ゴ Pro W3"/>
              </a:rPr>
              <a:t>Margins stop growing, or decline over the next five years?  Will </a:t>
            </a:r>
            <a:r>
              <a:rPr lang="en-US" altLang="en-US" b="1" dirty="0">
                <a:solidFill>
                  <a:srgbClr val="0000FF"/>
                </a:solidFill>
                <a:latin typeface="+mj-lt"/>
              </a:rPr>
              <a:t>Earnings Per Share </a:t>
            </a:r>
            <a:r>
              <a:rPr lang="en-US" sz="1200" dirty="0">
                <a:latin typeface="+mj-lt"/>
                <a:ea typeface="ヒラギノ角ゴ Pro W3"/>
              </a:rPr>
              <a:t>still grow as fast?</a:t>
            </a:r>
          </a:p>
          <a:p>
            <a:endParaRPr lang="en-US" sz="1200" dirty="0">
              <a:latin typeface="+mj-lt"/>
              <a:ea typeface="ヒラギノ角ゴ Pro W3"/>
            </a:endParaRPr>
          </a:p>
          <a:p>
            <a:r>
              <a:rPr lang="en-US" sz="1200" dirty="0">
                <a:latin typeface="+mj-lt"/>
                <a:ea typeface="ヒラギノ角ゴ Pro W3"/>
              </a:rPr>
              <a:t>The converse is true as well.  If </a:t>
            </a:r>
            <a:r>
              <a:rPr lang="en-US" altLang="en-US" b="1" dirty="0">
                <a:solidFill>
                  <a:srgbClr val="FF3399"/>
                </a:solidFill>
                <a:latin typeface="+mj-lt"/>
              </a:rPr>
              <a:t>Pre-Tax Profit </a:t>
            </a:r>
            <a:r>
              <a:rPr lang="en-US" sz="1200" dirty="0">
                <a:latin typeface="+mj-lt"/>
                <a:ea typeface="ヒラギノ角ゴ Pro W3"/>
              </a:rPr>
              <a:t>margin has been declining over the last ten years, that could drag our </a:t>
            </a:r>
            <a:r>
              <a:rPr lang="en-US" altLang="en-US" b="1" dirty="0">
                <a:solidFill>
                  <a:srgbClr val="0000FF"/>
                </a:solidFill>
                <a:latin typeface="+mj-lt"/>
              </a:rPr>
              <a:t>Earnings Per Share </a:t>
            </a:r>
            <a:r>
              <a:rPr lang="en-US" sz="1200" dirty="0">
                <a:latin typeface="+mj-lt"/>
                <a:ea typeface="ヒラギノ角ゴ Pro W3"/>
              </a:rPr>
              <a:t>growth down.  If it stops declining </a:t>
            </a:r>
            <a:r>
              <a:rPr lang="en-US" dirty="0">
                <a:latin typeface="+mj-lt"/>
                <a:ea typeface="ヒラギノ角ゴ Pro W3"/>
              </a:rPr>
              <a:t>or it starts to </a:t>
            </a:r>
            <a:r>
              <a:rPr lang="en-US" sz="1200" dirty="0">
                <a:latin typeface="+mj-lt"/>
                <a:ea typeface="ヒラギノ角ゴ Pro W3"/>
              </a:rPr>
              <a:t> increase, our </a:t>
            </a:r>
            <a:r>
              <a:rPr lang="en-US" altLang="en-US" b="1" dirty="0">
                <a:solidFill>
                  <a:srgbClr val="0000FF"/>
                </a:solidFill>
                <a:latin typeface="+mj-lt"/>
              </a:rPr>
              <a:t>Earnings Per Share </a:t>
            </a:r>
            <a:r>
              <a:rPr lang="en-US" sz="1200" dirty="0">
                <a:latin typeface="+mj-lt"/>
                <a:ea typeface="ヒラギノ角ゴ Pro W3"/>
              </a:rPr>
              <a:t>might be able to grow faster over the next five years.</a:t>
            </a:r>
          </a:p>
          <a:p>
            <a:endParaRPr lang="en-US"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142853A7-CD29-42BF-9361-C488029D2492}" type="slidenum">
              <a:rPr lang="en-US" smtClean="0"/>
              <a:pPr>
                <a:defRPr/>
              </a:pPr>
              <a:t>22</a:t>
            </a:fld>
            <a:endParaRPr lang="en-US" dirty="0"/>
          </a:p>
        </p:txBody>
      </p:sp>
    </p:spTree>
    <p:extLst>
      <p:ext uri="{BB962C8B-B14F-4D97-AF65-F5344CB8AC3E}">
        <p14:creationId xmlns:p14="http://schemas.microsoft.com/office/powerpoint/2010/main" val="202708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3352800" y="549275"/>
            <a:ext cx="2895600" cy="2171700"/>
          </a:xfrm>
          <a:ln/>
        </p:spPr>
      </p:sp>
      <p:sp>
        <p:nvSpPr>
          <p:cNvPr id="952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7464"/>
            <a:r>
              <a:rPr lang="en-US" dirty="0">
                <a:latin typeface="+mj-lt"/>
                <a:ea typeface="ヒラギノ角ゴ Pro W3"/>
              </a:rPr>
              <a:t>How do we decide if our </a:t>
            </a:r>
            <a:r>
              <a:rPr lang="en-US" altLang="en-US" b="1" dirty="0">
                <a:solidFill>
                  <a:srgbClr val="FF3399"/>
                </a:solidFill>
                <a:latin typeface="+mj-lt"/>
              </a:rPr>
              <a:t>Pre-Tax Profit </a:t>
            </a:r>
            <a:r>
              <a:rPr lang="en-US" dirty="0">
                <a:latin typeface="+mj-lt"/>
                <a:ea typeface="ヒラギノ角ゴ Pro W3"/>
              </a:rPr>
              <a:t>Margin has grown? </a:t>
            </a:r>
          </a:p>
          <a:p>
            <a:pPr defTabSz="917464"/>
            <a:endParaRPr lang="en-US" dirty="0">
              <a:latin typeface="+mj-lt"/>
              <a:ea typeface="ヒラギノ角ゴ Pro W3"/>
            </a:endParaRPr>
          </a:p>
          <a:p>
            <a:pPr defTabSz="917464"/>
            <a:r>
              <a:rPr lang="en-US" dirty="0">
                <a:latin typeface="+mj-lt"/>
                <a:ea typeface="ヒラギノ角ゴ Pro W3"/>
              </a:rPr>
              <a:t>We</a:t>
            </a:r>
            <a:r>
              <a:rPr lang="en-US" baseline="0" dirty="0">
                <a:latin typeface="+mj-lt"/>
                <a:ea typeface="ヒラギノ角ゴ Pro W3"/>
              </a:rPr>
              <a:t> </a:t>
            </a:r>
            <a:r>
              <a:rPr lang="en-US" dirty="0">
                <a:latin typeface="+mj-lt"/>
                <a:ea typeface="ヒラギノ角ゴ Pro W3"/>
              </a:rPr>
              <a:t>can draw an imaginary</a:t>
            </a:r>
            <a:r>
              <a:rPr lang="en-US" baseline="0" dirty="0">
                <a:latin typeface="+mj-lt"/>
                <a:ea typeface="ヒラギノ角ゴ Pro W3"/>
              </a:rPr>
              <a:t> line on our SSG.  Here are the two most recent years from our example company.  The two headed arrow drawn in for each of the two years is exactly that same size.</a:t>
            </a:r>
          </a:p>
          <a:p>
            <a:pPr defTabSz="917464"/>
            <a:endParaRPr lang="en-US" baseline="0" dirty="0">
              <a:latin typeface="+mj-lt"/>
              <a:ea typeface="ヒラギノ角ゴ Pro W3"/>
            </a:endParaRPr>
          </a:p>
          <a:p>
            <a:pPr defTabSz="917464"/>
            <a:r>
              <a:rPr lang="en-US" baseline="0" dirty="0">
                <a:latin typeface="+mj-lt"/>
                <a:ea typeface="ヒラギノ角ゴ Pro W3"/>
              </a:rPr>
              <a:t>Note that in 2010, our 2</a:t>
            </a:r>
            <a:r>
              <a:rPr lang="en-US" baseline="30000" dirty="0">
                <a:latin typeface="+mj-lt"/>
                <a:ea typeface="ヒラギノ角ゴ Pro W3"/>
              </a:rPr>
              <a:t>nd</a:t>
            </a:r>
            <a:r>
              <a:rPr lang="en-US" baseline="0" dirty="0">
                <a:latin typeface="+mj-lt"/>
                <a:ea typeface="ヒラギノ角ゴ Pro W3"/>
              </a:rPr>
              <a:t> to last year, the line fits nicely between our plotted </a:t>
            </a:r>
            <a:r>
              <a:rPr lang="en-US" b="1" dirty="0">
                <a:solidFill>
                  <a:srgbClr val="00CC00"/>
                </a:solidFill>
                <a:latin typeface="+mj-lt"/>
                <a:ea typeface="ヒラギノ角ゴ Pro W3"/>
              </a:rPr>
              <a:t>Sales</a:t>
            </a:r>
            <a:r>
              <a:rPr lang="en-US" baseline="0" dirty="0">
                <a:latin typeface="+mj-lt"/>
                <a:ea typeface="ヒラギノ角ゴ Pro W3"/>
              </a:rPr>
              <a:t> and our plotted </a:t>
            </a:r>
            <a:r>
              <a:rPr lang="en-US" altLang="en-US" b="1" dirty="0">
                <a:solidFill>
                  <a:srgbClr val="FF3399"/>
                </a:solidFill>
                <a:latin typeface="+mj-lt"/>
              </a:rPr>
              <a:t>Pre-Tax Profit </a:t>
            </a:r>
            <a:r>
              <a:rPr lang="en-US" baseline="0" dirty="0">
                <a:latin typeface="+mj-lt"/>
                <a:ea typeface="ヒラギノ角ゴ Pro W3"/>
              </a:rPr>
              <a:t>.  If we move to 2011, the same size arrow now goes from </a:t>
            </a:r>
            <a:r>
              <a:rPr lang="en-US" b="1" dirty="0">
                <a:solidFill>
                  <a:srgbClr val="00CC00"/>
                </a:solidFill>
                <a:latin typeface="+mj-lt"/>
                <a:ea typeface="ヒラギノ角ゴ Pro W3"/>
              </a:rPr>
              <a:t>Sales</a:t>
            </a:r>
            <a:r>
              <a:rPr lang="en-US" dirty="0">
                <a:latin typeface="+mj-lt"/>
                <a:ea typeface="ヒラギノ角ゴ Pro W3"/>
              </a:rPr>
              <a:t> </a:t>
            </a:r>
            <a:r>
              <a:rPr lang="en-US" baseline="0" dirty="0">
                <a:latin typeface="+mj-lt"/>
                <a:ea typeface="ヒラギノ角ゴ Pro W3"/>
              </a:rPr>
              <a:t>, but it extends into our plotted </a:t>
            </a:r>
            <a:r>
              <a:rPr lang="en-US" altLang="en-US" b="1" dirty="0">
                <a:solidFill>
                  <a:srgbClr val="FF3399"/>
                </a:solidFill>
                <a:latin typeface="+mj-lt"/>
              </a:rPr>
              <a:t>Pre-Tax Profit </a:t>
            </a:r>
            <a:r>
              <a:rPr lang="en-US" baseline="0" dirty="0">
                <a:latin typeface="+mj-lt"/>
                <a:ea typeface="ヒラギノ角ゴ Pro W3"/>
              </a:rPr>
              <a:t>.  That means the lines got closer.</a:t>
            </a:r>
          </a:p>
          <a:p>
            <a:pPr defTabSz="917464"/>
            <a:endParaRPr lang="en-US" baseline="0" dirty="0">
              <a:latin typeface="+mj-lt"/>
              <a:ea typeface="ヒラギノ角ゴ Pro W3"/>
            </a:endParaRPr>
          </a:p>
          <a:p>
            <a:pPr defTabSz="917464"/>
            <a:r>
              <a:rPr lang="en-US" baseline="0" dirty="0">
                <a:latin typeface="+mj-lt"/>
                <a:ea typeface="ヒラギノ角ゴ Pro W3"/>
              </a:rPr>
              <a:t>That means </a:t>
            </a:r>
            <a:r>
              <a:rPr lang="en-US" altLang="en-US" b="1" dirty="0">
                <a:solidFill>
                  <a:srgbClr val="FF3399"/>
                </a:solidFill>
                <a:latin typeface="+mj-lt"/>
              </a:rPr>
              <a:t>Pre-Tax Profit </a:t>
            </a:r>
            <a:r>
              <a:rPr lang="en-US" baseline="0" dirty="0">
                <a:latin typeface="+mj-lt"/>
                <a:ea typeface="ヒラギノ角ゴ Pro W3"/>
              </a:rPr>
              <a:t>grew faster than </a:t>
            </a:r>
            <a:r>
              <a:rPr lang="en-US" b="1" dirty="0">
                <a:solidFill>
                  <a:srgbClr val="00CC00"/>
                </a:solidFill>
                <a:latin typeface="+mj-lt"/>
                <a:ea typeface="ヒラギノ角ゴ Pro W3"/>
              </a:rPr>
              <a:t>Sales</a:t>
            </a:r>
            <a:r>
              <a:rPr lang="en-US" dirty="0">
                <a:latin typeface="+mj-lt"/>
                <a:ea typeface="ヒラギノ角ゴ Pro W3"/>
              </a:rPr>
              <a:t> </a:t>
            </a:r>
            <a:r>
              <a:rPr lang="en-US" baseline="0" dirty="0">
                <a:latin typeface="+mj-lt"/>
                <a:ea typeface="ヒラギノ角ゴ Pro W3"/>
              </a:rPr>
              <a:t>.  This means expenses out of each dollar of</a:t>
            </a:r>
            <a:r>
              <a:rPr lang="en-US" b="1" dirty="0">
                <a:solidFill>
                  <a:srgbClr val="00CC00"/>
                </a:solidFill>
                <a:latin typeface="+mj-lt"/>
                <a:ea typeface="ヒラギノ角ゴ Pro W3"/>
              </a:rPr>
              <a:t> Sales</a:t>
            </a:r>
            <a:r>
              <a:rPr lang="en-US" dirty="0">
                <a:latin typeface="+mj-lt"/>
                <a:ea typeface="ヒラギノ角ゴ Pro W3"/>
              </a:rPr>
              <a:t> </a:t>
            </a:r>
            <a:r>
              <a:rPr lang="en-US" baseline="0" dirty="0">
                <a:latin typeface="+mj-lt"/>
                <a:ea typeface="ヒラギノ角ゴ Pro W3"/>
              </a:rPr>
              <a:t>got smaller and we will see a higher </a:t>
            </a:r>
            <a:r>
              <a:rPr lang="en-US" altLang="en-US" b="1" dirty="0">
                <a:solidFill>
                  <a:srgbClr val="FF3399"/>
                </a:solidFill>
                <a:latin typeface="+mj-lt"/>
              </a:rPr>
              <a:t>Pre-Tax Profit </a:t>
            </a:r>
            <a:r>
              <a:rPr lang="en-US" baseline="0" dirty="0">
                <a:latin typeface="+mj-lt"/>
                <a:ea typeface="ヒラギノ角ゴ Pro W3"/>
              </a:rPr>
              <a:t>Margin in 2011 versus 2010.</a:t>
            </a:r>
          </a:p>
          <a:p>
            <a:pPr defTabSz="917464"/>
            <a:endParaRPr lang="en-US" baseline="0" dirty="0">
              <a:latin typeface="+mj-lt"/>
              <a:ea typeface="ヒラギノ角ゴ Pro W3"/>
            </a:endParaRPr>
          </a:p>
          <a:p>
            <a:pPr defTabSz="917464"/>
            <a:r>
              <a:rPr lang="en-US" baseline="0" dirty="0">
                <a:latin typeface="+mj-lt"/>
                <a:ea typeface="ヒラギノ角ゴ Pro W3"/>
              </a:rPr>
              <a:t>This is one way of doing it.  If you are a pretty visual person, you can usually eyeball it and tell if the lines are getting closer or further apart.  If not, there are alternative ways of doing this.  In the interest of time, we won’t go over the other two ways that we have, but we did include as a handout slides showing the options for doing it.  That is additional handout #2. </a:t>
            </a:r>
          </a:p>
          <a:p>
            <a:pPr defTabSz="917464"/>
            <a:endParaRPr lang="en-US" baseline="0" dirty="0">
              <a:latin typeface="+mj-lt"/>
              <a:ea typeface="ヒラギノ角ゴ Pro W3"/>
            </a:endParaRPr>
          </a:p>
          <a:p>
            <a:pPr defTabSz="917464"/>
            <a:r>
              <a:rPr lang="en-US" baseline="0" dirty="0">
                <a:latin typeface="+mj-lt"/>
                <a:ea typeface="ヒラギノ角ゴ Pro W3"/>
              </a:rPr>
              <a:t>We have made available a prior session that I taught where this was covered in some detail.  We are going to put the links for the recording, handouts, and follow up Q&amp;A for that class into the chat box.</a:t>
            </a:r>
            <a:endParaRPr lang="en-US" dirty="0">
              <a:latin typeface="+mj-lt"/>
              <a:ea typeface="ヒラギノ角ゴ Pro W3"/>
            </a:endParaRPr>
          </a:p>
        </p:txBody>
      </p:sp>
      <p:sp>
        <p:nvSpPr>
          <p:cNvPr id="4" name="Rectangle 7">
            <a:extLst>
              <a:ext uri="{FF2B5EF4-FFF2-40B4-BE49-F238E27FC236}">
                <a16:creationId xmlns:a16="http://schemas.microsoft.com/office/drawing/2014/main" id="{068BEFA8-2C55-4D17-AADD-0250BD34BE29}"/>
              </a:ext>
            </a:extLst>
          </p:cNvPr>
          <p:cNvSpPr>
            <a:spLocks noGrp="1" noChangeArrowheads="1"/>
          </p:cNvSpPr>
          <p:nvPr>
            <p:ph type="sldNum" sz="quarter" idx="5"/>
          </p:nvPr>
        </p:nvSpPr>
        <p:spPr>
          <a:xfrm>
            <a:off x="5442347" y="6949924"/>
            <a:ext cx="4158853" cy="365276"/>
          </a:xfrm>
          <a:ln/>
        </p:spPr>
        <p:txBody>
          <a:bodyPr/>
          <a:lstStyle/>
          <a:p>
            <a:pPr>
              <a:defRPr/>
            </a:pPr>
            <a:fld id="{A60C1A40-305C-4B0D-A61F-C2D14ABCE2C8}" type="slidenum">
              <a:rPr lang="en-US"/>
              <a:pPr>
                <a:defRPr/>
              </a:pPr>
              <a:t>23</a:t>
            </a:fld>
            <a:endParaRPr lang="en-US" dirty="0"/>
          </a:p>
        </p:txBody>
      </p:sp>
    </p:spTree>
    <p:extLst>
      <p:ext uri="{BB962C8B-B14F-4D97-AF65-F5344CB8AC3E}">
        <p14:creationId xmlns:p14="http://schemas.microsoft.com/office/powerpoint/2010/main" val="493341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pPr lvl="0">
              <a:defRPr/>
            </a:pPr>
            <a:r>
              <a:rPr lang="en-US" u="none" baseline="0" dirty="0">
                <a:latin typeface="+mj-lt"/>
              </a:rPr>
              <a:t>Let us stop here for a minute and see if there are any questions.</a:t>
            </a:r>
          </a:p>
          <a:p>
            <a:pPr lvl="0">
              <a:defRPr/>
            </a:pPr>
            <a:endParaRPr lang="en-US" u="sng" baseline="0" dirty="0">
              <a:latin typeface="+mj-lt"/>
            </a:endParaRP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24</a:t>
            </a:fld>
            <a:endParaRPr lang="en-US" dirty="0"/>
          </a:p>
        </p:txBody>
      </p:sp>
    </p:spTree>
    <p:extLst>
      <p:ext uri="{BB962C8B-B14F-4D97-AF65-F5344CB8AC3E}">
        <p14:creationId xmlns:p14="http://schemas.microsoft.com/office/powerpoint/2010/main" val="584475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352800" y="549275"/>
            <a:ext cx="2895600" cy="2171700"/>
          </a:xfrm>
          <a:ln/>
        </p:spPr>
      </p:sp>
      <p:sp>
        <p:nvSpPr>
          <p:cNvPr id="972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Okay, let’s continue</a:t>
            </a:r>
            <a:r>
              <a:rPr lang="en-US" baseline="0" dirty="0">
                <a:latin typeface="+mj-lt"/>
                <a:ea typeface="ヒラギノ角ゴ Pro W3"/>
              </a:rPr>
              <a:t> with our next step down the Income Statement.  </a:t>
            </a:r>
          </a:p>
          <a:p>
            <a:endParaRPr lang="en-US" dirty="0">
              <a:latin typeface="+mj-lt"/>
              <a:ea typeface="ヒラギノ角ゴ Pro W3"/>
            </a:endParaRPr>
          </a:p>
          <a:p>
            <a:r>
              <a:rPr lang="en-US" baseline="0" dirty="0">
                <a:latin typeface="+mj-lt"/>
                <a:ea typeface="ヒラギノ角ゴ Pro W3"/>
              </a:rPr>
              <a:t>At this point the company pays Taxes on the </a:t>
            </a:r>
            <a:r>
              <a:rPr lang="en-US" altLang="en-US" b="1" dirty="0">
                <a:solidFill>
                  <a:srgbClr val="FF3399"/>
                </a:solidFill>
                <a:latin typeface="+mj-lt"/>
              </a:rPr>
              <a:t>Pre-Tax Profit</a:t>
            </a:r>
            <a:r>
              <a:rPr lang="en-US" baseline="0" dirty="0">
                <a:latin typeface="+mj-lt"/>
                <a:ea typeface="ヒラギノ角ゴ Pro W3"/>
              </a:rPr>
              <a:t>. </a:t>
            </a:r>
            <a:r>
              <a:rPr lang="en-US" baseline="0" dirty="0">
                <a:latin typeface="+mj-lt"/>
                <a:ea typeface="ヒラギノ角ゴ Pro W3"/>
                <a:cs typeface="Calibri" panose="020F0502020204030204" pitchFamily="34" charset="0"/>
              </a:rPr>
              <a:t>©</a:t>
            </a:r>
            <a:r>
              <a:rPr lang="en-US" baseline="0" dirty="0">
                <a:latin typeface="+mj-lt"/>
                <a:ea typeface="ヒラギノ角ゴ Pro W3"/>
              </a:rPr>
              <a:t> </a:t>
            </a:r>
          </a:p>
          <a:p>
            <a:endParaRPr lang="en-US" dirty="0">
              <a:latin typeface="+mj-lt"/>
              <a:ea typeface="ヒラギノ角ゴ Pro W3"/>
            </a:endParaRPr>
          </a:p>
          <a:p>
            <a:r>
              <a:rPr lang="en-US" baseline="0" dirty="0">
                <a:latin typeface="+mj-lt"/>
                <a:ea typeface="ヒラギノ角ゴ Pro W3"/>
              </a:rPr>
              <a:t>When we subtract those taxes from our </a:t>
            </a:r>
            <a:r>
              <a:rPr lang="en-US" altLang="en-US" b="1" dirty="0">
                <a:solidFill>
                  <a:srgbClr val="FF3399"/>
                </a:solidFill>
                <a:latin typeface="+mj-lt"/>
              </a:rPr>
              <a:t>Pre-Tax Profit</a:t>
            </a:r>
            <a:r>
              <a:rPr lang="en-US" baseline="0" dirty="0">
                <a:latin typeface="+mj-lt"/>
                <a:ea typeface="ヒラギノ角ゴ Pro W3"/>
              </a:rPr>
              <a:t>, we arrive at </a:t>
            </a:r>
            <a:r>
              <a:rPr lang="en-US" altLang="en-US" b="1" dirty="0">
                <a:solidFill>
                  <a:srgbClr val="9A7500"/>
                </a:solidFill>
                <a:latin typeface="+mj-lt"/>
              </a:rPr>
              <a:t>Net Income</a:t>
            </a:r>
            <a:r>
              <a:rPr lang="en-US" baseline="0" dirty="0">
                <a:latin typeface="+mj-lt"/>
                <a:ea typeface="ヒラギノ角ゴ Pro W3"/>
              </a:rPr>
              <a:t>. </a:t>
            </a:r>
            <a:r>
              <a:rPr lang="en-US" dirty="0">
                <a:latin typeface="+mj-lt"/>
                <a:ea typeface="ヒラギノ角ゴ Pro W3"/>
                <a:cs typeface="Calibri" panose="020F0502020204030204" pitchFamily="34" charset="0"/>
              </a:rPr>
              <a:t>©</a:t>
            </a:r>
            <a:r>
              <a:rPr lang="en-US" baseline="0" dirty="0">
                <a:latin typeface="+mj-lt"/>
                <a:ea typeface="ヒラギノ角ゴ Pro W3"/>
              </a:rPr>
              <a:t>  </a:t>
            </a:r>
          </a:p>
          <a:p>
            <a:endParaRPr lang="en-US" dirty="0">
              <a:latin typeface="+mj-lt"/>
              <a:ea typeface="ヒラギノ角ゴ Pro W3"/>
            </a:endParaRPr>
          </a:p>
          <a:p>
            <a:r>
              <a:rPr lang="en-US" baseline="0" dirty="0">
                <a:latin typeface="+mj-lt"/>
                <a:ea typeface="ヒラギノ角ゴ Pro W3"/>
              </a:rPr>
              <a:t>This is the total Net Profit for the company as a whole.   It can also be shown as Net Earnings.</a:t>
            </a:r>
          </a:p>
          <a:p>
            <a:endParaRPr lang="en-US" b="1"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6D73709C-18A2-46F1-95C3-926EDB37BE51}" type="slidenum">
              <a:rPr lang="en-US" smtClean="0"/>
              <a:pPr>
                <a:defRPr/>
              </a:pPr>
              <a:t>25</a:t>
            </a:fld>
            <a:endParaRPr lang="en-US" dirty="0"/>
          </a:p>
        </p:txBody>
      </p:sp>
    </p:spTree>
    <p:extLst>
      <p:ext uri="{BB962C8B-B14F-4D97-AF65-F5344CB8AC3E}">
        <p14:creationId xmlns:p14="http://schemas.microsoft.com/office/powerpoint/2010/main" val="1893325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3352800" y="549275"/>
            <a:ext cx="2895600" cy="2171700"/>
          </a:xfrm>
          <a:ln/>
        </p:spPr>
      </p:sp>
      <p:sp>
        <p:nvSpPr>
          <p:cNvPr id="1013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mj-lt"/>
                <a:ea typeface="ヒラギノ角ゴ Pro W3"/>
              </a:rPr>
              <a:t>As you can see, we are</a:t>
            </a:r>
            <a:r>
              <a:rPr lang="en-US" b="0" baseline="0" dirty="0">
                <a:latin typeface="+mj-lt"/>
                <a:ea typeface="ヒラギノ角ゴ Pro W3"/>
              </a:rPr>
              <a:t> a</a:t>
            </a:r>
            <a:r>
              <a:rPr lang="en-US" b="0" dirty="0">
                <a:latin typeface="+mj-lt"/>
                <a:ea typeface="ヒラギノ角ゴ Pro W3"/>
              </a:rPr>
              <a:t>t the third line that</a:t>
            </a:r>
            <a:r>
              <a:rPr lang="en-US" b="0" baseline="0" dirty="0">
                <a:latin typeface="+mj-lt"/>
                <a:ea typeface="ヒラギノ角ゴ Pro W3"/>
              </a:rPr>
              <a:t> we plot on our Stock Selection Guide, </a:t>
            </a:r>
            <a:r>
              <a:rPr lang="en-US" dirty="0">
                <a:latin typeface="+mj-lt"/>
                <a:ea typeface="ヒラギノ角ゴ Pro W3"/>
                <a:cs typeface="Calibri" panose="020F0502020204030204" pitchFamily="34" charset="0"/>
              </a:rPr>
              <a:t>©</a:t>
            </a:r>
            <a:r>
              <a:rPr lang="en-US" dirty="0">
                <a:latin typeface="+mj-lt"/>
                <a:ea typeface="ヒラギノ角ゴ Pro W3"/>
              </a:rPr>
              <a:t> </a:t>
            </a:r>
            <a:r>
              <a:rPr lang="en-US" altLang="en-US" b="1" dirty="0">
                <a:solidFill>
                  <a:srgbClr val="9A7500"/>
                </a:solidFill>
                <a:latin typeface="+mj-lt"/>
              </a:rPr>
              <a:t>Net Income</a:t>
            </a:r>
            <a:r>
              <a:rPr lang="en-US" b="0" baseline="0" dirty="0">
                <a:latin typeface="+mj-lt"/>
                <a:ea typeface="ヒラギノ角ゴ Pro W3"/>
              </a:rPr>
              <a:t>, the total income for the company.  This is the line we plot in yellow.  </a:t>
            </a:r>
          </a:p>
          <a:p>
            <a:endParaRPr lang="en-US" dirty="0">
              <a:latin typeface="+mj-lt"/>
              <a:ea typeface="ヒラギノ角ゴ Pro W3"/>
            </a:endParaRPr>
          </a:p>
          <a:p>
            <a:r>
              <a:rPr lang="en-US" b="0" baseline="0" dirty="0">
                <a:latin typeface="+mj-lt"/>
                <a:ea typeface="ヒラギノ角ゴ Pro W3"/>
              </a:rPr>
              <a:t>This is </a:t>
            </a:r>
            <a:r>
              <a:rPr lang="en-US" dirty="0">
                <a:latin typeface="+mj-lt"/>
                <a:ea typeface="ヒラギノ角ゴ Pro W3"/>
              </a:rPr>
              <a:t>often referred to as the bottom line.  We tend to think on a per share basis, so we will consider </a:t>
            </a:r>
            <a:r>
              <a:rPr lang="en-US" altLang="en-US" b="1" dirty="0">
                <a:solidFill>
                  <a:srgbClr val="0000FF"/>
                </a:solidFill>
                <a:latin typeface="+mj-lt"/>
              </a:rPr>
              <a:t>Earnings Per Share</a:t>
            </a:r>
            <a:r>
              <a:rPr lang="en-US" dirty="0">
                <a:latin typeface="+mj-lt"/>
                <a:ea typeface="ヒラギノ角ゴ Pro W3"/>
              </a:rPr>
              <a:t> the bottom line.</a:t>
            </a:r>
            <a:endParaRPr lang="en-US" b="0" baseline="0" dirty="0">
              <a:latin typeface="+mj-lt"/>
              <a:ea typeface="ヒラギノ角ゴ Pro W3"/>
            </a:endParaRPr>
          </a:p>
          <a:p>
            <a:endParaRPr lang="en-US" b="0" baseline="0" dirty="0">
              <a:latin typeface="+mj-lt"/>
              <a:ea typeface="ヒラギノ角ゴ Pro W3"/>
            </a:endParaRPr>
          </a:p>
          <a:p>
            <a:r>
              <a:rPr lang="en-US" altLang="en-US" b="1" dirty="0">
                <a:solidFill>
                  <a:srgbClr val="9A7500"/>
                </a:solidFill>
                <a:latin typeface="+mj-lt"/>
              </a:rPr>
              <a:t>Net Income </a:t>
            </a:r>
            <a:r>
              <a:rPr lang="en-US" dirty="0">
                <a:latin typeface="+mj-lt"/>
                <a:ea typeface="ヒラギノ角ゴ Pro W3"/>
              </a:rPr>
              <a:t>remains after the company deducts operating and non-operating items as well as taxes from the </a:t>
            </a:r>
            <a:r>
              <a:rPr lang="en-US" b="1" dirty="0">
                <a:solidFill>
                  <a:srgbClr val="00CC00"/>
                </a:solidFill>
                <a:latin typeface="+mj-lt"/>
                <a:ea typeface="ヒラギノ角ゴ Pro W3"/>
              </a:rPr>
              <a:t>Sales</a:t>
            </a:r>
            <a:r>
              <a:rPr lang="en-US" dirty="0">
                <a:latin typeface="+mj-lt"/>
                <a:ea typeface="ヒラギノ角ゴ Pro W3"/>
              </a:rPr>
              <a:t>. </a:t>
            </a:r>
          </a:p>
          <a:p>
            <a:endParaRPr lang="en-US" b="0" baseline="0" dirty="0">
              <a:latin typeface="+mj-lt"/>
              <a:ea typeface="ヒラギノ角ゴ Pro W3"/>
            </a:endParaRPr>
          </a:p>
          <a:p>
            <a:r>
              <a:rPr lang="en-US" b="0" baseline="0" dirty="0">
                <a:latin typeface="+mj-lt"/>
                <a:ea typeface="ヒラギノ角ゴ Pro W3"/>
              </a:rPr>
              <a:t>And once again, as we look at our SSG from top down and we can see that we plot the lines in the order that they appear on the company’s income statement.</a:t>
            </a: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230199A1-3A4A-426B-B2B0-F0ED169B8FF8}" type="slidenum">
              <a:rPr lang="en-US" smtClean="0"/>
              <a:pPr>
                <a:defRPr/>
              </a:pPr>
              <a:t>26</a:t>
            </a:fld>
            <a:endParaRPr lang="en-US" dirty="0"/>
          </a:p>
        </p:txBody>
      </p:sp>
    </p:spTree>
    <p:extLst>
      <p:ext uri="{BB962C8B-B14F-4D97-AF65-F5344CB8AC3E}">
        <p14:creationId xmlns:p14="http://schemas.microsoft.com/office/powerpoint/2010/main" val="57251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3352800" y="152400"/>
            <a:ext cx="2895600" cy="2171700"/>
          </a:xfrm>
          <a:ln/>
        </p:spPr>
      </p:sp>
      <p:sp>
        <p:nvSpPr>
          <p:cNvPr id="103427" name="Notes Placeholder 2"/>
          <p:cNvSpPr>
            <a:spLocks noGrp="1"/>
          </p:cNvSpPr>
          <p:nvPr>
            <p:ph type="body" idx="1"/>
          </p:nvPr>
        </p:nvSpPr>
        <p:spPr>
          <a:xfrm>
            <a:off x="76201" y="2312872"/>
            <a:ext cx="9524999" cy="38614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We have plotted one more line on our SSG and we now have three.   At this point we have focused on the </a:t>
            </a:r>
            <a:r>
              <a:rPr lang="en-US" b="1" dirty="0">
                <a:solidFill>
                  <a:srgbClr val="00CC00"/>
                </a:solidFill>
                <a:latin typeface="+mj-lt"/>
                <a:ea typeface="ヒラギノ角ゴ Pro W3"/>
              </a:rPr>
              <a:t>Sales </a:t>
            </a:r>
            <a:r>
              <a:rPr lang="en-US" dirty="0">
                <a:latin typeface="+mj-lt"/>
                <a:ea typeface="ヒラギノ角ゴ Pro W3"/>
              </a:rPr>
              <a:t>and </a:t>
            </a:r>
            <a:r>
              <a:rPr lang="en-US" altLang="en-US" b="1" dirty="0">
                <a:solidFill>
                  <a:srgbClr val="FF3399"/>
                </a:solidFill>
                <a:latin typeface="+mj-lt"/>
              </a:rPr>
              <a:t>Pre-Tax Profit </a:t>
            </a:r>
            <a:r>
              <a:rPr lang="en-US" dirty="0">
                <a:latin typeface="+mj-lt"/>
                <a:ea typeface="ヒラギノ角ゴ Pro W3"/>
              </a:rPr>
              <a:t>lines and what is happening in between. We are now going to focus on our second set of lines</a:t>
            </a:r>
            <a:r>
              <a:rPr lang="en-US" altLang="en-US" b="1" dirty="0">
                <a:solidFill>
                  <a:srgbClr val="9A7500"/>
                </a:solidFill>
                <a:latin typeface="+mj-lt"/>
              </a:rPr>
              <a:t> </a:t>
            </a:r>
            <a:r>
              <a:rPr lang="en-US" dirty="0">
                <a:latin typeface="+mj-lt"/>
                <a:ea typeface="ヒラギノ角ゴ Pro W3"/>
                <a:cs typeface="Calibri" panose="020F0502020204030204" pitchFamily="34" charset="0"/>
              </a:rPr>
              <a:t>© </a:t>
            </a:r>
            <a:r>
              <a:rPr lang="en-US" dirty="0">
                <a:latin typeface="+mj-lt"/>
                <a:ea typeface="ヒラギノ角ゴ Pro W3"/>
              </a:rPr>
              <a:t>, </a:t>
            </a:r>
            <a:r>
              <a:rPr lang="en-US" altLang="en-US" b="1" dirty="0">
                <a:solidFill>
                  <a:srgbClr val="FF3399"/>
                </a:solidFill>
                <a:latin typeface="+mj-lt"/>
              </a:rPr>
              <a:t>Pre-Tax Profit </a:t>
            </a:r>
            <a:r>
              <a:rPr lang="en-US" dirty="0">
                <a:latin typeface="+mj-lt"/>
                <a:ea typeface="ヒラギノ角ゴ Pro W3"/>
              </a:rPr>
              <a:t>and </a:t>
            </a:r>
            <a:r>
              <a:rPr lang="en-US" altLang="en-US" b="1" dirty="0">
                <a:solidFill>
                  <a:srgbClr val="9A7500"/>
                </a:solidFill>
                <a:latin typeface="+mj-lt"/>
              </a:rPr>
              <a:t>Net Income</a:t>
            </a:r>
            <a:r>
              <a:rPr lang="en-US" dirty="0">
                <a:latin typeface="+mj-lt"/>
                <a:ea typeface="ヒラギノ角ゴ Pro W3"/>
              </a:rPr>
              <a:t>, and the space in between this set of lines.</a:t>
            </a:r>
          </a:p>
          <a:p>
            <a:endParaRPr lang="en-US" dirty="0">
              <a:latin typeface="+mj-lt"/>
              <a:ea typeface="ヒラギノ角ゴ Pro W3"/>
            </a:endParaRPr>
          </a:p>
          <a:p>
            <a:pPr defTabSz="955622">
              <a:defRPr/>
            </a:pPr>
            <a:r>
              <a:rPr lang="en-US" dirty="0">
                <a:latin typeface="+mj-lt"/>
                <a:ea typeface="ヒラギノ角ゴ Pro W3"/>
              </a:rPr>
              <a:t>What does it mean if the distance between the </a:t>
            </a:r>
            <a:r>
              <a:rPr lang="en-US" altLang="en-US" b="1" dirty="0">
                <a:solidFill>
                  <a:srgbClr val="FF3399"/>
                </a:solidFill>
                <a:latin typeface="+mj-lt"/>
              </a:rPr>
              <a:t>Pre-Tax Profit </a:t>
            </a:r>
            <a:r>
              <a:rPr lang="en-US" dirty="0">
                <a:latin typeface="+mj-lt"/>
                <a:ea typeface="ヒラギノ角ゴ Pro W3"/>
              </a:rPr>
              <a:t>line and the </a:t>
            </a:r>
            <a:r>
              <a:rPr lang="en-US" altLang="en-US" b="1" dirty="0">
                <a:solidFill>
                  <a:srgbClr val="9A7500"/>
                </a:solidFill>
                <a:latin typeface="+mj-lt"/>
              </a:rPr>
              <a:t>Net Income </a:t>
            </a:r>
            <a:r>
              <a:rPr lang="en-US" dirty="0">
                <a:latin typeface="+mj-lt"/>
                <a:ea typeface="ヒラギノ角ゴ Pro W3"/>
              </a:rPr>
              <a:t>line changes?  What happens between </a:t>
            </a:r>
            <a:r>
              <a:rPr lang="en-US" altLang="en-US" b="1" dirty="0">
                <a:solidFill>
                  <a:srgbClr val="FF3399"/>
                </a:solidFill>
                <a:latin typeface="+mj-lt"/>
              </a:rPr>
              <a:t>Pre-Tax Profit </a:t>
            </a:r>
            <a:r>
              <a:rPr lang="en-US" dirty="0">
                <a:latin typeface="+mj-lt"/>
                <a:ea typeface="ヒラギノ角ゴ Pro W3"/>
              </a:rPr>
              <a:t>and </a:t>
            </a:r>
            <a:r>
              <a:rPr lang="en-US" altLang="en-US" b="1" dirty="0">
                <a:solidFill>
                  <a:srgbClr val="9A7500"/>
                </a:solidFill>
                <a:latin typeface="+mj-lt"/>
              </a:rPr>
              <a:t>Net Income</a:t>
            </a:r>
            <a:r>
              <a:rPr lang="en-US" dirty="0">
                <a:latin typeface="+mj-lt"/>
                <a:ea typeface="ヒラギノ角ゴ Pro W3"/>
              </a:rPr>
              <a:t>? </a:t>
            </a:r>
            <a:r>
              <a:rPr lang="en-US" dirty="0">
                <a:latin typeface="+mj-lt"/>
                <a:ea typeface="ヒラギノ角ゴ Pro W3"/>
                <a:cs typeface="Calibri" panose="020F0502020204030204" pitchFamily="34" charset="0"/>
              </a:rPr>
              <a:t>©</a:t>
            </a:r>
            <a:r>
              <a:rPr lang="en-US" dirty="0">
                <a:latin typeface="+mj-lt"/>
                <a:ea typeface="ヒラギノ角ゴ Pro W3"/>
              </a:rPr>
              <a:t>  We can look on the income statement and see everything that happens to get the company from </a:t>
            </a:r>
            <a:r>
              <a:rPr lang="en-US" altLang="en-US" b="1" dirty="0">
                <a:solidFill>
                  <a:srgbClr val="FF3399"/>
                </a:solidFill>
                <a:latin typeface="+mj-lt"/>
              </a:rPr>
              <a:t>Pre-Tax Profit </a:t>
            </a:r>
            <a:r>
              <a:rPr lang="en-US" dirty="0">
                <a:latin typeface="+mj-lt"/>
                <a:ea typeface="ヒラギノ角ゴ Pro W3"/>
              </a:rPr>
              <a:t>down to </a:t>
            </a:r>
            <a:r>
              <a:rPr lang="en-US" altLang="en-US" b="1" dirty="0">
                <a:solidFill>
                  <a:srgbClr val="9A7500"/>
                </a:solidFill>
                <a:latin typeface="+mj-lt"/>
              </a:rPr>
              <a:t>Net Income</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dirty="0">
                <a:latin typeface="+mj-lt"/>
                <a:ea typeface="ヒラギノ角ゴ Pro W3"/>
              </a:rPr>
              <a:t> In this case it is only one item, </a:t>
            </a:r>
            <a:r>
              <a:rPr lang="en-US" dirty="0">
                <a:latin typeface="+mj-lt"/>
                <a:ea typeface="ヒラギノ角ゴ Pro W3"/>
                <a:cs typeface="Calibri" panose="020F0502020204030204" pitchFamily="34" charset="0"/>
              </a:rPr>
              <a:t>©  </a:t>
            </a:r>
            <a:r>
              <a:rPr lang="en-US" dirty="0">
                <a:latin typeface="+mj-lt"/>
                <a:ea typeface="ヒラギノ角ゴ Pro W3"/>
              </a:rPr>
              <a:t>Taxes.</a:t>
            </a:r>
          </a:p>
          <a:p>
            <a:endParaRPr lang="en-US" b="1" dirty="0">
              <a:latin typeface="+mj-lt"/>
              <a:ea typeface="ヒラギノ角ゴ Pro W3"/>
            </a:endParaRPr>
          </a:p>
          <a:p>
            <a:r>
              <a:rPr lang="en-US" dirty="0">
                <a:latin typeface="+mj-lt"/>
                <a:ea typeface="ヒラギノ角ゴ Pro W3"/>
              </a:rPr>
              <a:t>What we have just done is shown on our SSG the part of our Simplified Income Statement that is </a:t>
            </a:r>
            <a:r>
              <a:rPr lang="en-US" dirty="0">
                <a:ea typeface="ヒラギノ角ゴ Pro W3"/>
                <a:cs typeface="Calibri" panose="020F0502020204030204" pitchFamily="34" charset="0"/>
              </a:rPr>
              <a:t>©</a:t>
            </a:r>
            <a:r>
              <a:rPr lang="en-US" dirty="0">
                <a:latin typeface="+mj-lt"/>
                <a:ea typeface="ヒラギノ角ゴ Pro W3"/>
              </a:rPr>
              <a:t> (3)</a:t>
            </a:r>
            <a:r>
              <a:rPr lang="en-US" altLang="en-US" b="1" dirty="0">
                <a:solidFill>
                  <a:srgbClr val="FF3399"/>
                </a:solidFill>
                <a:latin typeface="+mj-lt"/>
              </a:rPr>
              <a:t> Pre-Tax Profit </a:t>
            </a:r>
            <a:r>
              <a:rPr lang="en-US" dirty="0">
                <a:latin typeface="+mj-lt"/>
                <a:ea typeface="ヒラギノ角ゴ Pro W3"/>
              </a:rPr>
              <a:t>minus (4)Taxes equals (5)</a:t>
            </a:r>
            <a:r>
              <a:rPr lang="en-US" altLang="en-US" b="1" dirty="0">
                <a:solidFill>
                  <a:srgbClr val="9A7500"/>
                </a:solidFill>
                <a:latin typeface="+mj-lt"/>
              </a:rPr>
              <a:t> Net Income</a:t>
            </a:r>
            <a:r>
              <a:rPr lang="en-US" dirty="0">
                <a:latin typeface="+mj-lt"/>
                <a:ea typeface="ヒラギノ角ゴ Pro W3"/>
              </a:rPr>
              <a:t>.</a:t>
            </a:r>
          </a:p>
          <a:p>
            <a:endParaRPr lang="en-US" dirty="0">
              <a:latin typeface="+mj-lt"/>
              <a:ea typeface="ヒラギノ角ゴ Pro W3"/>
            </a:endParaRPr>
          </a:p>
          <a:p>
            <a:r>
              <a:rPr lang="en-US" dirty="0">
                <a:latin typeface="+mj-lt"/>
                <a:ea typeface="ヒラギノ角ゴ Pro W3"/>
              </a:rPr>
              <a:t>If the space has gotten smaller, our tax rate has dropped allowing </a:t>
            </a:r>
            <a:r>
              <a:rPr lang="en-US" altLang="en-US" b="1" dirty="0">
                <a:solidFill>
                  <a:srgbClr val="9A7500"/>
                </a:solidFill>
                <a:latin typeface="+mj-lt"/>
              </a:rPr>
              <a:t>Net Income </a:t>
            </a:r>
            <a:r>
              <a:rPr lang="en-US" dirty="0">
                <a:latin typeface="+mj-lt"/>
                <a:ea typeface="ヒラギノ角ゴ Pro W3"/>
              </a:rPr>
              <a:t>to grow faster than </a:t>
            </a:r>
            <a:r>
              <a:rPr lang="en-US" altLang="en-US" b="1" dirty="0">
                <a:solidFill>
                  <a:srgbClr val="FF3399"/>
                </a:solidFill>
                <a:latin typeface="+mj-lt"/>
              </a:rPr>
              <a:t>Pre-Tax Profit</a:t>
            </a:r>
            <a:r>
              <a:rPr lang="en-US" dirty="0">
                <a:latin typeface="+mj-lt"/>
                <a:ea typeface="ヒラギノ角ゴ Pro W3"/>
              </a:rPr>
              <a:t>. It pulls up the </a:t>
            </a:r>
            <a:r>
              <a:rPr lang="en-US" altLang="en-US" b="1" dirty="0">
                <a:solidFill>
                  <a:srgbClr val="9A7500"/>
                </a:solidFill>
                <a:latin typeface="+mj-lt"/>
              </a:rPr>
              <a:t>Net Income </a:t>
            </a:r>
            <a:r>
              <a:rPr lang="en-US" dirty="0">
                <a:latin typeface="+mj-lt"/>
                <a:ea typeface="ヒラギノ角ゴ Pro W3"/>
              </a:rPr>
              <a:t>line and the </a:t>
            </a:r>
            <a:r>
              <a:rPr lang="en-US" altLang="en-US" b="1" dirty="0">
                <a:solidFill>
                  <a:srgbClr val="0000FF"/>
                </a:solidFill>
                <a:latin typeface="+mj-lt"/>
              </a:rPr>
              <a:t>Earnings Per Share</a:t>
            </a:r>
            <a:r>
              <a:rPr lang="en-US" dirty="0">
                <a:latin typeface="+mj-lt"/>
                <a:ea typeface="ヒラギノ角ゴ Pro W3"/>
              </a:rPr>
              <a:t> line below it. This could be a reason why </a:t>
            </a:r>
            <a:r>
              <a:rPr lang="en-US" altLang="en-US" b="1" dirty="0">
                <a:solidFill>
                  <a:srgbClr val="0000FF"/>
                </a:solidFill>
                <a:latin typeface="+mj-lt"/>
              </a:rPr>
              <a:t>Earnings Per Share</a:t>
            </a:r>
            <a:r>
              <a:rPr lang="en-US" dirty="0">
                <a:latin typeface="+mj-lt"/>
                <a:ea typeface="ヒラギノ角ゴ Pro W3"/>
              </a:rPr>
              <a:t> might grow faster than </a:t>
            </a:r>
            <a:r>
              <a:rPr lang="en-US" b="1" dirty="0">
                <a:solidFill>
                  <a:srgbClr val="00CC00"/>
                </a:solidFill>
                <a:latin typeface="+mj-lt"/>
                <a:ea typeface="ヒラギノ角ゴ Pro W3"/>
              </a:rPr>
              <a:t>Sales</a:t>
            </a:r>
            <a:r>
              <a:rPr lang="en-US" dirty="0">
                <a:latin typeface="+mj-lt"/>
                <a:ea typeface="ヒラギノ角ゴ Pro W3"/>
              </a:rPr>
              <a:t>. </a:t>
            </a:r>
          </a:p>
          <a:p>
            <a:endParaRPr lang="en-US" dirty="0">
              <a:latin typeface="+mj-lt"/>
              <a:ea typeface="ヒラギノ角ゴ Pro W3"/>
            </a:endParaRPr>
          </a:p>
          <a:p>
            <a:r>
              <a:rPr lang="en-US" dirty="0">
                <a:latin typeface="+mj-lt"/>
                <a:ea typeface="ヒラギノ角ゴ Pro W3"/>
              </a:rPr>
              <a:t>If this has been the case, what will happen to our </a:t>
            </a:r>
            <a:r>
              <a:rPr lang="en-US" altLang="en-US" b="1" dirty="0">
                <a:solidFill>
                  <a:srgbClr val="0000FF"/>
                </a:solidFill>
                <a:latin typeface="+mj-lt"/>
              </a:rPr>
              <a:t>Earnings Per Share</a:t>
            </a:r>
            <a:r>
              <a:rPr lang="en-US" dirty="0">
                <a:latin typeface="+mj-lt"/>
                <a:ea typeface="ヒラギノ角ゴ Pro W3"/>
              </a:rPr>
              <a:t> growth rate over the next five years if tax rates don’t continue to drop?  We won’t have declining tax rates pulling the </a:t>
            </a:r>
            <a:r>
              <a:rPr lang="en-US" altLang="en-US" b="1" dirty="0">
                <a:solidFill>
                  <a:srgbClr val="0000FF"/>
                </a:solidFill>
                <a:latin typeface="+mj-lt"/>
              </a:rPr>
              <a:t>Earnings Per Share</a:t>
            </a:r>
            <a:r>
              <a:rPr lang="en-US" dirty="0">
                <a:latin typeface="+mj-lt"/>
                <a:ea typeface="ヒラギノ角ゴ Pro W3"/>
              </a:rPr>
              <a:t> line up. It likely won’t grow as fast.   If tax rates continue going down, perhaps our </a:t>
            </a:r>
            <a:r>
              <a:rPr lang="en-US" altLang="en-US" b="1" dirty="0">
                <a:solidFill>
                  <a:srgbClr val="0000FF"/>
                </a:solidFill>
                <a:latin typeface="+mj-lt"/>
              </a:rPr>
              <a:t>Earnings Per Share</a:t>
            </a:r>
            <a:r>
              <a:rPr lang="en-US" dirty="0">
                <a:latin typeface="+mj-lt"/>
                <a:ea typeface="ヒラギノ角ゴ Pro W3"/>
              </a:rPr>
              <a:t> can grow faster than </a:t>
            </a:r>
            <a:r>
              <a:rPr lang="en-US" b="1" dirty="0">
                <a:solidFill>
                  <a:srgbClr val="00CC00"/>
                </a:solidFill>
                <a:latin typeface="+mj-lt"/>
                <a:ea typeface="ヒラギノ角ゴ Pro W3"/>
              </a:rPr>
              <a:t>Sales</a:t>
            </a:r>
            <a:r>
              <a:rPr lang="en-US" dirty="0">
                <a:latin typeface="+mj-lt"/>
                <a:ea typeface="ヒラギノ角ゴ Pro W3"/>
              </a:rPr>
              <a:t>? </a:t>
            </a:r>
            <a:endParaRPr lang="en-US" b="1" dirty="0">
              <a:latin typeface="+mj-lt"/>
              <a:ea typeface="ヒラギノ角ゴ Pro W3"/>
            </a:endParaRPr>
          </a:p>
          <a:p>
            <a:endParaRPr lang="en-US" dirty="0">
              <a:latin typeface="+mj-lt"/>
              <a:ea typeface="ヒラギノ角ゴ Pro W3"/>
            </a:endParaRPr>
          </a:p>
          <a:p>
            <a:r>
              <a:rPr lang="en-US" dirty="0">
                <a:latin typeface="+mj-lt"/>
                <a:ea typeface="ヒラギノ角ゴ Pro W3"/>
              </a:rPr>
              <a:t>If we find out why it happened and know that it is something that is not going to happen in the future, when we do our projections of what things will look like 5 years in the future, isn’t that wonderful information to have? You can see it right here on the SSG. Are those lines getting closer or further apart? This is visual analysis. We are analyzing the income statement visually. </a:t>
            </a:r>
          </a:p>
          <a:p>
            <a:endParaRPr lang="en-US" sz="100"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AF062F11-284D-47A6-BB8B-A499A173BAF6}" type="slidenum">
              <a:rPr lang="en-US" smtClean="0"/>
              <a:pPr>
                <a:defRPr/>
              </a:pPr>
              <a:t>27</a:t>
            </a:fld>
            <a:endParaRPr lang="en-US" dirty="0"/>
          </a:p>
        </p:txBody>
      </p:sp>
    </p:spTree>
    <p:extLst>
      <p:ext uri="{BB962C8B-B14F-4D97-AF65-F5344CB8AC3E}">
        <p14:creationId xmlns:p14="http://schemas.microsoft.com/office/powerpoint/2010/main" val="3325105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3352800" y="549275"/>
            <a:ext cx="2895600" cy="217170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Let’s focus in on the change from 2010 to 2011.  Both pink two-way arrows are the same size.  In 2010, the arrow only extends to the top of the circle with the “n” in it.  For 2011, the arrow extends into the middle of the circle.  So we can see that the two lines have gotten closer.</a:t>
            </a:r>
          </a:p>
          <a:p>
            <a:endParaRPr lang="en-US" dirty="0">
              <a:latin typeface="+mj-lt"/>
              <a:ea typeface="ヒラギノ角ゴ Pro W3"/>
            </a:endParaRPr>
          </a:p>
          <a:p>
            <a:r>
              <a:rPr lang="en-US" dirty="0">
                <a:latin typeface="+mj-lt"/>
                <a:ea typeface="ヒラギノ角ゴ Pro W3"/>
              </a:rPr>
              <a:t>What is the only difference between </a:t>
            </a:r>
            <a:r>
              <a:rPr lang="en-US" altLang="en-US" b="1" dirty="0">
                <a:solidFill>
                  <a:srgbClr val="FF3399"/>
                </a:solidFill>
                <a:latin typeface="+mj-lt"/>
              </a:rPr>
              <a:t>Pre-Tax Profit </a:t>
            </a:r>
            <a:r>
              <a:rPr lang="en-US" dirty="0">
                <a:latin typeface="+mj-lt"/>
                <a:ea typeface="ヒラギノ角ゴ Pro W3"/>
              </a:rPr>
              <a:t>(the pink line) and </a:t>
            </a:r>
            <a:r>
              <a:rPr lang="en-US" altLang="en-US" b="1" dirty="0">
                <a:solidFill>
                  <a:srgbClr val="9A7500"/>
                </a:solidFill>
                <a:latin typeface="+mj-lt"/>
              </a:rPr>
              <a:t>Net Income</a:t>
            </a:r>
            <a:r>
              <a:rPr lang="en-US" dirty="0">
                <a:latin typeface="+mj-lt"/>
                <a:ea typeface="ヒラギノ角ゴ Pro W3"/>
              </a:rPr>
              <a:t>(the yellow line)?</a:t>
            </a:r>
          </a:p>
          <a:p>
            <a:endParaRPr lang="en-US" dirty="0">
              <a:latin typeface="+mj-lt"/>
              <a:ea typeface="ヒラギノ角ゴ Pro W3"/>
            </a:endParaRPr>
          </a:p>
          <a:p>
            <a:r>
              <a:rPr lang="en-US" dirty="0">
                <a:latin typeface="+mj-lt"/>
                <a:ea typeface="ヒラギノ角ゴ Pro W3"/>
              </a:rPr>
              <a:t>That’s right !   Taxes  -  If the lines have gotten closer together, the space between them is smaller.  That space reflects tax rates.  From 2010 to 2011 the tax rate declined, pulling up our </a:t>
            </a:r>
            <a:r>
              <a:rPr lang="en-US" altLang="en-US" b="1" dirty="0">
                <a:solidFill>
                  <a:srgbClr val="9A7500"/>
                </a:solidFill>
                <a:latin typeface="+mj-lt"/>
              </a:rPr>
              <a:t>Net Income </a:t>
            </a:r>
            <a:r>
              <a:rPr lang="en-US" dirty="0">
                <a:latin typeface="+mj-lt"/>
                <a:ea typeface="ヒラギノ角ゴ Pro W3"/>
              </a:rPr>
              <a:t>line.  In the last year our bottom line, </a:t>
            </a:r>
            <a:r>
              <a:rPr lang="en-US" altLang="en-US" b="1" dirty="0">
                <a:solidFill>
                  <a:srgbClr val="0000FF"/>
                </a:solidFill>
                <a:latin typeface="+mj-lt"/>
              </a:rPr>
              <a:t>Earnings Per Share</a:t>
            </a:r>
            <a:r>
              <a:rPr lang="en-US" dirty="0">
                <a:latin typeface="+mj-lt"/>
                <a:ea typeface="ヒラギノ角ゴ Pro W3"/>
              </a:rPr>
              <a:t>, got help growing from a decrease in tax rate and the pulling up of the </a:t>
            </a:r>
            <a:r>
              <a:rPr lang="en-US" altLang="en-US" b="1" dirty="0">
                <a:solidFill>
                  <a:srgbClr val="9A7500"/>
                </a:solidFill>
                <a:latin typeface="+mj-lt"/>
              </a:rPr>
              <a:t>Net Income </a:t>
            </a:r>
            <a:r>
              <a:rPr lang="en-US" dirty="0">
                <a:latin typeface="+mj-lt"/>
                <a:ea typeface="ヒラギノ角ゴ Pro W3"/>
              </a:rPr>
              <a:t>line helped pull up everything below it, our </a:t>
            </a:r>
            <a:r>
              <a:rPr lang="en-US" altLang="en-US" b="1" dirty="0">
                <a:solidFill>
                  <a:srgbClr val="0000FF"/>
                </a:solidFill>
                <a:latin typeface="+mj-lt"/>
              </a:rPr>
              <a:t>Earnings Per Share</a:t>
            </a:r>
            <a:r>
              <a:rPr lang="en-US" dirty="0">
                <a:latin typeface="+mj-lt"/>
                <a:ea typeface="ヒラギノ角ゴ Pro W3"/>
              </a:rPr>
              <a:t> line.</a:t>
            </a:r>
          </a:p>
        </p:txBody>
      </p:sp>
      <p:sp>
        <p:nvSpPr>
          <p:cNvPr id="4" name="Rectangle 7">
            <a:extLst>
              <a:ext uri="{FF2B5EF4-FFF2-40B4-BE49-F238E27FC236}">
                <a16:creationId xmlns:a16="http://schemas.microsoft.com/office/drawing/2014/main" id="{66A71791-4FE4-4444-89C1-AFA69ACD8D39}"/>
              </a:ext>
            </a:extLst>
          </p:cNvPr>
          <p:cNvSpPr>
            <a:spLocks noGrp="1" noChangeArrowheads="1"/>
          </p:cNvSpPr>
          <p:nvPr>
            <p:ph type="sldNum" sz="quarter" idx="5"/>
          </p:nvPr>
        </p:nvSpPr>
        <p:spPr>
          <a:xfrm>
            <a:off x="5442347" y="6949924"/>
            <a:ext cx="4158853" cy="365276"/>
          </a:xfrm>
          <a:ln/>
        </p:spPr>
        <p:txBody>
          <a:bodyPr/>
          <a:lstStyle/>
          <a:p>
            <a:pPr>
              <a:defRPr/>
            </a:pPr>
            <a:fld id="{A60C1A40-305C-4B0D-A61F-C2D14ABCE2C8}" type="slidenum">
              <a:rPr lang="en-US"/>
              <a:pPr>
                <a:defRPr/>
              </a:pPr>
              <a:t>28</a:t>
            </a:fld>
            <a:endParaRPr lang="en-US" dirty="0"/>
          </a:p>
        </p:txBody>
      </p:sp>
    </p:spTree>
    <p:extLst>
      <p:ext uri="{BB962C8B-B14F-4D97-AF65-F5344CB8AC3E}">
        <p14:creationId xmlns:p14="http://schemas.microsoft.com/office/powerpoint/2010/main" val="687663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3352800" y="549275"/>
            <a:ext cx="2895600" cy="2171700"/>
          </a:xfrm>
          <a:ln/>
        </p:spPr>
      </p:sp>
      <p:sp>
        <p:nvSpPr>
          <p:cNvPr id="1105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Let’s move down our final step.  </a:t>
            </a:r>
          </a:p>
          <a:p>
            <a:endParaRPr lang="en-US" dirty="0">
              <a:latin typeface="+mj-lt"/>
              <a:ea typeface="ヒラギノ角ゴ Pro W3"/>
            </a:endParaRPr>
          </a:p>
          <a:p>
            <a:r>
              <a:rPr lang="en-US" dirty="0">
                <a:latin typeface="+mj-lt"/>
                <a:ea typeface="ヒラギノ角ゴ Pro W3"/>
              </a:rPr>
              <a:t>Before</a:t>
            </a:r>
            <a:r>
              <a:rPr lang="en-US" baseline="0" dirty="0">
                <a:latin typeface="+mj-lt"/>
                <a:ea typeface="ヒラギノ角ゴ Pro W3"/>
              </a:rPr>
              <a:t> we do, in the interest of avoiding confusion, our example company has an item that we almost never see.  It is truly irrelevant for our purposes, but we didn’t want to pretend it isn’t there and not say anything.  </a:t>
            </a:r>
            <a:r>
              <a:rPr lang="en-US" baseline="0" dirty="0">
                <a:latin typeface="+mj-lt"/>
                <a:ea typeface="ヒラギノ角ゴ Pro W3"/>
                <a:cs typeface="Calibri" panose="020F0502020204030204" pitchFamily="34" charset="0"/>
              </a:rPr>
              <a:t>©</a:t>
            </a:r>
            <a:endParaRPr lang="en-US" baseline="0" dirty="0">
              <a:latin typeface="+mj-lt"/>
              <a:ea typeface="ヒラギノ角ゴ Pro W3"/>
            </a:endParaRPr>
          </a:p>
          <a:p>
            <a:endParaRPr lang="en-US" dirty="0">
              <a:latin typeface="+mj-lt"/>
              <a:ea typeface="ヒラギノ角ゴ Pro W3"/>
            </a:endParaRPr>
          </a:p>
          <a:p>
            <a:r>
              <a:rPr lang="en-US" baseline="0" dirty="0">
                <a:latin typeface="+mj-lt"/>
                <a:ea typeface="ヒラギノ角ゴ Pro W3"/>
              </a:rPr>
              <a:t> The example company had a “non-controlling interest” and part of the </a:t>
            </a:r>
            <a:r>
              <a:rPr lang="en-US" altLang="en-US" b="1" dirty="0">
                <a:solidFill>
                  <a:srgbClr val="9A7500"/>
                </a:solidFill>
                <a:latin typeface="+mj-lt"/>
              </a:rPr>
              <a:t>Net Income </a:t>
            </a:r>
            <a:r>
              <a:rPr lang="en-US" baseline="0" dirty="0">
                <a:latin typeface="+mj-lt"/>
                <a:ea typeface="ヒラギノ角ゴ Pro W3"/>
              </a:rPr>
              <a:t>is attributable to that interest. Therefore the </a:t>
            </a:r>
            <a:r>
              <a:rPr lang="en-US" altLang="en-US" b="1" dirty="0">
                <a:solidFill>
                  <a:srgbClr val="9A7500"/>
                </a:solidFill>
                <a:latin typeface="+mj-lt"/>
              </a:rPr>
              <a:t>Net Income </a:t>
            </a:r>
            <a:r>
              <a:rPr lang="en-US" baseline="0" dirty="0">
                <a:latin typeface="+mj-lt"/>
                <a:ea typeface="ヒラギノ角ゴ Pro W3"/>
              </a:rPr>
              <a:t>attributable to the company shareholders is slightly lower.  We can say with confidence you will probably never see this and for us it is largely irrelevant.  Basically there is another entity which owns a piece of the earnings and they don’t belong to the company’s shareholders.</a:t>
            </a:r>
          </a:p>
          <a:p>
            <a:endParaRPr lang="en-US" baseline="0" dirty="0">
              <a:latin typeface="+mj-lt"/>
              <a:ea typeface="ヒラギノ角ゴ Pro W3"/>
            </a:endParaRPr>
          </a:p>
          <a:p>
            <a:r>
              <a:rPr lang="en-US" baseline="0" dirty="0">
                <a:latin typeface="+mj-lt"/>
                <a:ea typeface="ヒラギノ角ゴ Pro W3"/>
              </a:rPr>
              <a:t>So for our final step down our income statement, we take our </a:t>
            </a:r>
            <a:r>
              <a:rPr lang="en-US" altLang="en-US" b="1" dirty="0">
                <a:solidFill>
                  <a:srgbClr val="9A7500"/>
                </a:solidFill>
                <a:latin typeface="+mj-lt"/>
              </a:rPr>
              <a:t>Net Income </a:t>
            </a:r>
            <a:r>
              <a:rPr lang="en-US" baseline="0" dirty="0">
                <a:latin typeface="+mj-lt"/>
                <a:ea typeface="ヒラギノ角ゴ Pro W3"/>
              </a:rPr>
              <a:t>for the company and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aseline="0" dirty="0">
                <a:latin typeface="+mj-lt"/>
                <a:ea typeface="ヒラギノ角ゴ Pro W3"/>
              </a:rPr>
              <a:t>divide it by the </a:t>
            </a:r>
            <a:r>
              <a:rPr lang="en-US" dirty="0">
                <a:latin typeface="+mj-lt"/>
                <a:ea typeface="ヒラギノ角ゴ Pro W3"/>
              </a:rPr>
              <a:t>S</a:t>
            </a:r>
            <a:r>
              <a:rPr lang="en-US" baseline="0" dirty="0">
                <a:latin typeface="+mj-lt"/>
                <a:ea typeface="ヒラギノ角ゴ Pro W3"/>
              </a:rPr>
              <a:t>hares Outstanding which brings us to </a:t>
            </a:r>
            <a:r>
              <a:rPr lang="en-US" dirty="0">
                <a:latin typeface="+mj-lt"/>
                <a:ea typeface="ヒラギノ角ゴ Pro W3"/>
              </a:rPr>
              <a:t> </a:t>
            </a:r>
            <a:r>
              <a:rPr lang="en-US" dirty="0">
                <a:latin typeface="+mj-lt"/>
                <a:ea typeface="ヒラギノ角ゴ Pro W3"/>
                <a:cs typeface="Calibri" panose="020F0502020204030204" pitchFamily="34" charset="0"/>
              </a:rPr>
              <a:t>© </a:t>
            </a:r>
            <a:r>
              <a:rPr lang="en-US" baseline="0" dirty="0">
                <a:latin typeface="+mj-lt"/>
                <a:ea typeface="ヒラギノ角ゴ Pro W3"/>
              </a:rPr>
              <a:t>our bottom line, </a:t>
            </a:r>
            <a:r>
              <a:rPr lang="en-US" altLang="en-US" b="1" dirty="0">
                <a:solidFill>
                  <a:srgbClr val="0000FF"/>
                </a:solidFill>
                <a:latin typeface="+mj-lt"/>
              </a:rPr>
              <a:t>Earnings Per Share</a:t>
            </a:r>
            <a:r>
              <a:rPr lang="en-US" dirty="0">
                <a:latin typeface="+mj-lt"/>
                <a:ea typeface="ヒラギノ角ゴ Pro W3"/>
              </a:rPr>
              <a:t>, which for this particular company is called Net Income Per Common Share</a:t>
            </a:r>
            <a:r>
              <a:rPr lang="en-US" baseline="0" dirty="0">
                <a:latin typeface="+mj-lt"/>
                <a:ea typeface="ヒラギノ角ゴ Pro W3"/>
              </a:rPr>
              <a:t>.</a:t>
            </a: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7770E23F-3800-41B2-AFB6-5A7BD1CF5988}" type="slidenum">
              <a:rPr lang="en-US" smtClean="0"/>
              <a:pPr>
                <a:defRPr/>
              </a:pPr>
              <a:t>29</a:t>
            </a:fld>
            <a:endParaRPr lang="en-US" dirty="0"/>
          </a:p>
        </p:txBody>
      </p:sp>
    </p:spTree>
    <p:extLst>
      <p:ext uri="{BB962C8B-B14F-4D97-AF65-F5344CB8AC3E}">
        <p14:creationId xmlns:p14="http://schemas.microsoft.com/office/powerpoint/2010/main" val="293243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I may mention products or services not endorsed by BI and although I may mention them, I am not endorsing them.</a:t>
            </a:r>
          </a:p>
          <a:p>
            <a:endParaRPr lang="en-US" dirty="0">
              <a:latin typeface="+mj-lt"/>
            </a:endParaRPr>
          </a:p>
          <a:p>
            <a:r>
              <a:rPr lang="en-US" dirty="0">
                <a:latin typeface="+mj-lt"/>
              </a:rPr>
              <a:t>This is a new paragraph for the disclaimer:  I almost always use old examples when I teach classes.  The purpose is so that they are so far out of date that no one would make an investment in them without updating them and doing their homework.  The older examples will provide as good an illustration of what is being taught as a current example would.</a:t>
            </a:r>
          </a:p>
          <a:p>
            <a:endParaRPr lang="en-US" dirty="0">
              <a:latin typeface="+mj-lt"/>
            </a:endParaRPr>
          </a:p>
          <a:p>
            <a:r>
              <a:rPr lang="en-US" dirty="0">
                <a:latin typeface="+mj-lt"/>
              </a:rPr>
              <a:t>Accordingly, there may be examples using software other than BetterInvesting’s online Stock Selection Guide (SSG). I make no representation as to whether I am still using any of the software.  However, BetterInvesting’s SSG plus will produce results very similar to the other software programs that I may use.</a:t>
            </a:r>
          </a:p>
          <a:p>
            <a:endParaRPr lang="en-US" dirty="0">
              <a:latin typeface="+mj-lt"/>
            </a:endParaRPr>
          </a:p>
          <a:p>
            <a:r>
              <a:rPr lang="en-US" dirty="0">
                <a:latin typeface="+mj-lt"/>
              </a:rPr>
              <a:t>And finally, this class is being recorded.</a:t>
            </a:r>
          </a:p>
        </p:txBody>
      </p:sp>
      <p:sp>
        <p:nvSpPr>
          <p:cNvPr id="4" name="Slide Number Placeholder 3"/>
          <p:cNvSpPr>
            <a:spLocks noGrp="1"/>
          </p:cNvSpPr>
          <p:nvPr>
            <p:ph type="sldNum" sz="quarter" idx="5"/>
          </p:nvPr>
        </p:nvSpPr>
        <p:spPr/>
        <p:txBody>
          <a:bodyPr/>
          <a:lstStyle/>
          <a:p>
            <a:fld id="{A62B03F6-726F-43AB-8978-174FA6DEB4C2}" type="slidenum">
              <a:rPr lang="en-US" smtClean="0"/>
              <a:pPr/>
              <a:t>3</a:t>
            </a:fld>
            <a:endParaRPr lang="en-US" dirty="0"/>
          </a:p>
        </p:txBody>
      </p:sp>
    </p:spTree>
    <p:extLst>
      <p:ext uri="{BB962C8B-B14F-4D97-AF65-F5344CB8AC3E}">
        <p14:creationId xmlns:p14="http://schemas.microsoft.com/office/powerpoint/2010/main" val="1068205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3352800" y="549275"/>
            <a:ext cx="2895600" cy="2171700"/>
          </a:xfrm>
          <a:ln/>
        </p:spPr>
      </p:sp>
      <p:sp>
        <p:nvSpPr>
          <p:cNvPr id="1177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mj-lt"/>
                <a:ea typeface="ヒラギノ角ゴ Pro W3"/>
              </a:rPr>
              <a:t>As you can see, we are</a:t>
            </a:r>
            <a:r>
              <a:rPr lang="en-US" b="0" baseline="0" dirty="0">
                <a:latin typeface="+mj-lt"/>
                <a:ea typeface="ヒラギノ角ゴ Pro W3"/>
              </a:rPr>
              <a:t> a</a:t>
            </a:r>
            <a:r>
              <a:rPr lang="en-US" b="0" dirty="0">
                <a:latin typeface="+mj-lt"/>
                <a:ea typeface="ヒラギノ角ゴ Pro W3"/>
              </a:rPr>
              <a:t>t the final line that</a:t>
            </a:r>
            <a:r>
              <a:rPr lang="en-US" b="0" baseline="0" dirty="0">
                <a:latin typeface="+mj-lt"/>
                <a:ea typeface="ヒラギノ角ゴ Pro W3"/>
              </a:rPr>
              <a:t> we plot on our Stock Selection Guide, which is our bottom line, </a:t>
            </a:r>
            <a:r>
              <a:rPr lang="en-US" b="0" baseline="0" dirty="0">
                <a:latin typeface="Calibri" panose="020F0502020204030204" pitchFamily="34" charset="0"/>
                <a:ea typeface="ヒラギノ角ゴ Pro W3"/>
                <a:cs typeface="Calibri" panose="020F0502020204030204" pitchFamily="34" charset="0"/>
              </a:rPr>
              <a:t>© </a:t>
            </a:r>
            <a:r>
              <a:rPr lang="en-US" altLang="en-US" b="1" dirty="0">
                <a:solidFill>
                  <a:srgbClr val="0000FF"/>
                </a:solidFill>
                <a:latin typeface="+mj-lt"/>
              </a:rPr>
              <a:t>Earnings Per Share</a:t>
            </a:r>
            <a:r>
              <a:rPr lang="en-US" b="0" baseline="0" dirty="0">
                <a:latin typeface="+mj-lt"/>
                <a:ea typeface="ヒラギノ角ゴ Pro W3"/>
              </a:rPr>
              <a:t>, and this is the line we plot in Blue.  </a:t>
            </a:r>
          </a:p>
          <a:p>
            <a:endParaRPr lang="en-US" b="0" baseline="0" dirty="0">
              <a:latin typeface="+mj-lt"/>
              <a:ea typeface="ヒラギノ角ゴ Pro W3"/>
            </a:endParaRPr>
          </a:p>
          <a:p>
            <a:r>
              <a:rPr lang="en-US" b="0" baseline="0" dirty="0">
                <a:latin typeface="+mj-lt"/>
                <a:ea typeface="ヒラギノ角ゴ Pro W3"/>
              </a:rPr>
              <a:t>Once again, as we look at our SSG from top down to bottom, we can see that we plot the lines in the order that they appear on the company’s income statement.</a:t>
            </a:r>
          </a:p>
          <a:p>
            <a:endParaRPr lang="en-US" b="0" baseline="0" dirty="0">
              <a:latin typeface="Arial" pitchFamily="34" charset="0"/>
              <a:ea typeface="ヒラギノ角ゴ Pro W3"/>
            </a:endParaRPr>
          </a:p>
          <a:p>
            <a:endParaRPr lang="en-US" b="0" baseline="0"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79227D72-FF01-441E-84B1-C082D92D955D}" type="slidenum">
              <a:rPr lang="en-US" smtClean="0"/>
              <a:pPr>
                <a:defRPr/>
              </a:pPr>
              <a:t>30</a:t>
            </a:fld>
            <a:endParaRPr lang="en-US" dirty="0"/>
          </a:p>
        </p:txBody>
      </p:sp>
    </p:spTree>
    <p:extLst>
      <p:ext uri="{BB962C8B-B14F-4D97-AF65-F5344CB8AC3E}">
        <p14:creationId xmlns:p14="http://schemas.microsoft.com/office/powerpoint/2010/main" val="1974014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3416300" y="134938"/>
            <a:ext cx="2868613" cy="2151062"/>
          </a:xfrm>
          <a:ln/>
        </p:spPr>
      </p:sp>
      <p:sp>
        <p:nvSpPr>
          <p:cNvPr id="118787" name="Notes Placeholder 2"/>
          <p:cNvSpPr>
            <a:spLocks noGrp="1"/>
          </p:cNvSpPr>
          <p:nvPr>
            <p:ph type="body" idx="1"/>
          </p:nvPr>
        </p:nvSpPr>
        <p:spPr>
          <a:xfrm>
            <a:off x="304800" y="2057401"/>
            <a:ext cx="9220200" cy="4518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We have plotted our fourth and final line on our SSG.  </a:t>
            </a:r>
          </a:p>
          <a:p>
            <a:endParaRPr lang="en-US" b="1" dirty="0">
              <a:latin typeface="+mj-lt"/>
              <a:ea typeface="ヒラギノ角ゴ Pro W3"/>
            </a:endParaRPr>
          </a:p>
          <a:p>
            <a:r>
              <a:rPr lang="en-US" dirty="0">
                <a:latin typeface="+mj-lt"/>
                <a:ea typeface="ヒラギノ角ゴ Pro W3"/>
              </a:rPr>
              <a:t>We can focus in on what is happening in each step. If the space between the two lines is changing something is happening between them</a:t>
            </a:r>
            <a:r>
              <a:rPr lang="en-US" b="1" dirty="0">
                <a:latin typeface="+mj-lt"/>
                <a:ea typeface="ヒラギノ角ゴ Pro W3"/>
              </a:rPr>
              <a:t>. </a:t>
            </a:r>
            <a:r>
              <a:rPr lang="en-US" dirty="0">
                <a:latin typeface="+mj-lt"/>
                <a:ea typeface="ヒラギノ角ゴ Pro W3"/>
              </a:rPr>
              <a:t>We have focused on the </a:t>
            </a:r>
            <a:r>
              <a:rPr lang="en-US" b="1" dirty="0">
                <a:solidFill>
                  <a:srgbClr val="00CC00"/>
                </a:solidFill>
                <a:latin typeface="+mj-lt"/>
                <a:ea typeface="ヒラギノ角ゴ Pro W3"/>
              </a:rPr>
              <a:t>Sales</a:t>
            </a:r>
            <a:r>
              <a:rPr lang="en-US" dirty="0">
                <a:latin typeface="+mj-lt"/>
                <a:ea typeface="ヒラギノ角ゴ Pro W3"/>
              </a:rPr>
              <a:t> and </a:t>
            </a:r>
            <a:r>
              <a:rPr lang="en-US" altLang="en-US" b="1" dirty="0">
                <a:solidFill>
                  <a:srgbClr val="FF3399"/>
                </a:solidFill>
                <a:latin typeface="+mj-lt"/>
              </a:rPr>
              <a:t>Pre-Tax Profit </a:t>
            </a:r>
            <a:r>
              <a:rPr lang="en-US" dirty="0">
                <a:latin typeface="+mj-lt"/>
                <a:ea typeface="ヒラギノ角ゴ Pro W3"/>
              </a:rPr>
              <a:t>line and what is happening in between. We have focused on the </a:t>
            </a:r>
            <a:r>
              <a:rPr lang="en-US" altLang="en-US" b="1" dirty="0">
                <a:solidFill>
                  <a:srgbClr val="FF3399"/>
                </a:solidFill>
                <a:latin typeface="+mj-lt"/>
              </a:rPr>
              <a:t>Pre-Tax Profit </a:t>
            </a:r>
            <a:r>
              <a:rPr lang="en-US" dirty="0">
                <a:latin typeface="+mj-lt"/>
                <a:ea typeface="ヒラギノ角ゴ Pro W3"/>
              </a:rPr>
              <a:t>line and the </a:t>
            </a:r>
            <a:r>
              <a:rPr lang="en-US" altLang="en-US" b="1" dirty="0">
                <a:solidFill>
                  <a:srgbClr val="9A7500"/>
                </a:solidFill>
                <a:latin typeface="+mj-lt"/>
              </a:rPr>
              <a:t>Net Income </a:t>
            </a:r>
            <a:r>
              <a:rPr lang="en-US" dirty="0">
                <a:latin typeface="+mj-lt"/>
                <a:ea typeface="ヒラギノ角ゴ Pro W3"/>
              </a:rPr>
              <a:t>line and what is happening in between. </a:t>
            </a:r>
          </a:p>
          <a:p>
            <a:endParaRPr lang="en-US" dirty="0">
              <a:latin typeface="+mj-lt"/>
              <a:ea typeface="ヒラギノ角ゴ Pro W3"/>
            </a:endParaRPr>
          </a:p>
          <a:p>
            <a:r>
              <a:rPr lang="en-US" dirty="0">
                <a:latin typeface="+mj-lt"/>
                <a:ea typeface="ヒラギノ角ゴ Pro W3"/>
              </a:rPr>
              <a:t>We are now going to focus on our final pair of lines, </a:t>
            </a:r>
            <a:r>
              <a:rPr lang="en-US" dirty="0">
                <a:latin typeface="+mj-lt"/>
                <a:ea typeface="ヒラギノ角ゴ Pro W3"/>
                <a:cs typeface="Calibri" panose="020F0502020204030204" pitchFamily="34" charset="0"/>
              </a:rPr>
              <a:t>©</a:t>
            </a:r>
            <a:r>
              <a:rPr lang="en-US" dirty="0">
                <a:latin typeface="+mj-lt"/>
                <a:ea typeface="ヒラギノ角ゴ Pro W3"/>
              </a:rPr>
              <a:t> </a:t>
            </a:r>
            <a:r>
              <a:rPr lang="en-US" altLang="en-US" b="1" dirty="0">
                <a:solidFill>
                  <a:srgbClr val="9A7500"/>
                </a:solidFill>
                <a:latin typeface="+mj-lt"/>
              </a:rPr>
              <a:t>Net Income </a:t>
            </a:r>
            <a:r>
              <a:rPr lang="en-US" dirty="0">
                <a:latin typeface="+mj-lt"/>
                <a:ea typeface="ヒラギノ角ゴ Pro W3"/>
              </a:rPr>
              <a:t>and </a:t>
            </a:r>
            <a:r>
              <a:rPr lang="en-US" altLang="en-US" b="1" dirty="0">
                <a:solidFill>
                  <a:srgbClr val="0000FF"/>
                </a:solidFill>
                <a:latin typeface="+mj-lt"/>
              </a:rPr>
              <a:t>Earnings Per Share</a:t>
            </a:r>
            <a:r>
              <a:rPr lang="en-US" dirty="0">
                <a:latin typeface="+mj-lt"/>
                <a:ea typeface="ヒラギノ角ゴ Pro W3"/>
              </a:rPr>
              <a:t>, and the space in between this set of lines.  If the space is changing something is happening between them.  What is between Net Income and </a:t>
            </a:r>
            <a:r>
              <a:rPr lang="en-US" altLang="en-US" b="1" dirty="0">
                <a:solidFill>
                  <a:srgbClr val="0000FF"/>
                </a:solidFill>
                <a:latin typeface="+mj-lt"/>
              </a:rPr>
              <a:t>Earnings Per Share</a:t>
            </a:r>
            <a:r>
              <a:rPr lang="en-US" dirty="0">
                <a:latin typeface="+mj-lt"/>
                <a:ea typeface="ヒラギノ角ゴ Pro W3"/>
              </a:rPr>
              <a:t>? </a:t>
            </a:r>
            <a:r>
              <a:rPr lang="en-US" dirty="0">
                <a:latin typeface="+mj-lt"/>
                <a:ea typeface="ヒラギノ角ゴ Pro W3"/>
                <a:cs typeface="Calibri" panose="020F0502020204030204" pitchFamily="34" charset="0"/>
              </a:rPr>
              <a:t>©</a:t>
            </a:r>
            <a:r>
              <a:rPr lang="en-US" dirty="0">
                <a:latin typeface="+mj-lt"/>
                <a:ea typeface="ヒラギノ角ゴ Pro W3"/>
              </a:rPr>
              <a:t>   We can look on the income statement and see everything that happens to get the company from </a:t>
            </a:r>
            <a:r>
              <a:rPr lang="en-US" altLang="en-US" b="1" dirty="0">
                <a:solidFill>
                  <a:srgbClr val="9A7500"/>
                </a:solidFill>
                <a:latin typeface="+mj-lt"/>
              </a:rPr>
              <a:t>Net Income </a:t>
            </a:r>
            <a:r>
              <a:rPr lang="en-US" dirty="0">
                <a:latin typeface="+mj-lt"/>
                <a:ea typeface="ヒラギノ角ゴ Pro W3"/>
              </a:rPr>
              <a:t>down to </a:t>
            </a:r>
            <a:r>
              <a:rPr lang="en-US" altLang="en-US" b="1" dirty="0">
                <a:solidFill>
                  <a:srgbClr val="0000FF"/>
                </a:solidFill>
                <a:latin typeface="+mj-lt"/>
              </a:rPr>
              <a:t>Earnings Per Share</a:t>
            </a:r>
            <a:r>
              <a:rPr lang="en-US" dirty="0">
                <a:latin typeface="+mj-lt"/>
                <a:ea typeface="ヒラギノ角ゴ Pro W3"/>
              </a:rPr>
              <a:t>. </a:t>
            </a:r>
            <a:r>
              <a:rPr lang="en-US" dirty="0">
                <a:latin typeface="+mj-lt"/>
                <a:ea typeface="ヒラギノ角ゴ Pro W3"/>
                <a:cs typeface="Calibri" panose="020F0502020204030204" pitchFamily="34" charset="0"/>
              </a:rPr>
              <a:t>©</a:t>
            </a:r>
            <a:r>
              <a:rPr lang="en-US" dirty="0">
                <a:latin typeface="+mj-lt"/>
                <a:ea typeface="ヒラギノ角ゴ Pro W3"/>
              </a:rPr>
              <a:t> Again, in this case it is only one item, </a:t>
            </a:r>
            <a:r>
              <a:rPr lang="en-US" dirty="0">
                <a:latin typeface="+mj-lt"/>
                <a:ea typeface="ヒラギノ角ゴ Pro W3"/>
                <a:cs typeface="Calibri" panose="020F0502020204030204" pitchFamily="34" charset="0"/>
              </a:rPr>
              <a:t>©</a:t>
            </a:r>
            <a:r>
              <a:rPr lang="en-US" dirty="0">
                <a:latin typeface="+mj-lt"/>
                <a:ea typeface="ヒラギノ角ゴ Pro W3"/>
              </a:rPr>
              <a:t> Shares Outstanding.</a:t>
            </a:r>
          </a:p>
          <a:p>
            <a:endParaRPr lang="en-US" dirty="0">
              <a:latin typeface="+mj-lt"/>
              <a:ea typeface="ヒラギノ角ゴ Pro W3"/>
            </a:endParaRPr>
          </a:p>
          <a:p>
            <a:r>
              <a:rPr lang="en-US" dirty="0">
                <a:latin typeface="+mj-lt"/>
                <a:ea typeface="ヒラギノ角ゴ Pro W3"/>
              </a:rPr>
              <a:t>So, if the space between </a:t>
            </a:r>
            <a:r>
              <a:rPr lang="en-US" altLang="en-US" b="1" dirty="0">
                <a:solidFill>
                  <a:srgbClr val="9A7500"/>
                </a:solidFill>
                <a:latin typeface="+mj-lt"/>
              </a:rPr>
              <a:t>Net Income </a:t>
            </a:r>
            <a:r>
              <a:rPr lang="en-US" dirty="0">
                <a:latin typeface="+mj-lt"/>
                <a:ea typeface="ヒラギノ角ゴ Pro W3"/>
              </a:rPr>
              <a:t>and </a:t>
            </a:r>
            <a:r>
              <a:rPr lang="en-US" altLang="en-US" b="1" dirty="0">
                <a:solidFill>
                  <a:srgbClr val="0000FF"/>
                </a:solidFill>
                <a:latin typeface="+mj-lt"/>
              </a:rPr>
              <a:t>Earnings Per Share </a:t>
            </a:r>
            <a:r>
              <a:rPr lang="en-US" dirty="0">
                <a:latin typeface="+mj-lt"/>
                <a:ea typeface="ヒラギノ角ゴ Pro W3"/>
              </a:rPr>
              <a:t>is changing, it is Shares Outstanding that is changing! </a:t>
            </a:r>
          </a:p>
          <a:p>
            <a:pPr defTabSz="955622">
              <a:defRPr/>
            </a:pPr>
            <a:endParaRPr lang="en-US" dirty="0">
              <a:latin typeface="+mj-lt"/>
              <a:ea typeface="ヒラギノ角ゴ Pro W3"/>
            </a:endParaRPr>
          </a:p>
          <a:p>
            <a:r>
              <a:rPr lang="en-US" dirty="0">
                <a:latin typeface="+mj-lt"/>
                <a:ea typeface="ヒラギノ角ゴ Pro W3"/>
              </a:rPr>
              <a:t>What we have just done is shown on our SSG the part of our Simplified Income Statement that is  </a:t>
            </a:r>
            <a:r>
              <a:rPr lang="en-US" dirty="0">
                <a:latin typeface="+mj-lt"/>
                <a:ea typeface="ヒラギノ角ゴ Pro W3"/>
                <a:cs typeface="Calibri" panose="020F0502020204030204" pitchFamily="34" charset="0"/>
              </a:rPr>
              <a:t>©</a:t>
            </a:r>
            <a:r>
              <a:rPr lang="en-US" dirty="0">
                <a:latin typeface="+mj-lt"/>
                <a:ea typeface="ヒラギノ角ゴ Pro W3"/>
              </a:rPr>
              <a:t> (5)</a:t>
            </a:r>
            <a:r>
              <a:rPr lang="en-US" altLang="en-US" b="1" dirty="0">
                <a:solidFill>
                  <a:srgbClr val="9A7500"/>
                </a:solidFill>
                <a:latin typeface="+mj-lt"/>
              </a:rPr>
              <a:t> Net Income </a:t>
            </a:r>
            <a:r>
              <a:rPr lang="en-US" dirty="0">
                <a:latin typeface="+mj-lt"/>
                <a:ea typeface="ヒラギノ角ゴ Pro W3"/>
              </a:rPr>
              <a:t>divided by (6)Shares Outstanding, resulting in (7)</a:t>
            </a:r>
            <a:r>
              <a:rPr lang="en-US" altLang="en-US" b="1" dirty="0">
                <a:solidFill>
                  <a:srgbClr val="0000FF"/>
                </a:solidFill>
                <a:latin typeface="+mj-lt"/>
              </a:rPr>
              <a:t> Earnings Per Share</a:t>
            </a:r>
            <a:r>
              <a:rPr lang="en-US" dirty="0">
                <a:latin typeface="+mj-lt"/>
                <a:ea typeface="ヒラギノ角ゴ Pro W3"/>
              </a:rPr>
              <a:t>.</a:t>
            </a:r>
          </a:p>
          <a:p>
            <a:endParaRPr lang="en-US" dirty="0">
              <a:latin typeface="+mj-lt"/>
              <a:ea typeface="ヒラギノ角ゴ Pro W3"/>
            </a:endParaRPr>
          </a:p>
          <a:p>
            <a:r>
              <a:rPr lang="en-US" dirty="0">
                <a:latin typeface="+mj-lt"/>
                <a:ea typeface="ヒラギノ角ゴ Pro W3"/>
              </a:rPr>
              <a:t>If the space has gotten larger, our Shares Outstanding have increased causing </a:t>
            </a:r>
            <a:r>
              <a:rPr lang="en-US" altLang="en-US" b="1" dirty="0">
                <a:solidFill>
                  <a:srgbClr val="0000FF"/>
                </a:solidFill>
                <a:latin typeface="+mj-lt"/>
              </a:rPr>
              <a:t>Earnings Per Share </a:t>
            </a:r>
            <a:r>
              <a:rPr lang="en-US" dirty="0">
                <a:latin typeface="+mj-lt"/>
                <a:ea typeface="ヒラギノ角ゴ Pro W3"/>
              </a:rPr>
              <a:t>to grow slower than </a:t>
            </a:r>
            <a:r>
              <a:rPr lang="en-US" altLang="en-US" b="1" dirty="0">
                <a:solidFill>
                  <a:srgbClr val="9A7500"/>
                </a:solidFill>
                <a:latin typeface="+mj-lt"/>
              </a:rPr>
              <a:t>Net Income </a:t>
            </a:r>
            <a:r>
              <a:rPr lang="en-US" dirty="0">
                <a:latin typeface="+mj-lt"/>
                <a:ea typeface="ヒラギノ角ゴ Pro W3"/>
              </a:rPr>
              <a:t>.  The larger space is pushing down on our </a:t>
            </a:r>
            <a:r>
              <a:rPr lang="en-US" altLang="en-US" b="1" dirty="0">
                <a:solidFill>
                  <a:srgbClr val="0000FF"/>
                </a:solidFill>
                <a:latin typeface="+mj-lt"/>
              </a:rPr>
              <a:t>Earnings Per Share </a:t>
            </a:r>
            <a:r>
              <a:rPr lang="en-US" dirty="0">
                <a:latin typeface="+mj-lt"/>
                <a:ea typeface="ヒラギノ角ゴ Pro W3"/>
              </a:rPr>
              <a:t>line. This could be a reason why </a:t>
            </a:r>
            <a:r>
              <a:rPr lang="en-US" altLang="en-US" b="1" dirty="0">
                <a:solidFill>
                  <a:srgbClr val="0000FF"/>
                </a:solidFill>
                <a:latin typeface="+mj-lt"/>
              </a:rPr>
              <a:t>Earnings Per Share </a:t>
            </a:r>
            <a:r>
              <a:rPr lang="en-US" dirty="0">
                <a:latin typeface="+mj-lt"/>
                <a:ea typeface="ヒラギノ角ゴ Pro W3"/>
              </a:rPr>
              <a:t>might grow slower than </a:t>
            </a:r>
            <a:r>
              <a:rPr lang="en-US" b="1" dirty="0">
                <a:solidFill>
                  <a:srgbClr val="00CC00"/>
                </a:solidFill>
                <a:latin typeface="+mj-lt"/>
                <a:ea typeface="ヒラギノ角ゴ Pro W3"/>
              </a:rPr>
              <a:t>Sales</a:t>
            </a:r>
            <a:r>
              <a:rPr lang="en-US" dirty="0">
                <a:latin typeface="+mj-lt"/>
                <a:ea typeface="ヒラギノ角ゴ Pro W3"/>
              </a:rPr>
              <a:t>.</a:t>
            </a:r>
          </a:p>
          <a:p>
            <a:endParaRPr lang="en-US" dirty="0">
              <a:latin typeface="+mj-lt"/>
              <a:ea typeface="ヒラギノ角ゴ Pro W3"/>
            </a:endParaRPr>
          </a:p>
          <a:p>
            <a:r>
              <a:rPr lang="en-US" dirty="0">
                <a:latin typeface="+mj-lt"/>
                <a:ea typeface="ヒラギノ角ゴ Pro W3"/>
              </a:rPr>
              <a:t>If this has been the case, what will happen to our </a:t>
            </a:r>
            <a:r>
              <a:rPr lang="en-US" altLang="en-US" b="1" dirty="0">
                <a:solidFill>
                  <a:srgbClr val="0000FF"/>
                </a:solidFill>
                <a:latin typeface="+mj-lt"/>
              </a:rPr>
              <a:t>Earnings Per Share </a:t>
            </a:r>
            <a:r>
              <a:rPr lang="en-US" dirty="0">
                <a:latin typeface="+mj-lt"/>
                <a:ea typeface="ヒラギノ角ゴ Pro W3"/>
              </a:rPr>
              <a:t>growth rate over the next five years if shares outstanding don’t continue to increase?  We won’t have the same push down on our </a:t>
            </a:r>
            <a:r>
              <a:rPr lang="en-US" altLang="en-US" b="1" dirty="0">
                <a:solidFill>
                  <a:srgbClr val="0000FF"/>
                </a:solidFill>
                <a:latin typeface="+mj-lt"/>
              </a:rPr>
              <a:t>Earnings Per Share </a:t>
            </a:r>
            <a:r>
              <a:rPr lang="en-US" dirty="0">
                <a:latin typeface="+mj-lt"/>
                <a:ea typeface="ヒラギノ角ゴ Pro W3"/>
              </a:rPr>
              <a:t>line.  That might allow </a:t>
            </a:r>
            <a:r>
              <a:rPr lang="en-US" altLang="en-US" b="1" dirty="0">
                <a:solidFill>
                  <a:srgbClr val="0000FF"/>
                </a:solidFill>
                <a:latin typeface="+mj-lt"/>
              </a:rPr>
              <a:t>Earnings Per Share </a:t>
            </a:r>
            <a:r>
              <a:rPr lang="en-US" dirty="0">
                <a:latin typeface="+mj-lt"/>
                <a:ea typeface="ヒラギノ角ゴ Pro W3"/>
              </a:rPr>
              <a:t>to grow faster.</a:t>
            </a:r>
          </a:p>
          <a:p>
            <a:endParaRPr lang="en-US" b="1" dirty="0">
              <a:latin typeface="+mj-lt"/>
            </a:endParaRPr>
          </a:p>
          <a:p>
            <a:r>
              <a:rPr lang="en-US" dirty="0">
                <a:latin typeface="+mj-lt"/>
                <a:ea typeface="ヒラギノ角ゴ Pro W3"/>
              </a:rPr>
              <a:t>We can focus in on what is happening in each step.  With this information we can look on the income statement and see everything that happens to get the company from </a:t>
            </a:r>
            <a:r>
              <a:rPr lang="en-US" b="1" dirty="0">
                <a:solidFill>
                  <a:srgbClr val="00CC00"/>
                </a:solidFill>
                <a:latin typeface="+mj-lt"/>
                <a:ea typeface="ヒラギノ角ゴ Pro W3"/>
              </a:rPr>
              <a:t>Sales</a:t>
            </a:r>
            <a:r>
              <a:rPr lang="en-US" dirty="0">
                <a:latin typeface="+mj-lt"/>
                <a:ea typeface="ヒラギノ角ゴ Pro W3"/>
              </a:rPr>
              <a:t> all the way down to </a:t>
            </a:r>
            <a:r>
              <a:rPr lang="en-US" altLang="en-US" b="1" dirty="0">
                <a:solidFill>
                  <a:srgbClr val="0000FF"/>
                </a:solidFill>
                <a:latin typeface="+mj-lt"/>
              </a:rPr>
              <a:t>Earnings Per Share </a:t>
            </a:r>
            <a:r>
              <a:rPr lang="en-US" dirty="0">
                <a:latin typeface="+mj-lt"/>
                <a:ea typeface="ヒラギノ角ゴ Pro W3"/>
              </a:rPr>
              <a:t>.  </a:t>
            </a:r>
          </a:p>
          <a:p>
            <a:endParaRPr lang="en-US" dirty="0">
              <a:latin typeface="+mj-lt"/>
              <a:ea typeface="ヒラギノ角ゴ Pro W3"/>
            </a:endParaRPr>
          </a:p>
          <a:p>
            <a:endParaRPr lang="en-US" b="1" dirty="0">
              <a:latin typeface="+mj-lt"/>
              <a:ea typeface="ヒラギノ角ゴ Pro W3"/>
            </a:endParaRPr>
          </a:p>
          <a:p>
            <a:endParaRPr lang="en-US" b="1" dirty="0">
              <a:latin typeface="+mj-lt"/>
              <a:ea typeface="ヒラギノ角ゴ Pro W3"/>
            </a:endParaRPr>
          </a:p>
          <a:p>
            <a:endParaRPr lang="en-US" dirty="0">
              <a:latin typeface="+mj-lt"/>
              <a:ea typeface="ヒラギノ角ゴ Pro W3"/>
            </a:endParaRPr>
          </a:p>
          <a:p>
            <a:endParaRPr lang="en-US" sz="1100"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706DA0AC-23E0-424E-B4CA-977B6135E298}" type="slidenum">
              <a:rPr lang="en-US" smtClean="0"/>
              <a:pPr>
                <a:defRPr/>
              </a:pPr>
              <a:t>31</a:t>
            </a:fld>
            <a:endParaRPr lang="en-US" dirty="0"/>
          </a:p>
        </p:txBody>
      </p:sp>
    </p:spTree>
    <p:extLst>
      <p:ext uri="{BB962C8B-B14F-4D97-AF65-F5344CB8AC3E}">
        <p14:creationId xmlns:p14="http://schemas.microsoft.com/office/powerpoint/2010/main" val="2509388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noticed that there are two different numbers for shares outstanding and for Earnings Per Share.</a:t>
            </a:r>
            <a:r>
              <a:rPr lang="en-US" baseline="0" dirty="0"/>
              <a:t>  One is “Basic” and the other is “Diluted”.  What is the difference?</a:t>
            </a:r>
          </a:p>
          <a:p>
            <a:endParaRPr lang="en-US" baseline="0" dirty="0"/>
          </a:p>
          <a:p>
            <a:r>
              <a:rPr lang="en-US" baseline="0" dirty="0"/>
              <a:t>Diluted includes certain other financial instruments, such as convertible stock or bonds, that can be turned into Common Shares.   Effectively using Diluted Shares treats the Earnings Per Share as divided over not only actual shares, but things that could be converted into actual shares.  This is more conservative and therefore it is what we use for our purposes.   </a:t>
            </a:r>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32</a:t>
            </a:fld>
            <a:endParaRPr lang="en-US" dirty="0"/>
          </a:p>
        </p:txBody>
      </p:sp>
    </p:spTree>
    <p:extLst>
      <p:ext uri="{BB962C8B-B14F-4D97-AF65-F5344CB8AC3E}">
        <p14:creationId xmlns:p14="http://schemas.microsoft.com/office/powerpoint/2010/main" val="766492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Let’s pause for a moment and see if we have any questions we need to address.</a:t>
            </a:r>
          </a:p>
          <a:p>
            <a:endParaRPr lang="en-US" dirty="0">
              <a:latin typeface="+mj-lt"/>
            </a:endParaRP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33</a:t>
            </a:fld>
            <a:endParaRPr lang="en-US" dirty="0"/>
          </a:p>
        </p:txBody>
      </p:sp>
    </p:spTree>
    <p:extLst>
      <p:ext uri="{BB962C8B-B14F-4D97-AF65-F5344CB8AC3E}">
        <p14:creationId xmlns:p14="http://schemas.microsoft.com/office/powerpoint/2010/main" val="286473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3352800" y="549275"/>
            <a:ext cx="2895600" cy="2171700"/>
          </a:xfrm>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We look at the pictures to tell us how the company has grown its </a:t>
            </a:r>
            <a:r>
              <a:rPr lang="en-US" altLang="en-US" b="1" dirty="0">
                <a:solidFill>
                  <a:srgbClr val="0000FF"/>
                </a:solidFill>
                <a:latin typeface="+mj-lt"/>
              </a:rPr>
              <a:t>Earnings Per Share</a:t>
            </a:r>
            <a:r>
              <a:rPr lang="en-US" dirty="0">
                <a:latin typeface="+mj-lt"/>
                <a:ea typeface="ヒラギノ角ゴ Pro W3"/>
              </a:rPr>
              <a:t> over the past 10 years.</a:t>
            </a:r>
          </a:p>
          <a:p>
            <a:endParaRPr lang="en-US" dirty="0">
              <a:latin typeface="+mj-lt"/>
              <a:ea typeface="ヒラギノ角ゴ Pro W3"/>
            </a:endParaRPr>
          </a:p>
          <a:p>
            <a:r>
              <a:rPr lang="en-US" dirty="0">
                <a:latin typeface="+mj-lt"/>
                <a:ea typeface="ヒラギノ角ゴ Pro W3"/>
              </a:rPr>
              <a:t>Is it all from </a:t>
            </a:r>
            <a:r>
              <a:rPr lang="en-US" b="1" dirty="0">
                <a:solidFill>
                  <a:srgbClr val="00CC00"/>
                </a:solidFill>
                <a:latin typeface="+mj-lt"/>
                <a:ea typeface="ヒラギノ角ゴ Pro W3"/>
              </a:rPr>
              <a:t>Sales</a:t>
            </a:r>
            <a:r>
              <a:rPr lang="en-US" dirty="0">
                <a:latin typeface="+mj-lt"/>
                <a:ea typeface="ヒラギノ角ゴ Pro W3"/>
              </a:rPr>
              <a:t>, or have changes in Expenses, Tax Rates or Shares Outstanding helped or hurt our past growth, and what do we think will happen with those going forward?</a:t>
            </a:r>
          </a:p>
          <a:p>
            <a:endParaRPr lang="en-US" dirty="0">
              <a:latin typeface="+mj-lt"/>
              <a:ea typeface="ヒラギノ角ゴ Pro W3"/>
            </a:endParaRPr>
          </a:p>
          <a:p>
            <a:r>
              <a:rPr lang="en-US" dirty="0">
                <a:latin typeface="+mj-lt"/>
                <a:ea typeface="ヒラギノ角ゴ Pro W3"/>
              </a:rPr>
              <a:t>There they are!  The 7 things we see on the Visual Analysis graph of our SSG.</a:t>
            </a:r>
          </a:p>
        </p:txBody>
      </p:sp>
      <p:sp>
        <p:nvSpPr>
          <p:cNvPr id="4" name="Slide Number Placeholder 3"/>
          <p:cNvSpPr>
            <a:spLocks noGrp="1"/>
          </p:cNvSpPr>
          <p:nvPr>
            <p:ph type="sldNum" sz="quarter" idx="5"/>
          </p:nvPr>
        </p:nvSpPr>
        <p:spPr/>
        <p:txBody>
          <a:bodyPr/>
          <a:lstStyle/>
          <a:p>
            <a:pPr>
              <a:defRPr/>
            </a:pPr>
            <a:fld id="{B185CBD1-6DF7-492F-BF8F-E6BAD29B9048}" type="slidenum">
              <a:rPr lang="en-US" smtClean="0"/>
              <a:pPr>
                <a:defRPr/>
              </a:pPr>
              <a:t>34</a:t>
            </a:fld>
            <a:endParaRPr lang="en-US" dirty="0"/>
          </a:p>
        </p:txBody>
      </p:sp>
    </p:spTree>
    <p:extLst>
      <p:ext uri="{BB962C8B-B14F-4D97-AF65-F5344CB8AC3E}">
        <p14:creationId xmlns:p14="http://schemas.microsoft.com/office/powerpoint/2010/main" val="3147771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807FE1-5421-45D2-8BAC-B052166BFDA2}" type="slidenum">
              <a:rPr lang="en-US"/>
              <a:pPr>
                <a:defRPr/>
              </a:pPr>
              <a:t>35</a:t>
            </a:fld>
            <a:endParaRPr lang="en-US" dirty="0"/>
          </a:p>
        </p:txBody>
      </p:sp>
      <p:sp>
        <p:nvSpPr>
          <p:cNvPr id="121859" name="Rectangle 2"/>
          <p:cNvSpPr>
            <a:spLocks noGrp="1" noRot="1" noChangeAspect="1" noChangeArrowheads="1" noTextEdit="1"/>
          </p:cNvSpPr>
          <p:nvPr>
            <p:ph type="sldImg"/>
          </p:nvPr>
        </p:nvSpPr>
        <p:spPr>
          <a:xfrm>
            <a:off x="3352800" y="228600"/>
            <a:ext cx="2895600" cy="2171700"/>
          </a:xfrm>
          <a:ln/>
        </p:spPr>
      </p:sp>
      <p:sp>
        <p:nvSpPr>
          <p:cNvPr id="121860" name="Rectangle 3"/>
          <p:cNvSpPr>
            <a:spLocks noGrp="1" noChangeArrowheads="1"/>
          </p:cNvSpPr>
          <p:nvPr>
            <p:ph type="body" idx="1"/>
          </p:nvPr>
        </p:nvSpPr>
        <p:spPr>
          <a:xfrm>
            <a:off x="609600" y="2400301"/>
            <a:ext cx="8686800" cy="448673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The beauty of the Visual Analysis section of the SSG is that it tells us where we should focus.  We can very simply see what is changing.  </a:t>
            </a:r>
          </a:p>
          <a:p>
            <a:endParaRPr lang="en-US" dirty="0">
              <a:latin typeface="+mj-lt"/>
              <a:ea typeface="ヒラギノ角ゴ Pro W3"/>
            </a:endParaRPr>
          </a:p>
          <a:p>
            <a:r>
              <a:rPr lang="en-US" dirty="0">
                <a:latin typeface="+mj-lt"/>
                <a:ea typeface="ヒラギノ角ゴ Pro W3"/>
              </a:rPr>
              <a:t>If the space in between the lines is getting smaller, whatever we know is in there, whether it is expenses, taxes, or shares, has gotten smaller.  We also know that if it has gotten smaller, it has pulled up, or given a lift to the line immediately below it, and all the lines below that.  That helped our </a:t>
            </a:r>
            <a:r>
              <a:rPr lang="en-US" altLang="en-US" b="1" dirty="0">
                <a:solidFill>
                  <a:srgbClr val="0000FF"/>
                </a:solidFill>
                <a:latin typeface="+mj-lt"/>
              </a:rPr>
              <a:t>Earnings Per Share</a:t>
            </a:r>
            <a:r>
              <a:rPr lang="en-US" dirty="0">
                <a:latin typeface="+mj-lt"/>
              </a:rPr>
              <a:t> </a:t>
            </a:r>
            <a:r>
              <a:rPr lang="en-US" dirty="0">
                <a:latin typeface="+mj-lt"/>
                <a:ea typeface="ヒラギノ角ゴ Pro W3"/>
              </a:rPr>
              <a:t>grow faster than it would have in the past without the help from the space getting smaller.</a:t>
            </a:r>
          </a:p>
          <a:p>
            <a:endParaRPr lang="en-US" dirty="0">
              <a:latin typeface="+mj-lt"/>
              <a:ea typeface="ヒラギノ角ゴ Pro W3"/>
            </a:endParaRPr>
          </a:p>
          <a:p>
            <a:r>
              <a:rPr lang="en-US" dirty="0">
                <a:latin typeface="+mj-lt"/>
                <a:ea typeface="ヒラギノ角ゴ Pro W3"/>
              </a:rPr>
              <a:t>The opposite is true.  If the space got larger, it pushed all the lines below it down, dragging down our growth, all the way down to </a:t>
            </a:r>
            <a:r>
              <a:rPr lang="en-US" altLang="en-US" b="1" dirty="0">
                <a:solidFill>
                  <a:srgbClr val="0000FF"/>
                </a:solidFill>
                <a:latin typeface="+mj-lt"/>
              </a:rPr>
              <a:t>Earnings Per Share</a:t>
            </a:r>
            <a:r>
              <a:rPr lang="en-US" dirty="0">
                <a:latin typeface="+mj-lt"/>
              </a:rPr>
              <a:t> </a:t>
            </a:r>
            <a:r>
              <a:rPr lang="en-US" dirty="0">
                <a:latin typeface="+mj-lt"/>
                <a:ea typeface="ヒラギノ角ゴ Pro W3"/>
              </a:rPr>
              <a:t>.</a:t>
            </a:r>
          </a:p>
          <a:p>
            <a:endParaRPr lang="en-US" dirty="0">
              <a:latin typeface="+mj-lt"/>
              <a:ea typeface="ヒラギノ角ゴ Pro W3"/>
            </a:endParaRPr>
          </a:p>
          <a:p>
            <a:r>
              <a:rPr lang="en-US" dirty="0">
                <a:latin typeface="+mj-lt"/>
                <a:ea typeface="ヒラギノ角ゴ Pro W3"/>
              </a:rPr>
              <a:t>We can easily spot what has contributed to our </a:t>
            </a:r>
            <a:r>
              <a:rPr lang="en-US" altLang="en-US" b="1" dirty="0">
                <a:solidFill>
                  <a:srgbClr val="0000FF"/>
                </a:solidFill>
                <a:latin typeface="+mj-lt"/>
              </a:rPr>
              <a:t>Earnings Per Share</a:t>
            </a:r>
            <a:r>
              <a:rPr lang="en-US" dirty="0">
                <a:latin typeface="+mj-lt"/>
                <a:ea typeface="ヒラギノ角ゴ Pro W3"/>
              </a:rPr>
              <a:t> growth rate in the past besides the growth in </a:t>
            </a:r>
            <a:r>
              <a:rPr lang="en-US" b="1" dirty="0">
                <a:solidFill>
                  <a:srgbClr val="00CC00"/>
                </a:solidFill>
                <a:latin typeface="+mj-lt"/>
                <a:ea typeface="ヒラギノ角ゴ Pro W3"/>
              </a:rPr>
              <a:t>Sales</a:t>
            </a:r>
            <a:r>
              <a:rPr lang="en-US" dirty="0">
                <a:latin typeface="+mj-lt"/>
                <a:ea typeface="ヒラギノ角ゴ Pro W3"/>
              </a:rPr>
              <a:t>, and then we can decide if it will continue, stabilize or go in the opposite direction.</a:t>
            </a:r>
          </a:p>
          <a:p>
            <a:endParaRPr lang="en-US" dirty="0">
              <a:latin typeface="+mj-lt"/>
              <a:ea typeface="ヒラギノ角ゴ Pro W3"/>
            </a:endParaRPr>
          </a:p>
          <a:p>
            <a:r>
              <a:rPr lang="en-US" dirty="0">
                <a:latin typeface="+mj-lt"/>
                <a:ea typeface="ヒラギノ角ゴ Pro W3"/>
              </a:rPr>
              <a:t>For those who know me well, I am a bit of a radical.  I am not making a recommendation, but I do believe that people who aren’t good with numbers can do a really good stock study just using the visual analysis graph.   You can see in pictures how </a:t>
            </a:r>
            <a:r>
              <a:rPr lang="en-US" b="1" dirty="0">
                <a:solidFill>
                  <a:srgbClr val="00CC00"/>
                </a:solidFill>
                <a:latin typeface="+mj-lt"/>
                <a:ea typeface="ヒラギノ角ゴ Pro W3"/>
              </a:rPr>
              <a:t>Sales</a:t>
            </a:r>
            <a:r>
              <a:rPr lang="en-US" dirty="0">
                <a:latin typeface="+mj-lt"/>
                <a:ea typeface="ヒラギノ角ゴ Pro W3"/>
              </a:rPr>
              <a:t> has grown, how </a:t>
            </a:r>
            <a:r>
              <a:rPr lang="en-US" altLang="en-US" b="1" dirty="0">
                <a:solidFill>
                  <a:srgbClr val="FF3399"/>
                </a:solidFill>
                <a:latin typeface="+mj-lt"/>
              </a:rPr>
              <a:t>Pre-Tax Profit </a:t>
            </a:r>
            <a:r>
              <a:rPr lang="en-US" dirty="0">
                <a:latin typeface="+mj-lt"/>
                <a:ea typeface="ヒラギノ角ゴ Pro W3"/>
              </a:rPr>
              <a:t>margins have grown, how </a:t>
            </a:r>
            <a:r>
              <a:rPr lang="en-US" altLang="en-US" b="1" dirty="0">
                <a:solidFill>
                  <a:srgbClr val="9A7500"/>
                </a:solidFill>
                <a:latin typeface="+mj-lt"/>
              </a:rPr>
              <a:t>Net Income </a:t>
            </a:r>
            <a:r>
              <a:rPr lang="en-US" dirty="0">
                <a:latin typeface="+mj-lt"/>
                <a:ea typeface="ヒラギノ角ゴ Pro W3"/>
              </a:rPr>
              <a:t>has grown and how </a:t>
            </a:r>
            <a:r>
              <a:rPr lang="en-US" altLang="en-US" b="1" dirty="0">
                <a:solidFill>
                  <a:srgbClr val="0000FF"/>
                </a:solidFill>
                <a:latin typeface="+mj-lt"/>
              </a:rPr>
              <a:t>Earnings Per Share</a:t>
            </a:r>
            <a:r>
              <a:rPr lang="en-US" dirty="0">
                <a:latin typeface="+mj-lt"/>
                <a:ea typeface="ヒラギノ角ゴ Pro W3"/>
              </a:rPr>
              <a:t> has grown.  You can also see whether PE ratios are too high by looking at the graph.  There is a picture of everything we need when we look at visual analysis.</a:t>
            </a:r>
          </a:p>
          <a:p>
            <a:endParaRPr lang="en-US" dirty="0">
              <a:latin typeface="+mj-lt"/>
              <a:ea typeface="ヒラギノ角ゴ Pro W3"/>
            </a:endParaRPr>
          </a:p>
          <a:p>
            <a:r>
              <a:rPr lang="en-US" dirty="0">
                <a:latin typeface="+mj-lt"/>
                <a:ea typeface="ヒラギノ角ゴ Pro W3"/>
              </a:rPr>
              <a:t>Despite what many will tell you, people who are better visually than they are with numbers can still do a pretty good SSG.</a:t>
            </a:r>
          </a:p>
          <a:p>
            <a:endParaRPr lang="en-US" dirty="0">
              <a:latin typeface="+mj-lt"/>
              <a:ea typeface="ヒラギノ角ゴ Pro W3"/>
            </a:endParaRPr>
          </a:p>
          <a:p>
            <a:endParaRPr lang="en-US" dirty="0">
              <a:latin typeface="+mj-lt"/>
              <a:ea typeface="ヒラギノ角ゴ Pro W3"/>
            </a:endParaRPr>
          </a:p>
        </p:txBody>
      </p:sp>
    </p:spTree>
    <p:extLst>
      <p:ext uri="{BB962C8B-B14F-4D97-AF65-F5344CB8AC3E}">
        <p14:creationId xmlns:p14="http://schemas.microsoft.com/office/powerpoint/2010/main" val="3413797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So, we have been through a lot of information?  Where do we go from here?</a:t>
            </a: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36</a:t>
            </a:fld>
            <a:endParaRPr lang="en-US" dirty="0"/>
          </a:p>
        </p:txBody>
      </p:sp>
    </p:spTree>
    <p:extLst>
      <p:ext uri="{BB962C8B-B14F-4D97-AF65-F5344CB8AC3E}">
        <p14:creationId xmlns:p14="http://schemas.microsoft.com/office/powerpoint/2010/main" val="1015649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0562" y="3291840"/>
            <a:ext cx="7680083" cy="3805840"/>
          </a:xfrm>
        </p:spPr>
        <p:txBody>
          <a:bodyPr/>
          <a:lstStyle/>
          <a:p>
            <a:r>
              <a:rPr lang="en-US" dirty="0"/>
              <a:t>One of the things we have to do is begin to search for answers.  On our</a:t>
            </a:r>
            <a:r>
              <a:rPr lang="en-US" baseline="0" dirty="0"/>
              <a:t> </a:t>
            </a:r>
            <a:r>
              <a:rPr lang="en-US" dirty="0"/>
              <a:t>Stock Selection</a:t>
            </a:r>
            <a:r>
              <a:rPr lang="en-US" baseline="0" dirty="0"/>
              <a:t> Guide we can look at each pair of lines and what the form tells us about what is changing.  In fact, the beauty of the Stock Selection Guide is that it tells us exactly what we need to go look at. </a:t>
            </a:r>
          </a:p>
          <a:p>
            <a:endParaRPr lang="en-US" baseline="0" dirty="0"/>
          </a:p>
          <a:p>
            <a:r>
              <a:rPr lang="en-US" baseline="0" dirty="0"/>
              <a:t>A great place to start your search is by grabbing the Annual Report from the company and looking at the section called Management Discussion and Analysis, which we will refer to as MD&amp;A.</a:t>
            </a:r>
          </a:p>
          <a:p>
            <a:endParaRPr lang="en-US" baseline="0" dirty="0"/>
          </a:p>
          <a:p>
            <a:r>
              <a:rPr lang="en-US" baseline="0" dirty="0"/>
              <a:t>I am going to digress here for a moment and get up on my soap box.</a:t>
            </a:r>
          </a:p>
          <a:p>
            <a:endParaRPr lang="en-US" baseline="0" dirty="0"/>
          </a:p>
          <a:p>
            <a:r>
              <a:rPr lang="en-US" baseline="0" dirty="0"/>
              <a:t>MD&amp;A is provided by management in mostly an essay form, with not too many numbers.  In it management discusses what is happening with things like profit margins, tax rates, etc. in English.  Isn’t that exactly what we need to find out?  And the nice part, it is written in almost understandable English.</a:t>
            </a:r>
          </a:p>
          <a:p>
            <a:endParaRPr lang="en-US" baseline="0" dirty="0"/>
          </a:p>
          <a:p>
            <a:r>
              <a:rPr lang="en-US" baseline="0" dirty="0"/>
              <a:t>My personal opinion is that you can’t really do a thorough stock study without at least reading management’s essay explaining what is happening with the company, MD&amp;A.</a:t>
            </a:r>
          </a:p>
          <a:p>
            <a:endParaRPr lang="en-US" baseline="0" dirty="0"/>
          </a:p>
          <a:p>
            <a:r>
              <a:rPr lang="en-US" baseline="0" dirty="0"/>
              <a:t>This is my personal opinion, but I strongly believe it.</a:t>
            </a:r>
          </a:p>
          <a:p>
            <a:endParaRPr lang="en-US" baseline="0" dirty="0"/>
          </a:p>
          <a:p>
            <a:r>
              <a:rPr lang="en-US" baseline="0" dirty="0"/>
              <a:t>Now I will dismount my soapbox and simply state that in our case study tonight we will use MD&amp;A as our primary source for information about what is changing with our company.</a:t>
            </a:r>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37</a:t>
            </a:fld>
            <a:endParaRPr lang="en-US" dirty="0"/>
          </a:p>
        </p:txBody>
      </p:sp>
    </p:spTree>
    <p:extLst>
      <p:ext uri="{BB962C8B-B14F-4D97-AF65-F5344CB8AC3E}">
        <p14:creationId xmlns:p14="http://schemas.microsoft.com/office/powerpoint/2010/main" val="1493932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going to use RPM International Inc as our Case Study.  RPM International Inc. was founded in 1947.  It is a multinational company with subsidiaries that are world leaders in specialty coatings, sealants, building materials and related services.</a:t>
            </a:r>
          </a:p>
          <a:p>
            <a:endParaRPr lang="en-US" baseline="0" dirty="0"/>
          </a:p>
          <a:p>
            <a:r>
              <a:rPr lang="en-US" baseline="0" dirty="0"/>
              <a:t>You may know of, or have used, some of their products… Rust-Oleum, </a:t>
            </a:r>
            <a:r>
              <a:rPr lang="en-US" baseline="0" dirty="0" err="1"/>
              <a:t>DayGlo</a:t>
            </a:r>
            <a:r>
              <a:rPr lang="en-US" baseline="0" dirty="0"/>
              <a:t>, DAP, Carboline, or one that I know of because of my secret nerdy past.  As a kid I used to build model rockets and the paint that was most widely used was </a:t>
            </a:r>
            <a:r>
              <a:rPr lang="en-US" baseline="0" dirty="0" err="1"/>
              <a:t>Testors</a:t>
            </a:r>
            <a:r>
              <a:rPr lang="en-US" baseline="0" dirty="0"/>
              <a:t>.</a:t>
            </a:r>
          </a:p>
          <a:p>
            <a:endParaRPr lang="en-US" baseline="0" dirty="0"/>
          </a:p>
          <a:p>
            <a:r>
              <a:rPr lang="en-US" baseline="0" dirty="0"/>
              <a:t>I will admit that I also have a personal affinity for RPM as they have been a big supporter of BI and of BINC, appearing in our exhibit hall pretty often for at least 20 years and probably longer.</a:t>
            </a:r>
          </a:p>
          <a:p>
            <a:endParaRPr lang="en-US" baseline="0" dirty="0"/>
          </a:p>
          <a:p>
            <a:r>
              <a:rPr lang="en-US" baseline="0" dirty="0"/>
              <a:t>What we are going to do is try to read the lines on our Stock Selection Guide to see what the Stock Selection Guide tells us we have to investigate.</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38</a:t>
            </a:fld>
            <a:endParaRPr lang="en-US" dirty="0"/>
          </a:p>
        </p:txBody>
      </p:sp>
    </p:spTree>
    <p:extLst>
      <p:ext uri="{BB962C8B-B14F-4D97-AF65-F5344CB8AC3E}">
        <p14:creationId xmlns:p14="http://schemas.microsoft.com/office/powerpoint/2010/main" val="2228927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space on our SSG</a:t>
            </a:r>
            <a:r>
              <a:rPr lang="en-US" baseline="0" dirty="0"/>
              <a:t> is between Sales and Pre-Tax Profit.  We know that space represents expenses, so we are going to start there.</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39</a:t>
            </a:fld>
            <a:endParaRPr lang="en-US" dirty="0"/>
          </a:p>
        </p:txBody>
      </p:sp>
    </p:spTree>
    <p:extLst>
      <p:ext uri="{BB962C8B-B14F-4D97-AF65-F5344CB8AC3E}">
        <p14:creationId xmlns:p14="http://schemas.microsoft.com/office/powerpoint/2010/main" val="183190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endParaRPr lang="en-US" dirty="0">
              <a:latin typeface="+mj-lt"/>
            </a:endParaRPr>
          </a:p>
          <a:p>
            <a:r>
              <a:rPr lang="en-US" dirty="0">
                <a:latin typeface="+mj-lt"/>
              </a:rPr>
              <a:t>We have a road map for today.</a:t>
            </a:r>
          </a:p>
          <a:p>
            <a:endParaRPr lang="en-US" dirty="0">
              <a:latin typeface="+mj-lt"/>
            </a:endParaRPr>
          </a:p>
          <a:p>
            <a:r>
              <a:rPr lang="en-US" dirty="0">
                <a:latin typeface="+mj-lt"/>
              </a:rPr>
              <a:t>We will refresh ourselves on the relationship between the Income Statement and the Stock Selection Guide (SSG).  The piece that really connects how we use the Income Statement on our Stock Selection Guide is Preferred Procedure.</a:t>
            </a:r>
          </a:p>
          <a:p>
            <a:endParaRPr lang="en-US" dirty="0">
              <a:latin typeface="+mj-lt"/>
            </a:endParaRPr>
          </a:p>
          <a:p>
            <a:r>
              <a:rPr lang="en-US" dirty="0">
                <a:latin typeface="+mj-lt"/>
              </a:rPr>
              <a:t>After that we will begin a multi-year case study applying what we have learned about Preferred Procedure and find out how to determine what we need to know about a company.</a:t>
            </a:r>
          </a:p>
          <a:p>
            <a:endParaRPr lang="en-US" dirty="0">
              <a:latin typeface="+mj-lt"/>
            </a:endParaRPr>
          </a:p>
          <a:p>
            <a:r>
              <a:rPr lang="en-US" dirty="0">
                <a:latin typeface="+mj-lt"/>
              </a:rPr>
              <a:t>I will say that this session will run more than the normal one hour.  It will probably run about an hour and fifteen minutes as there is a lot of interesting material to cover.</a:t>
            </a:r>
          </a:p>
        </p:txBody>
      </p:sp>
      <p:sp>
        <p:nvSpPr>
          <p:cNvPr id="8" name="Rectangle 7">
            <a:extLst>
              <a:ext uri="{FF2B5EF4-FFF2-40B4-BE49-F238E27FC236}">
                <a16:creationId xmlns:a16="http://schemas.microsoft.com/office/drawing/2014/main" id="{E1D67F91-A7CB-4435-924A-3D13BE704241}"/>
              </a:ext>
            </a:extLst>
          </p:cNvPr>
          <p:cNvSpPr>
            <a:spLocks noGrp="1" noChangeArrowheads="1"/>
          </p:cNvSpPr>
          <p:nvPr>
            <p:ph type="sldNum" sz="quarter" idx="5"/>
          </p:nvPr>
        </p:nvSpPr>
        <p:spPr>
          <a:xfrm>
            <a:off x="5442347" y="6949924"/>
            <a:ext cx="4158853" cy="365276"/>
          </a:xfrm>
          <a:ln/>
        </p:spPr>
        <p:txBody>
          <a:bodyPr/>
          <a:lstStyle/>
          <a:p>
            <a:pPr>
              <a:defRPr/>
            </a:pPr>
            <a:fld id="{A60C1A40-305C-4B0D-A61F-C2D14ABCE2C8}" type="slidenum">
              <a:rPr lang="en-US"/>
              <a:pPr>
                <a:defRPr/>
              </a:pPr>
              <a:t>4</a:t>
            </a:fld>
            <a:endParaRPr lang="en-US" dirty="0"/>
          </a:p>
        </p:txBody>
      </p:sp>
    </p:spTree>
    <p:extLst>
      <p:ext uri="{BB962C8B-B14F-4D97-AF65-F5344CB8AC3E}">
        <p14:creationId xmlns:p14="http://schemas.microsoft.com/office/powerpoint/2010/main" val="3000657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0562" y="3475288"/>
            <a:ext cx="7680083" cy="3501687"/>
          </a:xfrm>
        </p:spPr>
        <p:txBody>
          <a:bodyPr/>
          <a:lstStyle/>
          <a:p>
            <a:r>
              <a:rPr lang="en-US" dirty="0"/>
              <a:t>The first thing we need to look at is in the red circle.  Those</a:t>
            </a:r>
            <a:r>
              <a:rPr lang="en-US" baseline="0" dirty="0"/>
              <a:t> are our historical growth rates, </a:t>
            </a:r>
            <a:r>
              <a:rPr lang="en-US" baseline="0" dirty="0">
                <a:latin typeface="Calibri" panose="020F0502020204030204" pitchFamily="34" charset="0"/>
                <a:cs typeface="Calibri" panose="020F0502020204030204" pitchFamily="34" charset="0"/>
              </a:rPr>
              <a:t>©  </a:t>
            </a:r>
            <a:r>
              <a:rPr lang="en-US" baseline="0" dirty="0"/>
              <a:t>4.3% for Sales, but Earnings Per Share was able to grow at 11.1% on that 4.3% increase in Sales.</a:t>
            </a:r>
          </a:p>
          <a:p>
            <a:endParaRPr lang="en-US" baseline="0" dirty="0"/>
          </a:p>
          <a:p>
            <a:r>
              <a:rPr lang="en-US" baseline="0" dirty="0"/>
              <a:t>How can Earnings Per Share grow so much faster than Sales?   We are going to need to dig in and see what is going on.  Something pulled the Earning Per Share growth up!</a:t>
            </a:r>
          </a:p>
          <a:p>
            <a:endParaRPr lang="en-US" baseline="0" dirty="0"/>
          </a:p>
          <a:p>
            <a:r>
              <a:rPr lang="en-US" baseline="0" dirty="0"/>
              <a:t>The first thing we will need to do is bring our SSG into focus by setting up the graph to look the way we want it to so that we can read our SSG like our Income Statement.</a:t>
            </a:r>
          </a:p>
          <a:p>
            <a:endParaRPr lang="en-US" baseline="0" dirty="0"/>
          </a:p>
          <a:p>
            <a:r>
              <a:rPr lang="en-US" baseline="0" dirty="0"/>
              <a:t>In the green circle you can see that in the Legend box </a:t>
            </a:r>
            <a:r>
              <a:rPr lang="en-US" baseline="0" dirty="0">
                <a:latin typeface="Calibri" panose="020F0502020204030204" pitchFamily="34" charset="0"/>
                <a:cs typeface="Calibri" panose="020F0502020204030204" pitchFamily="34" charset="0"/>
              </a:rPr>
              <a:t>©</a:t>
            </a:r>
            <a:r>
              <a:rPr lang="en-US" baseline="0" dirty="0"/>
              <a:t>  Sales, Pre-Tax Profits, Prices Hi/Lo and EPS are turned on. </a:t>
            </a:r>
          </a:p>
          <a:p>
            <a:endParaRPr lang="en-US" baseline="0" dirty="0"/>
          </a:p>
          <a:p>
            <a:r>
              <a:rPr lang="en-US" baseline="0" dirty="0"/>
              <a:t>We aren’t really using Prices on our SSG and as we mentioned, we want to look at Net Income.</a:t>
            </a:r>
          </a:p>
          <a:p>
            <a:endParaRPr lang="en-US" baseline="0" dirty="0"/>
          </a:p>
          <a:p>
            <a:r>
              <a:rPr lang="en-US" baseline="0" dirty="0"/>
              <a:t>Step 1 is turn Prices off and Net Income on. </a:t>
            </a:r>
            <a:r>
              <a:rPr lang="en-US" baseline="0" dirty="0">
                <a:latin typeface="Calibri" panose="020F0502020204030204" pitchFamily="34" charset="0"/>
                <a:cs typeface="Calibri" panose="020F0502020204030204" pitchFamily="34" charset="0"/>
              </a:rPr>
              <a:t>©</a:t>
            </a:r>
            <a:r>
              <a:rPr lang="en-US" baseline="0" dirty="0"/>
              <a:t> This is done by clicking on them in the Legends box. </a:t>
            </a:r>
            <a:r>
              <a:rPr lang="en-US" baseline="0" dirty="0">
                <a:latin typeface="Calibri" panose="020F0502020204030204" pitchFamily="34" charset="0"/>
                <a:cs typeface="Calibri" panose="020F0502020204030204" pitchFamily="34" charset="0"/>
              </a:rPr>
              <a:t>©</a:t>
            </a:r>
            <a:r>
              <a:rPr lang="en-US" baseline="0" dirty="0"/>
              <a:t> </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40</a:t>
            </a:fld>
            <a:endParaRPr lang="en-US" dirty="0"/>
          </a:p>
        </p:txBody>
      </p:sp>
    </p:spTree>
    <p:extLst>
      <p:ext uri="{BB962C8B-B14F-4D97-AF65-F5344CB8AC3E}">
        <p14:creationId xmlns:p14="http://schemas.microsoft.com/office/powerpoint/2010/main" val="2770739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do that, this is what we see.</a:t>
            </a:r>
          </a:p>
          <a:p>
            <a:endParaRPr lang="en-US" dirty="0"/>
          </a:p>
          <a:p>
            <a:r>
              <a:rPr lang="en-US" dirty="0"/>
              <a:t>We do have one remaining</a:t>
            </a:r>
            <a:r>
              <a:rPr lang="en-US" baseline="0" dirty="0"/>
              <a:t> issue.   Do you know what that is?</a:t>
            </a:r>
          </a:p>
          <a:p>
            <a:endParaRPr lang="en-US" baseline="0" dirty="0"/>
          </a:p>
          <a:p>
            <a:r>
              <a:rPr lang="en-US" baseline="0" dirty="0"/>
              <a:t>Yup, the yellow line – Net Income isn’t in the right place.  It should be below our pink Pre-Tax Profit line, but it should be above our blue EPS line.</a:t>
            </a:r>
          </a:p>
          <a:p>
            <a:endParaRPr lang="en-US" baseline="0" dirty="0"/>
          </a:p>
          <a:p>
            <a:r>
              <a:rPr lang="en-US" baseline="0" dirty="0"/>
              <a:t>So lets move our yellow line up, also we don’t want it dropping off the bottom of our graph as it does in 2007, and let’s move our blue line down below it.  </a:t>
            </a:r>
          </a:p>
          <a:p>
            <a:endParaRPr lang="en-US" baseline="0" dirty="0"/>
          </a:p>
          <a:p>
            <a:r>
              <a:rPr lang="en-US" baseline="0" dirty="0"/>
              <a:t>You simply click and drag the lines.</a:t>
            </a:r>
          </a:p>
          <a:p>
            <a:endParaRPr lang="en-US" baseline="0" dirty="0"/>
          </a:p>
          <a:p>
            <a:r>
              <a:rPr lang="en-US" baseline="0" dirty="0"/>
              <a:t>Well that is true in SSG Plus and in Toolkit.  In Core SSG you can’t move the lines and in actuality, you can’t get the Pre-Tax Profit or Net Income lines, only Sales and Earnings Per Share.  Core SSG is a simpler tool to begin with.  If you really want to do better studies and work with preferred procedure you probably should upgrade from the Core SSG to SSG Plus.</a:t>
            </a:r>
            <a:endParaRPr lang="en-US" dirty="0"/>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41</a:t>
            </a:fld>
            <a:endParaRPr lang="en-US" dirty="0"/>
          </a:p>
        </p:txBody>
      </p:sp>
    </p:spTree>
    <p:extLst>
      <p:ext uri="{BB962C8B-B14F-4D97-AF65-F5344CB8AC3E}">
        <p14:creationId xmlns:p14="http://schemas.microsoft.com/office/powerpoint/2010/main" val="1894714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move</a:t>
            </a:r>
            <a:r>
              <a:rPr lang="en-US" baseline="0" dirty="0"/>
              <a:t> our lines, this is what we see.  Doesn’t it look just like our Income Statement?</a:t>
            </a:r>
          </a:p>
          <a:p>
            <a:endParaRPr lang="en-US" baseline="0" dirty="0"/>
          </a:p>
          <a:p>
            <a:r>
              <a:rPr lang="en-US" baseline="0" dirty="0"/>
              <a:t>So let’s begin our study and dig in.</a:t>
            </a:r>
          </a:p>
          <a:p>
            <a:endParaRPr lang="en-US" baseline="0" dirty="0"/>
          </a:p>
          <a:p>
            <a:r>
              <a:rPr lang="en-US" baseline="0" dirty="0"/>
              <a:t>What is the first step down our simplified income statement?  That’s right:  Sales – Expenses = Pre-Tax Profit.</a:t>
            </a:r>
          </a:p>
          <a:p>
            <a:endParaRPr lang="en-US" baseline="0" dirty="0"/>
          </a:p>
          <a:p>
            <a:r>
              <a:rPr lang="en-US" baseline="0" dirty="0"/>
              <a:t>We start by looking at our Green and Pink lines and the space in between them.</a:t>
            </a:r>
          </a:p>
          <a:p>
            <a:endParaRPr lang="en-US" baseline="0" dirty="0"/>
          </a:p>
          <a:p>
            <a:r>
              <a:rPr lang="en-US" baseline="0" dirty="0"/>
              <a:t>If we look at the Green Trend Line and the Pink Trend Line </a:t>
            </a:r>
            <a:r>
              <a:rPr lang="en-US" baseline="0" dirty="0">
                <a:latin typeface="Calibri" panose="020F0502020204030204" pitchFamily="34" charset="0"/>
                <a:cs typeface="Calibri" panose="020F0502020204030204" pitchFamily="34" charset="0"/>
              </a:rPr>
              <a:t>©,</a:t>
            </a:r>
            <a:r>
              <a:rPr lang="en-US" baseline="0" dirty="0"/>
              <a:t> the first </a:t>
            </a:r>
            <a:r>
              <a:rPr lang="en-US" b="0" baseline="0" dirty="0"/>
              <a:t>thing </a:t>
            </a:r>
            <a:r>
              <a:rPr lang="en-US" baseline="0" dirty="0"/>
              <a:t>we notice is that the slope of the Pink line is steeper.  Pre-Tax Profit is growing at a faster rate than Sales.  Profit Margins are rising!</a:t>
            </a:r>
          </a:p>
          <a:p>
            <a:endParaRPr lang="en-US" baseline="0" dirty="0"/>
          </a:p>
          <a:p>
            <a:r>
              <a:rPr lang="en-US" baseline="0" dirty="0"/>
              <a:t>We can see that clearly …. The space between the Green line and the Pink line is getting smaller.  What does that space represent?   You got it! Expenses.</a:t>
            </a:r>
          </a:p>
          <a:p>
            <a:endParaRPr lang="en-US" baseline="0" dirty="0"/>
          </a:p>
          <a:p>
            <a:r>
              <a:rPr lang="en-US" baseline="0" dirty="0"/>
              <a:t>What we are seeing is a smaller amount of each dollar being used for expenses and therefore our profitability is rising.  We are left with more out of each dollar of sales.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42</a:t>
            </a:fld>
            <a:endParaRPr lang="en-US" dirty="0"/>
          </a:p>
        </p:txBody>
      </p:sp>
    </p:spTree>
    <p:extLst>
      <p:ext uri="{BB962C8B-B14F-4D97-AF65-F5344CB8AC3E}">
        <p14:creationId xmlns:p14="http://schemas.microsoft.com/office/powerpoint/2010/main" val="2567880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60562" y="3475288"/>
            <a:ext cx="7680083" cy="3441335"/>
          </a:xfrm>
        </p:spPr>
        <p:txBody>
          <a:bodyPr/>
          <a:lstStyle/>
          <a:p>
            <a:r>
              <a:rPr lang="en-US" dirty="0"/>
              <a:t>Here it is in numbers.  If we look at</a:t>
            </a:r>
            <a:r>
              <a:rPr lang="en-US" baseline="0" dirty="0"/>
              <a:t> % Pre-Tax Profit on Sales, our Pre-Tax Profit Margin, we see that over the 10-year period it has grown.   It started at 9.2% in 2006 </a:t>
            </a:r>
            <a:r>
              <a:rPr lang="en-US" baseline="0" dirty="0">
                <a:latin typeface="Calibri" panose="020F0502020204030204" pitchFamily="34" charset="0"/>
                <a:cs typeface="Calibri" panose="020F0502020204030204" pitchFamily="34" charset="0"/>
              </a:rPr>
              <a:t>© </a:t>
            </a:r>
            <a:r>
              <a:rPr lang="en-US" baseline="0" dirty="0"/>
              <a:t>and climbed to 10% in 2015.  That is an 8.7% increase from 9.2 to 10.   How do you get the 8.7% increase??</a:t>
            </a:r>
          </a:p>
          <a:p>
            <a:endParaRPr lang="en-US" baseline="0" dirty="0"/>
          </a:p>
          <a:p>
            <a:r>
              <a:rPr lang="en-US" baseline="0" dirty="0"/>
              <a:t>For those of you who remember calculating the most recent quarter by hand on the pencil and paper SSG, here is how it goes…  </a:t>
            </a:r>
            <a:r>
              <a:rPr lang="en-US" baseline="0" dirty="0">
                <a:latin typeface="Calibri" panose="020F0502020204030204" pitchFamily="34" charset="0"/>
                <a:cs typeface="Calibri" panose="020F0502020204030204" pitchFamily="34" charset="0"/>
              </a:rPr>
              <a:t>©</a:t>
            </a:r>
            <a:r>
              <a:rPr lang="en-US" baseline="0" dirty="0"/>
              <a:t> </a:t>
            </a:r>
          </a:p>
          <a:p>
            <a:endParaRPr lang="en-US" baseline="0" dirty="0"/>
          </a:p>
          <a:p>
            <a:r>
              <a:rPr lang="en-US" baseline="0" dirty="0"/>
              <a:t>We subtract the original old value, 9.2, from the new value, 10, to get the amount of change which is .8.  We then divide the amount of change, the .8, by the original old value, 9.2, and that will give you the percentage that it has increased, just about 8.7%.</a:t>
            </a:r>
          </a:p>
          <a:p>
            <a:endParaRPr lang="en-US" baseline="0" dirty="0"/>
          </a:p>
          <a:p>
            <a:r>
              <a:rPr lang="en-US" baseline="0" dirty="0"/>
              <a:t>Going back to our Profit Margin numbers, we can see it hasn’t been a straight smooth climb, but nonetheless we know that part of our higher bottom line Earnings Per Share growth for the 10-year period is as a result of the company becoming more profitable.</a:t>
            </a:r>
          </a:p>
          <a:p>
            <a:endParaRPr lang="en-US" baseline="0" dirty="0"/>
          </a:p>
          <a:p>
            <a:r>
              <a:rPr lang="en-US" baseline="0" dirty="0"/>
              <a:t>One downward year in the recent past is 2012. </a:t>
            </a:r>
            <a:r>
              <a:rPr lang="en-US" baseline="0" dirty="0">
                <a:latin typeface="Calibri" panose="020F0502020204030204" pitchFamily="34" charset="0"/>
                <a:cs typeface="Calibri" panose="020F0502020204030204" pitchFamily="34" charset="0"/>
              </a:rPr>
              <a:t>©</a:t>
            </a:r>
            <a:r>
              <a:rPr lang="en-US" baseline="0" dirty="0"/>
              <a:t> I definitely am going to want to go in and figure out what happened.  I also want to see if I can figure out why the Pre-Tax Profit Margin has been climbing over time, so after we look at 2012, I think we will start with 2015, the current year, and see whether we can get some information there.</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9C87B1C-6947-41D1-82D4-E235CB8B8571}" type="slidenum">
              <a:rPr lang="en-US" smtClean="0"/>
              <a:t>43</a:t>
            </a:fld>
            <a:endParaRPr lang="en-US" dirty="0"/>
          </a:p>
        </p:txBody>
      </p:sp>
    </p:spTree>
    <p:extLst>
      <p:ext uri="{BB962C8B-B14F-4D97-AF65-F5344CB8AC3E}">
        <p14:creationId xmlns:p14="http://schemas.microsoft.com/office/powerpoint/2010/main" val="41651574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62350" y="292100"/>
            <a:ext cx="2476500" cy="1858963"/>
          </a:xfrm>
        </p:spPr>
      </p:sp>
      <p:sp>
        <p:nvSpPr>
          <p:cNvPr id="3" name="Notes Placeholder 2"/>
          <p:cNvSpPr>
            <a:spLocks noGrp="1"/>
          </p:cNvSpPr>
          <p:nvPr>
            <p:ph type="body" idx="1"/>
          </p:nvPr>
        </p:nvSpPr>
        <p:spPr>
          <a:xfrm>
            <a:off x="960562" y="2283328"/>
            <a:ext cx="7680083" cy="4888534"/>
          </a:xfrm>
        </p:spPr>
        <p:txBody>
          <a:bodyPr/>
          <a:lstStyle/>
          <a:p>
            <a:pPr defTabSz="955639">
              <a:defRPr/>
            </a:pPr>
            <a:r>
              <a:rPr lang="en-US" sz="1000" b="1" dirty="0">
                <a:latin typeface="Arial" pitchFamily="34" charset="0"/>
                <a:ea typeface="ヒラギノ角ゴ Pro W3"/>
              </a:rPr>
              <a:t>AVI  </a:t>
            </a:r>
            <a:r>
              <a:rPr lang="en-US" sz="1000" b="1" i="1" dirty="0">
                <a:effectLst>
                  <a:outerShdw blurRad="38100" dist="38100" dir="2700000" algn="tl">
                    <a:srgbClr val="000000">
                      <a:alpha val="43137"/>
                    </a:srgbClr>
                  </a:outerShdw>
                </a:effectLst>
                <a:latin typeface="Arial" pitchFamily="34" charset="0"/>
                <a:ea typeface="ヒラギノ角ゴ Pro W3"/>
              </a:rPr>
              <a:t> </a:t>
            </a:r>
            <a:r>
              <a:rPr lang="en-US" sz="1000" i="1" dirty="0">
                <a:effectLst>
                  <a:outerShdw blurRad="38100" dist="38100" dir="2700000" algn="tl">
                    <a:srgbClr val="000000">
                      <a:alpha val="43137"/>
                    </a:srgbClr>
                  </a:outerShdw>
                </a:effectLst>
                <a:latin typeface="Arial" pitchFamily="34" charset="0"/>
                <a:ea typeface="ヒラギノ角ゴ Pro W3"/>
              </a:rPr>
              <a:t>[</a:t>
            </a:r>
            <a:r>
              <a:rPr lang="en-US" sz="1000" i="1" dirty="0">
                <a:effectLst>
                  <a:outerShdw blurRad="38100" dist="38100" dir="2700000" algn="tl">
                    <a:srgbClr val="000000">
                      <a:alpha val="43137"/>
                    </a:srgbClr>
                  </a:outerShdw>
                </a:effectLst>
              </a:rPr>
              <a:t>Note to self:   BI SSG Year 2012 is FYE 5/31/13]</a:t>
            </a:r>
          </a:p>
          <a:p>
            <a:r>
              <a:rPr lang="en-US" sz="1000" dirty="0"/>
              <a:t>We are going to look in RPM’s 2013 Annual Report and take a look at Management’s Discussion and Analysis (MD&amp;A).   </a:t>
            </a:r>
          </a:p>
          <a:p>
            <a:endParaRPr lang="en-US" sz="1000" dirty="0"/>
          </a:p>
          <a:p>
            <a:r>
              <a:rPr lang="en-US" sz="1000" dirty="0"/>
              <a:t>We decided to look at 2012’s Pre-Tax Profit Margin, so why are we looking in RPM’s 2013 Annual Report?</a:t>
            </a:r>
          </a:p>
          <a:p>
            <a:endParaRPr lang="en-US" sz="1000" dirty="0"/>
          </a:p>
          <a:p>
            <a:r>
              <a:rPr lang="en-US" sz="1000" dirty="0"/>
              <a:t>RPM’s year ends on May 31.   In the SSG data if the year end is May, it is referred to as the prior year because the majority of the fiscal year fell into the prior year.  So, 2012 in the SSG Plus is the fiscal year ended May 31, 2013.  </a:t>
            </a:r>
          </a:p>
          <a:p>
            <a:endParaRPr lang="en-US" sz="1000" dirty="0"/>
          </a:p>
          <a:p>
            <a:r>
              <a:rPr lang="en-US" sz="1000" dirty="0"/>
              <a:t>On the other hand, RPM refers to it as 2013, based on that being the year in which the fiscal year ended.  So, we have to look at RPM’s 2013 Annual Report to find information about our 2012 data points.   We will refer to it as 2012 for consistency with our SSG.  We have included RPM’s 2013 Annual Report as additional handout #3.</a:t>
            </a:r>
          </a:p>
          <a:p>
            <a:endParaRPr lang="en-US" sz="1000" dirty="0"/>
          </a:p>
          <a:p>
            <a:r>
              <a:rPr lang="en-US" sz="1000" dirty="0"/>
              <a:t>Where should we start looking?    What is the first force that acts on Sales as they move their way down to Earnings Per Share?   That’s right!  Expenses</a:t>
            </a:r>
          </a:p>
          <a:p>
            <a:endParaRPr lang="en-US" sz="1000" dirty="0"/>
          </a:p>
          <a:p>
            <a:r>
              <a:rPr lang="en-US" sz="1000" dirty="0"/>
              <a:t>The two main areas of expenses we talked about were Gross Profit, the profit after subtracting the Cost of Goods Sold, and Operating Profit, after Operating Expenses, primarily Selling, General and Administrative (SG&amp;A) Expenses are deducted.  So let’s search for some of those terms.</a:t>
            </a:r>
          </a:p>
          <a:p>
            <a:endParaRPr lang="en-US" sz="1000" dirty="0"/>
          </a:p>
          <a:p>
            <a:r>
              <a:rPr lang="en-US" sz="1000" dirty="0"/>
              <a:t>As you can see on the slide, whether you used a “find” or “search” feature or simply scan the headings we easily find the two main sections we need.</a:t>
            </a:r>
          </a:p>
          <a:p>
            <a:endParaRPr lang="en-US" sz="1000" dirty="0"/>
          </a:p>
          <a:p>
            <a:r>
              <a:rPr lang="en-US" sz="1000" dirty="0"/>
              <a:t>Let’s start at Gross Profit Margin.   The Gross Profit Margin actually increased from 40.8% in 2011 to 41.7% in 2012.  They actually grew sales at 8% and were able to moderate raw material costs.  They do talk about the gains being slightly offset by “current year unfavorable mix of sales due to higher growth in our consumer segment”.  What does this mean?</a:t>
            </a:r>
          </a:p>
          <a:p>
            <a:endParaRPr lang="en-US" sz="1000" dirty="0"/>
          </a:p>
          <a:p>
            <a:r>
              <a:rPr lang="en-US" sz="1000" dirty="0"/>
              <a:t>More of the Sales are coming from consumer products which either sell for less or cost more to produce.  That makes them less profitable.</a:t>
            </a:r>
          </a:p>
          <a:p>
            <a:endParaRPr lang="en-US" sz="1000" dirty="0"/>
          </a:p>
          <a:p>
            <a:r>
              <a:rPr lang="en-US" sz="1000" b="1" dirty="0"/>
              <a:t>That is what they are telling us here.  Although sales are increasing, they are somewhat offset by the fact that the faster growth is coming in the consumer area which is less profitable.</a:t>
            </a:r>
            <a:endParaRPr lang="en-US" sz="1000" dirty="0"/>
          </a:p>
          <a:p>
            <a:endParaRPr lang="en-US" sz="1000" dirty="0"/>
          </a:p>
          <a:p>
            <a:r>
              <a:rPr lang="en-US" sz="1000" dirty="0"/>
              <a:t>If we look further by digging into SG&amp;A, the big thing we see there is an “increase in SG&amp;A as a percent of net sales versus the prior year reflects the impact of the $9.0 million-dollar bad debt write down”.  This is likely not a regular occurrence, but it is what pulled down our Profit Margins and consequently pulled down our Earnings Per Share in 2012.</a:t>
            </a:r>
          </a:p>
          <a:p>
            <a:endParaRPr lang="en-US" sz="1000" dirty="0"/>
          </a:p>
          <a:p>
            <a:r>
              <a:rPr lang="en-US" sz="1000" dirty="0"/>
              <a:t>As a side note, they go on to talk about higher bad debt expense on trade accounts,  increased employee compensation costs, increased advertising expense and outside professional services expense.   It looks like they are experiencing some upward pressure on expenses, besides the $9 million dollar write off.  It gives us something we need to keep an eye on.</a:t>
            </a:r>
          </a:p>
        </p:txBody>
      </p:sp>
      <p:sp>
        <p:nvSpPr>
          <p:cNvPr id="4" name="Slide Number Placeholder 3"/>
          <p:cNvSpPr>
            <a:spLocks noGrp="1"/>
          </p:cNvSpPr>
          <p:nvPr>
            <p:ph type="sldNum" sz="quarter" idx="10"/>
          </p:nvPr>
        </p:nvSpPr>
        <p:spPr/>
        <p:txBody>
          <a:bodyPr/>
          <a:lstStyle/>
          <a:p>
            <a:fld id="{69C87B1C-6947-41D1-82D4-E235CB8B8571}" type="slidenum">
              <a:rPr lang="en-US" smtClean="0"/>
              <a:t>44</a:t>
            </a:fld>
            <a:endParaRPr lang="en-US" dirty="0"/>
          </a:p>
        </p:txBody>
      </p:sp>
    </p:spTree>
    <p:extLst>
      <p:ext uri="{BB962C8B-B14F-4D97-AF65-F5344CB8AC3E}">
        <p14:creationId xmlns:p14="http://schemas.microsoft.com/office/powerpoint/2010/main" val="4245177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16275" y="533400"/>
            <a:ext cx="3036888" cy="2278063"/>
          </a:xfrm>
        </p:spPr>
      </p:sp>
      <p:sp>
        <p:nvSpPr>
          <p:cNvPr id="3" name="Notes Placeholder 2"/>
          <p:cNvSpPr>
            <a:spLocks noGrp="1"/>
          </p:cNvSpPr>
          <p:nvPr>
            <p:ph type="body" idx="1"/>
          </p:nvPr>
        </p:nvSpPr>
        <p:spPr>
          <a:xfrm>
            <a:off x="960562" y="2811411"/>
            <a:ext cx="7680083" cy="4360452"/>
          </a:xfrm>
        </p:spPr>
        <p:txBody>
          <a:bodyPr/>
          <a:lstStyle/>
          <a:p>
            <a:r>
              <a:rPr lang="en-US" dirty="0"/>
              <a:t>Moving ahead to 2015</a:t>
            </a:r>
            <a:r>
              <a:rPr lang="en-US" baseline="0" dirty="0"/>
              <a:t>, the fiscal year ended May 31, 2016, which is 2016 for RPM’s annual report, we will again look at the same two sections, and we have attached RPM’s 2016 Annual Report as additional handout #4.</a:t>
            </a:r>
            <a:endParaRPr lang="en-US" dirty="0"/>
          </a:p>
          <a:p>
            <a:endParaRPr lang="en-US" dirty="0"/>
          </a:p>
          <a:p>
            <a:r>
              <a:rPr lang="en-US" dirty="0"/>
              <a:t>If</a:t>
            </a:r>
            <a:r>
              <a:rPr lang="en-US" baseline="0" dirty="0"/>
              <a:t> we look at Gross Profit Margin again, we see an increase from 42.3% to 43.4%. </a:t>
            </a:r>
            <a:r>
              <a:rPr lang="en-US" b="1" baseline="0" dirty="0"/>
              <a:t> </a:t>
            </a:r>
            <a:r>
              <a:rPr lang="en-US" b="0" baseline="0" dirty="0"/>
              <a:t>It goes on to </a:t>
            </a:r>
            <a:r>
              <a:rPr lang="en-US" baseline="0" dirty="0"/>
              <a:t>tell us “The current-period improvement reflects a favorable impact from selling price increases….and lower manufacturing costs.”   Lower costs resulted in an increase in Profit Margin.</a:t>
            </a:r>
          </a:p>
          <a:p>
            <a:endParaRPr lang="en-US" baseline="0" dirty="0"/>
          </a:p>
          <a:p>
            <a:r>
              <a:rPr lang="en-US" baseline="0" dirty="0"/>
              <a:t>They also go on to tell us “although certain petroleum-based raw materials have eased lately, the costs of the raw materials we use are under generally upward pressure, and over the longer term we expect raw materials costs to increase…”</a:t>
            </a:r>
          </a:p>
          <a:p>
            <a:endParaRPr lang="en-US" baseline="0" dirty="0"/>
          </a:p>
          <a:p>
            <a:r>
              <a:rPr lang="en-US" baseline="0" dirty="0"/>
              <a:t>What is RPM telling us about Profit Margins?  Well at least about Gross Profit Margins.  Their cost to produce the products they sell is expected to go up.  To us, that means that Profit Margins will go down!</a:t>
            </a:r>
          </a:p>
          <a:p>
            <a:endParaRPr lang="en-US" baseline="0" dirty="0"/>
          </a:p>
          <a:p>
            <a:r>
              <a:rPr lang="en-US" baseline="0" dirty="0"/>
              <a:t>When we look at SG&amp;A, we are told they increased from 31.0% of sales to 31.6% of sales.  Isn’t that what we saw three years earlier, signs of increasing SG&amp;A costs? </a:t>
            </a:r>
            <a:r>
              <a:rPr lang="en-US" b="0" baseline="0" dirty="0"/>
              <a:t> They </a:t>
            </a:r>
            <a:r>
              <a:rPr lang="en-US" baseline="0" dirty="0"/>
              <a:t>go on to tell us that they were favorably impacted by “the reversal of certain consideration obligations relating to recent acquisitions”.   So, the numbers got worse even though they were helped by a one-time thing.  What does that tell us about Profit Margins?   Without the one-time reversal the numbers would have been even more negatively impacted.</a:t>
            </a:r>
          </a:p>
          <a:p>
            <a:endParaRPr lang="en-US" baseline="0" dirty="0"/>
          </a:p>
          <a:p>
            <a:r>
              <a:rPr lang="en-US" baseline="0" dirty="0"/>
              <a:t>They then also go on to tell us again about increases in the same things they talked about as increasing three years ago.  What we are seeing is continuing upward pressure on expenses as a percentage of Sales.  More expenses equals lower Profit and lower Profit Margins.</a:t>
            </a:r>
          </a:p>
        </p:txBody>
      </p:sp>
      <p:sp>
        <p:nvSpPr>
          <p:cNvPr id="4" name="Slide Number Placeholder 3"/>
          <p:cNvSpPr>
            <a:spLocks noGrp="1"/>
          </p:cNvSpPr>
          <p:nvPr>
            <p:ph type="sldNum" sz="quarter" idx="10"/>
          </p:nvPr>
        </p:nvSpPr>
        <p:spPr/>
        <p:txBody>
          <a:bodyPr/>
          <a:lstStyle/>
          <a:p>
            <a:fld id="{69C87B1C-6947-41D1-82D4-E235CB8B8571}" type="slidenum">
              <a:rPr lang="en-US" smtClean="0"/>
              <a:t>45</a:t>
            </a:fld>
            <a:endParaRPr lang="en-US" dirty="0"/>
          </a:p>
        </p:txBody>
      </p:sp>
    </p:spTree>
    <p:extLst>
      <p:ext uri="{BB962C8B-B14F-4D97-AF65-F5344CB8AC3E}">
        <p14:creationId xmlns:p14="http://schemas.microsoft.com/office/powerpoint/2010/main" val="280810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the only thing that changes is Profit Margins and they decrease,</a:t>
            </a:r>
            <a:r>
              <a:rPr lang="en-US" baseline="0" dirty="0"/>
              <a:t> that means Expenses are increasing out of every dollar of Sales.  When this happens, Pre-Tax Profit is dragged down, which in turn causes Earnings Per Share growth to be dragged down and it will grow slower.  </a:t>
            </a:r>
          </a:p>
          <a:p>
            <a:endParaRPr lang="en-US" baseline="0" dirty="0"/>
          </a:p>
          <a:p>
            <a:r>
              <a:rPr lang="en-US" baseline="0" dirty="0"/>
              <a:t>Therefore, Sales can be expected to grow at a faster rate than Earnings Per Share if Pre-Tax Profit margin declines and everything else, taxes and shares outstanding, remain constant.</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46</a:t>
            </a:fld>
            <a:endParaRPr lang="en-US" dirty="0"/>
          </a:p>
        </p:txBody>
      </p:sp>
    </p:spTree>
    <p:extLst>
      <p:ext uri="{BB962C8B-B14F-4D97-AF65-F5344CB8AC3E}">
        <p14:creationId xmlns:p14="http://schemas.microsoft.com/office/powerpoint/2010/main" val="2818923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5513" y="350838"/>
            <a:ext cx="2670175" cy="2003425"/>
          </a:xfrm>
        </p:spPr>
      </p:sp>
      <p:sp>
        <p:nvSpPr>
          <p:cNvPr id="3" name="Notes Placeholder 2"/>
          <p:cNvSpPr>
            <a:spLocks noGrp="1"/>
          </p:cNvSpPr>
          <p:nvPr>
            <p:ph type="body" idx="1"/>
          </p:nvPr>
        </p:nvSpPr>
        <p:spPr>
          <a:xfrm>
            <a:off x="960562" y="2353642"/>
            <a:ext cx="7680083" cy="4562981"/>
          </a:xfrm>
        </p:spPr>
        <p:txBody>
          <a:bodyPr/>
          <a:lstStyle/>
          <a:p>
            <a:r>
              <a:rPr lang="en-US" sz="1100" dirty="0"/>
              <a:t>I think we should look at one more thing related to our expenses and Pre-Tax Profit Margins.</a:t>
            </a:r>
          </a:p>
          <a:p>
            <a:endParaRPr lang="en-US" sz="1100" dirty="0"/>
          </a:p>
          <a:p>
            <a:r>
              <a:rPr lang="en-US" sz="1100" dirty="0"/>
              <a:t>If you look at the graph, which for the moment just shows Sales, Pre-Tax Profit and Earnings Per Share, you can see that the pattern for Earnings Per Share looks fairly similar to Pre-Tax Profit.  The big change in relationship of the lines is between Sales and Pre-Tax Profit.  </a:t>
            </a:r>
          </a:p>
          <a:p>
            <a:endParaRPr lang="en-US" sz="1100" dirty="0"/>
          </a:p>
          <a:p>
            <a:r>
              <a:rPr lang="en-US" sz="1100" dirty="0"/>
              <a:t>While there is some change between Pre-Tax Profit and Earnings Per Share, it is clearly not as significant.  We will take a look at what else is happening, but our EPS growth rate seems to be very much affected by our Pre-Tax Profit growth.</a:t>
            </a:r>
          </a:p>
          <a:p>
            <a:endParaRPr lang="en-US" sz="1100" dirty="0"/>
          </a:p>
          <a:p>
            <a:r>
              <a:rPr lang="en-US" sz="1100" dirty="0"/>
              <a:t>Lets take one more look at our lines.  We decided that our Pre-Tax Profit drop in 2012 was not a “normal” reflection of what is happening with Pre-Tax Profit.  Remember our $9.0 million dollar write-off?   Because it isn’t a normal thing that happens, we could assume it won’t happen again in the next five years.</a:t>
            </a:r>
          </a:p>
          <a:p>
            <a:endParaRPr lang="en-US" sz="1100" dirty="0"/>
          </a:p>
          <a:p>
            <a:r>
              <a:rPr lang="en-US" sz="1100" dirty="0"/>
              <a:t>In the interest of time, let’s make an assumption that the drop in 2007, 9 years ago, is something similar and also not relevant to what normally happens with the company’s operations.  So lets think of those two years as outliers or irrelevant information in terms of projecting what will happen in the future.</a:t>
            </a:r>
          </a:p>
          <a:p>
            <a:endParaRPr lang="en-US" sz="1100" dirty="0"/>
          </a:p>
          <a:p>
            <a:r>
              <a:rPr lang="en-US" sz="1100" dirty="0"/>
              <a:t>Now let’s look at the fundamental company data at the bottom of the screen  </a:t>
            </a:r>
            <a:r>
              <a:rPr lang="en-US" sz="1100" baseline="0" dirty="0">
                <a:latin typeface="Calibri" panose="020F0502020204030204" pitchFamily="34" charset="0"/>
                <a:cs typeface="Calibri" panose="020F0502020204030204" pitchFamily="34" charset="0"/>
              </a:rPr>
              <a:t>©</a:t>
            </a:r>
            <a:r>
              <a:rPr lang="en-US" sz="1100" dirty="0"/>
              <a:t>.   Remember we calculated that Pre-Tax profit grew at 8.7% over the 10-year period?  Why does the data show a Growth rate of 15.9% for Pre-Tax Profit?</a:t>
            </a:r>
          </a:p>
          <a:p>
            <a:endParaRPr lang="en-US" sz="1100" dirty="0"/>
          </a:p>
          <a:p>
            <a:r>
              <a:rPr lang="en-US" sz="1100" dirty="0"/>
              <a:t>[PAUSE]</a:t>
            </a:r>
          </a:p>
          <a:p>
            <a:endParaRPr lang="en-US" sz="1100" dirty="0"/>
          </a:p>
          <a:p>
            <a:r>
              <a:rPr lang="en-US" sz="1100" dirty="0"/>
              <a:t>Take a look at 2007,  it is much steeper a drop right near the back end of our trend line.  That pulls the back end down.  If the back end is pulled lower and the front end isn’t pulled down as much, what happens to the slope of the line, or our growth rate?</a:t>
            </a:r>
          </a:p>
          <a:p>
            <a:endParaRPr lang="en-US" sz="1100" dirty="0"/>
          </a:p>
          <a:p>
            <a:r>
              <a:rPr lang="en-US" sz="1100" dirty="0"/>
              <a:t>The slope becomes steeper and that shows up as a faster growth rate.  This is one of the reasons to be very careful to make sure data is relevant!</a:t>
            </a:r>
          </a:p>
        </p:txBody>
      </p:sp>
      <p:sp>
        <p:nvSpPr>
          <p:cNvPr id="4" name="Slide Number Placeholder 3"/>
          <p:cNvSpPr>
            <a:spLocks noGrp="1"/>
          </p:cNvSpPr>
          <p:nvPr>
            <p:ph type="sldNum" sz="quarter" idx="10"/>
          </p:nvPr>
        </p:nvSpPr>
        <p:spPr/>
        <p:txBody>
          <a:bodyPr/>
          <a:lstStyle/>
          <a:p>
            <a:fld id="{69C87B1C-6947-41D1-82D4-E235CB8B8571}" type="slidenum">
              <a:rPr lang="en-US" smtClean="0"/>
              <a:t>47</a:t>
            </a:fld>
            <a:endParaRPr lang="en-US" dirty="0"/>
          </a:p>
        </p:txBody>
      </p:sp>
    </p:spTree>
    <p:extLst>
      <p:ext uri="{BB962C8B-B14F-4D97-AF65-F5344CB8AC3E}">
        <p14:creationId xmlns:p14="http://schemas.microsoft.com/office/powerpoint/2010/main" val="1060760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89325" y="290513"/>
            <a:ext cx="2657475" cy="1993900"/>
          </a:xfrm>
        </p:spPr>
      </p:sp>
      <p:sp>
        <p:nvSpPr>
          <p:cNvPr id="3" name="Notes Placeholder 2"/>
          <p:cNvSpPr>
            <a:spLocks noGrp="1"/>
          </p:cNvSpPr>
          <p:nvPr>
            <p:ph type="body" idx="1"/>
          </p:nvPr>
        </p:nvSpPr>
        <p:spPr>
          <a:xfrm>
            <a:off x="960562" y="2284124"/>
            <a:ext cx="7680083" cy="4873909"/>
          </a:xfrm>
        </p:spPr>
        <p:txBody>
          <a:bodyPr/>
          <a:lstStyle/>
          <a:p>
            <a:r>
              <a:rPr lang="en-US" sz="900" dirty="0"/>
              <a:t>So, let’s see what happens if we eliminate 2012 and 2007 as invalid data points in terms of our projecting the future.</a:t>
            </a:r>
          </a:p>
          <a:p>
            <a:endParaRPr lang="en-US" sz="900" dirty="0"/>
          </a:p>
          <a:p>
            <a:r>
              <a:rPr lang="en-US" sz="900" dirty="0"/>
              <a:t>The way we do this in SSG Plus is to click on the year.  As you can see in the pink circles 2007 and 2012 are grayed out.  They have been eliminated from our SSG calculations.  If you look up those year’s line, you will see there are no dots for Sales, Pre-Tax Profit and EPS.  That information is excluded from our SSG.</a:t>
            </a:r>
          </a:p>
          <a:p>
            <a:endParaRPr lang="en-US" sz="900" dirty="0"/>
          </a:p>
          <a:p>
            <a:r>
              <a:rPr lang="en-US" sz="900" dirty="0"/>
              <a:t>If we just eliminate 2007 as an outlier, it drops our Pre-Tax Profit growth rate to 7.5% and our Earnings Per Share growth drops from 11.1% all the way down to 5.9%.  </a:t>
            </a:r>
          </a:p>
          <a:p>
            <a:endParaRPr lang="en-US" sz="900" dirty="0"/>
          </a:p>
          <a:p>
            <a:r>
              <a:rPr lang="en-US" sz="900" dirty="0"/>
              <a:t>We have done the same with 2012.  We know 2012 is also an outlier and we had to eliminate it to get a truer picture of the company operating “normally”</a:t>
            </a:r>
          </a:p>
          <a:p>
            <a:endParaRPr lang="en-US" sz="900" dirty="0"/>
          </a:p>
          <a:p>
            <a:r>
              <a:rPr lang="en-US" sz="900" dirty="0"/>
              <a:t>So when we are all said and done eliminating the two years of irrelevant data, here is where we stand:  </a:t>
            </a:r>
            <a:r>
              <a:rPr lang="en-US" sz="900" dirty="0">
                <a:latin typeface="Calibri" panose="020F0502020204030204" pitchFamily="34" charset="0"/>
                <a:cs typeface="Calibri" panose="020F0502020204030204" pitchFamily="34" charset="0"/>
              </a:rPr>
              <a:t>©</a:t>
            </a:r>
            <a:endParaRPr lang="en-US" sz="900" dirty="0"/>
          </a:p>
          <a:p>
            <a:endParaRPr lang="en-US" sz="900" dirty="0"/>
          </a:p>
          <a:p>
            <a:r>
              <a:rPr lang="en-US" sz="900" dirty="0"/>
              <a:t>The Sales trend changed slightly.  Because it was a fairly consistent Sales pattern, eliminating years didn’t change the trend very much.  We went from 4.3% Sales growth to 4.8% Sales Growth.</a:t>
            </a:r>
          </a:p>
          <a:p>
            <a:endParaRPr lang="en-US" sz="900" dirty="0"/>
          </a:p>
          <a:p>
            <a:r>
              <a:rPr lang="en-US" sz="900" dirty="0"/>
              <a:t>Here is where the changes get interesting and show us what really evaluating the past properly does.</a:t>
            </a:r>
          </a:p>
          <a:p>
            <a:endParaRPr lang="en-US" sz="900" dirty="0"/>
          </a:p>
          <a:p>
            <a:r>
              <a:rPr lang="en-US" sz="900" dirty="0"/>
              <a:t>Remember we showed a Pre-Tax Profit growth of 15.9% on the last slide.  Well, it really didn’t grow quite that fast if you only look at what is normal for the company.  In fact, eliminating those two years drops the 15.9% we showed originally to 8.7%.  Anyone remember the 8.7%?   Yes, that is the growth in Pre-Tax Profit we manually calculated by starting with 9.2% in our earliest year and ending with 10% in our most current year.</a:t>
            </a:r>
          </a:p>
          <a:p>
            <a:endParaRPr lang="en-US" sz="900" dirty="0"/>
          </a:p>
          <a:p>
            <a:r>
              <a:rPr lang="en-US" sz="900" dirty="0"/>
              <a:t>Remember, we talked a few minutes ago about how it is the Pre-Tax Profit that is predominantly affecting our Sales as we move down our Income Statement to Earnings Per Share?</a:t>
            </a:r>
          </a:p>
          <a:p>
            <a:endParaRPr lang="en-US" sz="900" dirty="0"/>
          </a:p>
          <a:p>
            <a:r>
              <a:rPr lang="en-US" sz="900" dirty="0"/>
              <a:t>Notice that after eliminating the two years, our Earnings Per Share growth line still looks pretty much similar to the Pre-Tax Profit growth, although we notice something happening below Pre-Tax Profit in our 2</a:t>
            </a:r>
            <a:r>
              <a:rPr lang="en-US" sz="900" baseline="30000" dirty="0"/>
              <a:t>nd</a:t>
            </a:r>
            <a:r>
              <a:rPr lang="en-US" sz="900" dirty="0"/>
              <a:t> to last year.</a:t>
            </a:r>
          </a:p>
          <a:p>
            <a:endParaRPr lang="en-US" sz="900" dirty="0"/>
          </a:p>
          <a:p>
            <a:r>
              <a:rPr lang="en-US" sz="900" dirty="0"/>
              <a:t>So, if Pre-Tax Profit growth slows, what follows?</a:t>
            </a:r>
          </a:p>
          <a:p>
            <a:endParaRPr lang="en-US" sz="900" dirty="0"/>
          </a:p>
          <a:p>
            <a:r>
              <a:rPr lang="en-US" sz="900" dirty="0"/>
              <a:t>When our 10-year Pre-Tax Profit growth rate dropped from 15.9% to 8.7%, what happened to our 10-year Earnings Per Share growth rate?  It dropped from 11.1% when we leave in the irrelevant data to 7.5% when we only use data that is relevant.  This is the kind of effect an outlier in the wrong place can have.</a:t>
            </a:r>
          </a:p>
          <a:p>
            <a:endParaRPr lang="en-US" sz="900" dirty="0"/>
          </a:p>
          <a:p>
            <a:r>
              <a:rPr lang="en-US" sz="900" dirty="0"/>
              <a:t>One thing we do know going forward is that we can’t base our judgment on historical Earnings Per Share growth of 11.1%, we only can use 7.5% as our starting point.</a:t>
            </a:r>
          </a:p>
          <a:p>
            <a:endParaRPr lang="en-US" sz="900" dirty="0"/>
          </a:p>
          <a:p>
            <a:r>
              <a:rPr lang="en-US" sz="900" dirty="0"/>
              <a:t>That still brings us back to the earlier question of whether PTP% will continue to grow at even 8.7%, but either way, I have to bring my future EPS growth rate down from the 11.1% historic growth rate, at this point to no more than 7.5% unless we know of something else that will help it in the future.</a:t>
            </a:r>
          </a:p>
        </p:txBody>
      </p:sp>
      <p:sp>
        <p:nvSpPr>
          <p:cNvPr id="4" name="Slide Number Placeholder 3"/>
          <p:cNvSpPr>
            <a:spLocks noGrp="1"/>
          </p:cNvSpPr>
          <p:nvPr>
            <p:ph type="sldNum" sz="quarter" idx="10"/>
          </p:nvPr>
        </p:nvSpPr>
        <p:spPr/>
        <p:txBody>
          <a:bodyPr/>
          <a:lstStyle/>
          <a:p>
            <a:fld id="{69C87B1C-6947-41D1-82D4-E235CB8B8571}" type="slidenum">
              <a:rPr lang="en-US" smtClean="0"/>
              <a:t>48</a:t>
            </a:fld>
            <a:endParaRPr lang="en-US" dirty="0"/>
          </a:p>
        </p:txBody>
      </p:sp>
    </p:spTree>
    <p:extLst>
      <p:ext uri="{BB962C8B-B14F-4D97-AF65-F5344CB8AC3E}">
        <p14:creationId xmlns:p14="http://schemas.microsoft.com/office/powerpoint/2010/main" val="116234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t> Ok!  Let’s stop for a minute, catch our breath, and see if we have any questions that need to be answered.</a:t>
            </a:r>
          </a:p>
          <a:p>
            <a:endParaRPr lang="en-US" dirty="0"/>
          </a:p>
          <a:p>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49</a:t>
            </a:fld>
            <a:endParaRPr lang="en-US" dirty="0"/>
          </a:p>
        </p:txBody>
      </p:sp>
      <p:sp>
        <p:nvSpPr>
          <p:cNvPr id="6" name="Notes Placeholder 2">
            <a:extLst>
              <a:ext uri="{FF2B5EF4-FFF2-40B4-BE49-F238E27FC236}">
                <a16:creationId xmlns:a16="http://schemas.microsoft.com/office/drawing/2014/main" id="{43E1FF98-30D7-4FCF-94C5-B02892ACE653}"/>
              </a:ext>
            </a:extLst>
          </p:cNvPr>
          <p:cNvSpPr txBox="1">
            <a:spLocks/>
          </p:cNvSpPr>
          <p:nvPr/>
        </p:nvSpPr>
        <p:spPr bwMode="auto">
          <a:xfrm>
            <a:off x="1431727" y="3057071"/>
            <a:ext cx="7042547" cy="3861407"/>
          </a:xfrm>
          <a:prstGeom prst="rect">
            <a:avLst/>
          </a:prstGeom>
          <a:noFill/>
          <a:ln w="9525">
            <a:noFill/>
            <a:miter lim="800000"/>
            <a:headEnd/>
            <a:tailEnd/>
          </a:ln>
        </p:spPr>
        <p:txBody>
          <a:bodyPr vert="horz" wrap="square" lIns="96660" tIns="48329" rIns="96660" bIns="48329"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latin typeface="+mj-lt"/>
              </a:rPr>
              <a:t>Seeded question:  How do you know if they are using 52-53 week accounting?</a:t>
            </a:r>
          </a:p>
          <a:p>
            <a:endParaRPr lang="en-US" dirty="0">
              <a:latin typeface="+mj-lt"/>
            </a:endParaRPr>
          </a:p>
          <a:p>
            <a:r>
              <a:rPr lang="en-US" dirty="0">
                <a:latin typeface="+mj-lt"/>
              </a:rPr>
              <a:t>Answer: You will see it.  Most financial statements are shown with more than one year so that you can compare numbers.  Even if one of the periods ends at a month end, the other won’t.  You will see a period shown that doesn’t end at the end of a month.  That is the biggest clue.  </a:t>
            </a:r>
            <a:endParaRPr lang="en-US" altLang="en-US" dirty="0">
              <a:latin typeface="+mj-lt"/>
            </a:endParaRPr>
          </a:p>
          <a:p>
            <a:endParaRPr lang="en-US" dirty="0"/>
          </a:p>
          <a:p>
            <a:endParaRPr lang="en-US" dirty="0"/>
          </a:p>
          <a:p>
            <a:endParaRPr lang="en-US" dirty="0"/>
          </a:p>
        </p:txBody>
      </p:sp>
    </p:spTree>
    <p:extLst>
      <p:ext uri="{BB962C8B-B14F-4D97-AF65-F5344CB8AC3E}">
        <p14:creationId xmlns:p14="http://schemas.microsoft.com/office/powerpoint/2010/main" val="977476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Sometimes you may hear Preferred Procedure referred to as “The Business Model”, but in any case, it is based on a simplified version of the company’s Income Statement.</a:t>
            </a:r>
          </a:p>
        </p:txBody>
      </p:sp>
      <p:sp>
        <p:nvSpPr>
          <p:cNvPr id="6" name="Rectangle 7">
            <a:extLst>
              <a:ext uri="{FF2B5EF4-FFF2-40B4-BE49-F238E27FC236}">
                <a16:creationId xmlns:a16="http://schemas.microsoft.com/office/drawing/2014/main" id="{B9F2FF32-5E74-4A62-BB4E-175EB143837F}"/>
              </a:ext>
            </a:extLst>
          </p:cNvPr>
          <p:cNvSpPr>
            <a:spLocks noGrp="1" noChangeArrowheads="1"/>
          </p:cNvSpPr>
          <p:nvPr>
            <p:ph type="sldNum" sz="quarter" idx="5"/>
          </p:nvPr>
        </p:nvSpPr>
        <p:spPr>
          <a:xfrm>
            <a:off x="5442347" y="6949924"/>
            <a:ext cx="4158853" cy="365276"/>
          </a:xfrm>
          <a:ln/>
        </p:spPr>
        <p:txBody>
          <a:bodyPr/>
          <a:lstStyle/>
          <a:p>
            <a:pPr>
              <a:defRPr/>
            </a:pPr>
            <a:fld id="{A60C1A40-305C-4B0D-A61F-C2D14ABCE2C8}" type="slidenum">
              <a:rPr lang="en-US"/>
              <a:pPr>
                <a:defRPr/>
              </a:pPr>
              <a:t>5</a:t>
            </a:fld>
            <a:endParaRPr lang="en-US" dirty="0"/>
          </a:p>
        </p:txBody>
      </p:sp>
    </p:spTree>
    <p:extLst>
      <p:ext uri="{BB962C8B-B14F-4D97-AF65-F5344CB8AC3E}">
        <p14:creationId xmlns:p14="http://schemas.microsoft.com/office/powerpoint/2010/main" val="25219108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30">
              <a:defRPr/>
            </a:pPr>
            <a:r>
              <a:rPr lang="en-US" b="0" dirty="0"/>
              <a:t>Our next step down</a:t>
            </a:r>
            <a:r>
              <a:rPr lang="en-US" b="0" baseline="0" dirty="0"/>
              <a:t> the Income Statement is from our Pre-Tax Profit line to our Net Income line.  What is happening between those two lines?  Taxes!</a:t>
            </a:r>
            <a:endParaRPr lang="en-US" b="0" dirty="0"/>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50</a:t>
            </a:fld>
            <a:endParaRPr lang="en-US" dirty="0"/>
          </a:p>
        </p:txBody>
      </p:sp>
    </p:spTree>
    <p:extLst>
      <p:ext uri="{BB962C8B-B14F-4D97-AF65-F5344CB8AC3E}">
        <p14:creationId xmlns:p14="http://schemas.microsoft.com/office/powerpoint/2010/main" val="1786608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9300" y="320675"/>
            <a:ext cx="3022600" cy="2266950"/>
          </a:xfrm>
        </p:spPr>
      </p:sp>
      <p:sp>
        <p:nvSpPr>
          <p:cNvPr id="3" name="Notes Placeholder 2"/>
          <p:cNvSpPr>
            <a:spLocks noGrp="1"/>
          </p:cNvSpPr>
          <p:nvPr>
            <p:ph type="body" idx="1"/>
          </p:nvPr>
        </p:nvSpPr>
        <p:spPr>
          <a:xfrm>
            <a:off x="960562" y="2678065"/>
            <a:ext cx="7680083" cy="4419614"/>
          </a:xfrm>
        </p:spPr>
        <p:txBody>
          <a:bodyPr/>
          <a:lstStyle/>
          <a:p>
            <a:r>
              <a:rPr lang="en-US" sz="1000" dirty="0"/>
              <a:t>So let’s go back to our SSG and try to figure out what is happening to our taxes, or tax rates.</a:t>
            </a:r>
          </a:p>
          <a:p>
            <a:endParaRPr lang="en-US"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t>Where do we begin?  We look at the space between the Pink line and the Yellow line.  We have drawn in two equal sized arrows </a:t>
            </a:r>
            <a:r>
              <a:rPr lang="en-US" sz="1000" dirty="0">
                <a:latin typeface="Calibri" panose="020F0502020204030204" pitchFamily="34" charset="0"/>
                <a:cs typeface="Calibri" panose="020F0502020204030204" pitchFamily="34" charset="0"/>
              </a:rPr>
              <a:t>©</a:t>
            </a:r>
            <a:r>
              <a:rPr lang="en-US" sz="1000" dirty="0"/>
              <a:t>, one for our most recent year, 2015, and one for our earliest year 2006.</a:t>
            </a:r>
          </a:p>
          <a:p>
            <a:endParaRPr lang="en-US"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t>In 2015, our arrow touches both the Pre-Tax Profit and the Net Income.  If we look back to 2006, we can see that it doesn’t.  Take a look at the blue arrow </a:t>
            </a:r>
            <a:r>
              <a:rPr lang="en-US" sz="1000" dirty="0">
                <a:latin typeface="Calibri" panose="020F0502020204030204" pitchFamily="34" charset="0"/>
                <a:cs typeface="Calibri" panose="020F0502020204030204" pitchFamily="34" charset="0"/>
              </a:rPr>
              <a:t>©</a:t>
            </a:r>
            <a:r>
              <a:rPr lang="en-US" sz="1000" dirty="0"/>
              <a:t>.  It points to where we can see that there is space.  Our Pink arrow no longer touches both lines because the space was bigger, and it got smaller over the 10 years because we can see that the arrow touches both lines in our latest year.</a:t>
            </a:r>
          </a:p>
          <a:p>
            <a:endParaRPr lang="en-US" sz="1000" dirty="0"/>
          </a:p>
          <a:p>
            <a:r>
              <a:rPr lang="en-US" sz="1000" dirty="0"/>
              <a:t>So, what do we know?  Over our ten-year history, our lines have moved closer together.  The space in between them is smaller which means that our tax rate is lower in 2015 than it was in 2006.</a:t>
            </a:r>
          </a:p>
          <a:p>
            <a:endParaRPr lang="en-US"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t>You can actually see this in the numbers.  In SSG Plus  </a:t>
            </a:r>
            <a:r>
              <a:rPr lang="en-US" sz="1000" dirty="0">
                <a:latin typeface="Calibri" panose="020F0502020204030204" pitchFamily="34" charset="0"/>
                <a:cs typeface="Calibri" panose="020F0502020204030204" pitchFamily="34" charset="0"/>
              </a:rPr>
              <a:t>© </a:t>
            </a:r>
            <a:r>
              <a:rPr lang="en-US" sz="1000" dirty="0"/>
              <a:t>if you click on the data tab </a:t>
            </a:r>
            <a:r>
              <a:rPr lang="en-US" sz="1000" dirty="0">
                <a:latin typeface="Calibri" panose="020F0502020204030204" pitchFamily="34" charset="0"/>
                <a:cs typeface="Calibri" panose="020F0502020204030204" pitchFamily="34" charset="0"/>
              </a:rPr>
              <a:t>©</a:t>
            </a:r>
            <a:r>
              <a:rPr lang="en-US" sz="1000" dirty="0"/>
              <a:t> you will see a drop-down menu.  Selecting Annual Data  </a:t>
            </a:r>
            <a:r>
              <a:rPr lang="en-US" sz="1000" dirty="0">
                <a:latin typeface="Calibri" panose="020F0502020204030204" pitchFamily="34" charset="0"/>
                <a:cs typeface="Calibri" panose="020F0502020204030204" pitchFamily="34" charset="0"/>
              </a:rPr>
              <a:t>© </a:t>
            </a:r>
            <a:r>
              <a:rPr lang="en-US" sz="1000" dirty="0"/>
              <a:t>will bring up a table showing the 10 years of data.   We copied the Tax Rate column </a:t>
            </a:r>
            <a:r>
              <a:rPr lang="en-US" sz="1000" dirty="0">
                <a:latin typeface="Calibri" panose="020F0502020204030204" pitchFamily="34" charset="0"/>
                <a:cs typeface="Calibri" panose="020F0502020204030204" pitchFamily="34" charset="0"/>
              </a:rPr>
              <a:t>©</a:t>
            </a:r>
            <a:r>
              <a:rPr lang="en-US" sz="1000" dirty="0"/>
              <a:t>.</a:t>
            </a:r>
          </a:p>
          <a:p>
            <a:endParaRPr lang="en-US" sz="10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000" dirty="0"/>
              <a:t>As you can see in 2015  </a:t>
            </a:r>
            <a:r>
              <a:rPr lang="en-US" sz="1000" dirty="0">
                <a:latin typeface="Calibri" panose="020F0502020204030204" pitchFamily="34" charset="0"/>
                <a:cs typeface="Calibri" panose="020F0502020204030204" pitchFamily="34" charset="0"/>
              </a:rPr>
              <a:t>© </a:t>
            </a:r>
            <a:r>
              <a:rPr lang="en-US" sz="1000" dirty="0"/>
              <a:t>our tax rate is 26.1, back in 2006 </a:t>
            </a:r>
            <a:r>
              <a:rPr lang="en-US" sz="1000" dirty="0">
                <a:latin typeface="Calibri" panose="020F0502020204030204" pitchFamily="34" charset="0"/>
                <a:cs typeface="Calibri" panose="020F0502020204030204" pitchFamily="34" charset="0"/>
              </a:rPr>
              <a:t>© </a:t>
            </a:r>
            <a:r>
              <a:rPr lang="en-US" sz="1000" dirty="0"/>
              <a:t>it was 32.3.  That is what our arrows showed, that our space between Pre-Tax Profit and Net Income got smaller from the 32.3% tax rate in 2006 to our 2015 tax rate of 26.1%</a:t>
            </a:r>
          </a:p>
          <a:p>
            <a:endParaRPr lang="en-US" sz="1000" dirty="0"/>
          </a:p>
          <a:p>
            <a:pPr defTabSz="951530">
              <a:defRPr/>
            </a:pPr>
            <a:r>
              <a:rPr lang="en-US" sz="1000" dirty="0"/>
              <a:t>The tax rates got lower meaning the space between Pre-Tax Profit and Net Income, which we know represents taxes, got smaller over the 10 years……That another part of why our EPS was able to grow faster than sales and grew at 11.1% while Sales only grew at 4.3%.  The company was paying less taxes out of every dollar of sales in 2015 than it was in 2006.  Less Taxes pulled up the yellow Net Income line, which in turn pulled up our Blue Earnings per share line.</a:t>
            </a:r>
          </a:p>
          <a:p>
            <a:endParaRPr lang="en-US" sz="1000" dirty="0"/>
          </a:p>
          <a:p>
            <a:r>
              <a:rPr lang="en-US" sz="1000" dirty="0"/>
              <a:t>One other thing you might notice.  Remember in the discussion about expenses we indicated that although most of the changes between Sales and Earnings Per Share were as the result of changes in expenses, something happen in the 2</a:t>
            </a:r>
            <a:r>
              <a:rPr lang="en-US" sz="1000" baseline="30000" dirty="0"/>
              <a:t>nd</a:t>
            </a:r>
            <a:r>
              <a:rPr lang="en-US" sz="1000" dirty="0"/>
              <a:t> to last year.  </a:t>
            </a:r>
          </a:p>
          <a:p>
            <a:endParaRPr lang="en-US" sz="1000" dirty="0"/>
          </a:p>
          <a:p>
            <a:r>
              <a:rPr lang="en-US" sz="1000" dirty="0"/>
              <a:t>Let’s take a look at 2014.  Notice how big the space between Pre-Tax Profit, our pink line, and Net Income, our yellow line, got?   Bigger space equals bigger expenses.  If you look at the table in 2014 the tax rate hit 49.6%.  Notice the effect it had.  It dragged down our yellow Net Income line and as a result also dragged our blue Earnings Per Share line down.  In 2014, the big change was in taxes, Pre-Tax Profit and Sales stayed in Sync!  In 2014 our EPS grew slower than sales because there was a very high tax rate.</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9C87B1C-6947-41D1-82D4-E235CB8B8571}" type="slidenum">
              <a:rPr lang="en-US" smtClean="0"/>
              <a:t>51</a:t>
            </a:fld>
            <a:endParaRPr lang="en-US" dirty="0"/>
          </a:p>
        </p:txBody>
      </p:sp>
    </p:spTree>
    <p:extLst>
      <p:ext uri="{BB962C8B-B14F-4D97-AF65-F5344CB8AC3E}">
        <p14:creationId xmlns:p14="http://schemas.microsoft.com/office/powerpoint/2010/main" val="1719735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28963" y="533400"/>
            <a:ext cx="3081337" cy="2311400"/>
          </a:xfrm>
        </p:spPr>
      </p:sp>
      <p:sp>
        <p:nvSpPr>
          <p:cNvPr id="3" name="Notes Placeholder 2"/>
          <p:cNvSpPr>
            <a:spLocks noGrp="1"/>
          </p:cNvSpPr>
          <p:nvPr>
            <p:ph type="body" idx="1"/>
          </p:nvPr>
        </p:nvSpPr>
        <p:spPr>
          <a:xfrm>
            <a:off x="960562" y="2845477"/>
            <a:ext cx="7680083" cy="4252203"/>
          </a:xfrm>
        </p:spPr>
        <p:txBody>
          <a:bodyPr/>
          <a:lstStyle/>
          <a:p>
            <a:r>
              <a:rPr lang="en-US" sz="1300" dirty="0"/>
              <a:t>We did a little digging.  We went to MD&amp;A for 2015 in RPM’s 2016 annual report.  What we found was that the rate dropped significantly because the prior year was affected by a “deferred income tax charge”.    Didn’t we see a very high tax rate in 2014?</a:t>
            </a:r>
          </a:p>
          <a:p>
            <a:endParaRPr lang="en-US" sz="1300" dirty="0"/>
          </a:p>
          <a:p>
            <a:r>
              <a:rPr lang="en-US" sz="1300" dirty="0"/>
              <a:t>So we dug into 2014 and they talk about a $106.2 million dollar tax charge related to the change in foreign unremitted earnings not considered to be permanently reinvested.</a:t>
            </a:r>
          </a:p>
          <a:p>
            <a:endParaRPr lang="en-US" sz="1300" dirty="0"/>
          </a:p>
          <a:p>
            <a:r>
              <a:rPr lang="en-US" sz="1300" dirty="0"/>
              <a:t>My feeling is that figuring out multi-national tax rates and the effect of deferred taxes etc. is largely beyond what most people can figure out.  I generally don’t make my own judgment on future tax rates. It is just easier to go see what the “experts” at Value Line or some other source think.</a:t>
            </a:r>
          </a:p>
          <a:p>
            <a:endParaRPr lang="en-US" sz="1300" dirty="0"/>
          </a:p>
          <a:p>
            <a:r>
              <a:rPr lang="en-US" sz="1300" dirty="0"/>
              <a:t>So we pulled up Value Line and they are expecting the rate to climb from our most recent 26.1% rate up to 30%.   If that happens, taxes will grow, which means the space between Pre-Tax Profit and Net Income will get bigger, which pushes the Net Income line downward.   Net Income will grow slower than Sales.  If this happens, it will also push down everything below it, meaning Earnings Per Share, and so Earnings Per Share will be expected to grow slower than Sales.</a:t>
            </a:r>
          </a:p>
          <a:p>
            <a:endParaRPr lang="en-US" sz="1300" dirty="0"/>
          </a:p>
          <a:p>
            <a:r>
              <a:rPr lang="en-US" sz="1300" dirty="0"/>
              <a:t>In the last 10 years, the tax rate got smaller, going from 32.3% to 26.1%.  This pulled up the Net Income and Earnings Per Share lines and is part of what allowed EPS to grow at 11.1% which was faster than Sales growth of 4.3%.</a:t>
            </a:r>
          </a:p>
          <a:p>
            <a:endParaRPr lang="en-US" sz="1300" dirty="0"/>
          </a:p>
          <a:p>
            <a:r>
              <a:rPr lang="en-US" sz="1300" dirty="0"/>
              <a:t>Going forward, we are expecting the opposite.  Not only won’t we get a bottom-line boost because tax rates go down, but there will be a drag on the bottom line because tax rates are expected to increase.</a:t>
            </a:r>
          </a:p>
        </p:txBody>
      </p:sp>
      <p:sp>
        <p:nvSpPr>
          <p:cNvPr id="4" name="Slide Number Placeholder 3"/>
          <p:cNvSpPr>
            <a:spLocks noGrp="1"/>
          </p:cNvSpPr>
          <p:nvPr>
            <p:ph type="sldNum" sz="quarter" idx="10"/>
          </p:nvPr>
        </p:nvSpPr>
        <p:spPr/>
        <p:txBody>
          <a:bodyPr/>
          <a:lstStyle/>
          <a:p>
            <a:fld id="{69C87B1C-6947-41D1-82D4-E235CB8B8571}" type="slidenum">
              <a:rPr lang="en-US" smtClean="0"/>
              <a:t>52</a:t>
            </a:fld>
            <a:endParaRPr lang="en-US" dirty="0"/>
          </a:p>
        </p:txBody>
      </p:sp>
    </p:spTree>
    <p:extLst>
      <p:ext uri="{BB962C8B-B14F-4D97-AF65-F5344CB8AC3E}">
        <p14:creationId xmlns:p14="http://schemas.microsoft.com/office/powerpoint/2010/main" val="2994293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moment lets assume that expenses and shares are not changing.  Again, if we assume that the only thing that changes is Tax Rates</a:t>
            </a:r>
            <a:r>
              <a:rPr lang="en-US" baseline="0" dirty="0"/>
              <a:t> </a:t>
            </a:r>
            <a:r>
              <a:rPr lang="en-US" dirty="0"/>
              <a:t>and they increase,</a:t>
            </a:r>
            <a:r>
              <a:rPr lang="en-US" baseline="0" dirty="0"/>
              <a:t> that means Taxes expense is increasing out of every dollar of Sales.  </a:t>
            </a:r>
          </a:p>
          <a:p>
            <a:endParaRPr lang="en-US" baseline="0" dirty="0"/>
          </a:p>
          <a:p>
            <a:r>
              <a:rPr lang="en-US" baseline="0" dirty="0"/>
              <a:t>When this happens, the Net Income line is pushed down and the Earnings Per Share line below it is dragged down and will grow slower.  Therefore, Sales can be expected to grow at a faster rate than Earnings Per Share.</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53</a:t>
            </a:fld>
            <a:endParaRPr lang="en-US" dirty="0"/>
          </a:p>
        </p:txBody>
      </p:sp>
    </p:spTree>
    <p:extLst>
      <p:ext uri="{BB962C8B-B14F-4D97-AF65-F5344CB8AC3E}">
        <p14:creationId xmlns:p14="http://schemas.microsoft.com/office/powerpoint/2010/main" val="1078233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30">
              <a:defRPr/>
            </a:pPr>
            <a:r>
              <a:rPr lang="en-US" b="0" dirty="0"/>
              <a:t>Our last step down</a:t>
            </a:r>
            <a:r>
              <a:rPr lang="en-US" b="0" baseline="0" dirty="0"/>
              <a:t> the Income Statement as we move down from our Net Income line to our Earnings Per Share line.  What is happening between those two lines?  Shares Outstanding!</a:t>
            </a:r>
            <a:endParaRPr lang="en-US" b="0" dirty="0"/>
          </a:p>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54</a:t>
            </a:fld>
            <a:endParaRPr lang="en-US" dirty="0"/>
          </a:p>
        </p:txBody>
      </p:sp>
    </p:spTree>
    <p:extLst>
      <p:ext uri="{BB962C8B-B14F-4D97-AF65-F5344CB8AC3E}">
        <p14:creationId xmlns:p14="http://schemas.microsoft.com/office/powerpoint/2010/main" val="16864601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we go back to our</a:t>
            </a:r>
            <a:r>
              <a:rPr lang="en-US" b="0" baseline="0" dirty="0"/>
              <a:t> SSG we can see that our lines for Net Income and for Earnings Per Share are moving much more in unison than any of the other sets of lines.  That tells us there aren’t major fluctuations in what happens between those two lines, Shares Outstanding.</a:t>
            </a:r>
          </a:p>
          <a:p>
            <a:endParaRPr lang="en-US" b="0" baseline="0" dirty="0"/>
          </a:p>
          <a:p>
            <a:r>
              <a:rPr lang="en-US" b="0" baseline="0" dirty="0"/>
              <a:t>If we look a little closer, we can see that the space has gotten larger over time, which indicates our Shares Outstanding has been increasing.  This effectively dragged the Earnings Per Share line down a bit and caused our Earnings Per Share growth rate to be a little lower.</a:t>
            </a:r>
            <a:endParaRPr lang="en-US" b="0" dirty="0"/>
          </a:p>
        </p:txBody>
      </p:sp>
      <p:sp>
        <p:nvSpPr>
          <p:cNvPr id="4" name="Slide Number Placeholder 3"/>
          <p:cNvSpPr>
            <a:spLocks noGrp="1"/>
          </p:cNvSpPr>
          <p:nvPr>
            <p:ph type="sldNum" sz="quarter" idx="10"/>
          </p:nvPr>
        </p:nvSpPr>
        <p:spPr/>
        <p:txBody>
          <a:bodyPr/>
          <a:lstStyle/>
          <a:p>
            <a:fld id="{69C87B1C-6947-41D1-82D4-E235CB8B8571}" type="slidenum">
              <a:rPr lang="en-US" smtClean="0"/>
              <a:t>55</a:t>
            </a:fld>
            <a:endParaRPr lang="en-US" dirty="0"/>
          </a:p>
        </p:txBody>
      </p:sp>
    </p:spTree>
    <p:extLst>
      <p:ext uri="{BB962C8B-B14F-4D97-AF65-F5344CB8AC3E}">
        <p14:creationId xmlns:p14="http://schemas.microsoft.com/office/powerpoint/2010/main" val="22607068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drag the lines so that the</a:t>
            </a:r>
            <a:r>
              <a:rPr lang="en-US" baseline="0" dirty="0"/>
              <a:t> Net Income line and the Earnings Per Share line begin at the same point, we can see that over time Net Income grew slightly faster than Earnings Per Share.  The space between them, Shares Outstanding, widened.</a:t>
            </a:r>
          </a:p>
          <a:p>
            <a:endParaRPr lang="en-US" baseline="0" dirty="0"/>
          </a:p>
          <a:p>
            <a:r>
              <a:rPr lang="en-US" baseline="0" dirty="0"/>
              <a:t>Don’t ever be afraid to drag the lines on the SSG around to see what you need to see.  You can’t </a:t>
            </a:r>
            <a:r>
              <a:rPr lang="en-US" baseline="0"/>
              <a:t>break it</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56</a:t>
            </a:fld>
            <a:endParaRPr lang="en-US" dirty="0"/>
          </a:p>
        </p:txBody>
      </p:sp>
    </p:spTree>
    <p:extLst>
      <p:ext uri="{BB962C8B-B14F-4D97-AF65-F5344CB8AC3E}">
        <p14:creationId xmlns:p14="http://schemas.microsoft.com/office/powerpoint/2010/main" val="3058126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are seeing</a:t>
            </a:r>
            <a:r>
              <a:rPr lang="en-US" baseline="0" dirty="0"/>
              <a:t> is that an increase in </a:t>
            </a:r>
            <a:r>
              <a:rPr lang="en-US" b="0" baseline="0" dirty="0"/>
              <a:t>shares </a:t>
            </a:r>
            <a:r>
              <a:rPr lang="en-US" baseline="0" dirty="0"/>
              <a:t>dragged the Earnings Per Share line down causing it to grow slower than Net Income.</a:t>
            </a:r>
          </a:p>
          <a:p>
            <a:endParaRPr lang="en-US" baseline="0" dirty="0"/>
          </a:p>
          <a:p>
            <a:r>
              <a:rPr lang="en-US" baseline="0" dirty="0"/>
              <a:t>While our other two spaces, Expenses and Taxes, worked in our favor over the past 10 years by pulling up the lines below them as the space got smaller, Shares Outstanding was the one thing that tempered the difference in growth rates between Sales and Earnings Per Share over the last 10 years.  This very minutely counteracted the two other forces that caused Earnings Per Share to grow at 11.1%, so much faster than Sales which only grew at 4.3%.</a:t>
            </a:r>
          </a:p>
          <a:p>
            <a:endParaRPr lang="en-US" baseline="0" dirty="0"/>
          </a:p>
          <a:p>
            <a:r>
              <a:rPr lang="en-US" baseline="0" dirty="0"/>
              <a:t>One last thing here, if you look at the very bottom, you will see a light blue line.  If you look in the legends box, you will see that we turned on Shares Outstanding.  We can plot shares outstanding so that we can see the trend, and when we plot the shares, we can notice a slight up trend since 2011.</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57</a:t>
            </a:fld>
            <a:endParaRPr lang="en-US" dirty="0"/>
          </a:p>
        </p:txBody>
      </p:sp>
    </p:spTree>
    <p:extLst>
      <p:ext uri="{BB962C8B-B14F-4D97-AF65-F5344CB8AC3E}">
        <p14:creationId xmlns:p14="http://schemas.microsoft.com/office/powerpoint/2010/main" val="4079888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we could with tax rates, we can go to the top and click on data</a:t>
            </a:r>
            <a:r>
              <a:rPr lang="en-US" baseline="0" dirty="0"/>
              <a:t> and then annual data, and we can find the column called “Diluted Shares”.  If you look at the numbers, you can see what we just saw on the graph, shares have climbed from 128.7 to 136.7 over our 10-year period.</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58</a:t>
            </a:fld>
            <a:endParaRPr lang="en-US" dirty="0"/>
          </a:p>
        </p:txBody>
      </p:sp>
    </p:spTree>
    <p:extLst>
      <p:ext uri="{BB962C8B-B14F-4D97-AF65-F5344CB8AC3E}">
        <p14:creationId xmlns:p14="http://schemas.microsoft.com/office/powerpoint/2010/main" val="4717978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about Shares</a:t>
            </a:r>
            <a:r>
              <a:rPr lang="en-US" baseline="0" dirty="0"/>
              <a:t> Outstanding we had to dig a little further than our usual MD&amp;A, we had to go to the footnotes to the financial statements.</a:t>
            </a:r>
          </a:p>
          <a:p>
            <a:endParaRPr lang="en-US" baseline="0" dirty="0"/>
          </a:p>
          <a:p>
            <a:r>
              <a:rPr lang="en-US" baseline="0" dirty="0"/>
              <a:t>If we dig into our note about Common Stock we find out that they have a stock repurchase program authorized in 2008.  If we look at the Shares Outstanding graph we saw a slight dip in shares in 2008 before they started climbing again.</a:t>
            </a:r>
          </a:p>
          <a:p>
            <a:endParaRPr lang="en-US" baseline="0" dirty="0"/>
          </a:p>
          <a:p>
            <a:r>
              <a:rPr lang="en-US" baseline="0" dirty="0"/>
              <a:t>They talk about the repurchase plan as including attempting to offset the dilutive effects of their equity-based compensation plan.  If we dig a little further, we find  that they do it based on “prevailing market conditions and alternative uses of capital” and we find out they did repurchase in 2015 and 2014, but not in 2013.</a:t>
            </a:r>
          </a:p>
          <a:p>
            <a:endParaRPr lang="en-US" baseline="0" dirty="0"/>
          </a:p>
          <a:p>
            <a:r>
              <a:rPr lang="en-US" baseline="0" dirty="0"/>
              <a:t>If we look at the Stock Based Compensation, we find that they give stock based awards to employees and directors. </a:t>
            </a:r>
          </a:p>
          <a:p>
            <a:endParaRPr lang="en-US" baseline="0" dirty="0"/>
          </a:p>
          <a:p>
            <a:r>
              <a:rPr lang="en-US" baseline="0" dirty="0"/>
              <a:t>In looking at the plot we see that there is some upward trend in shares outstanding, but we now know the forces that are keeping it in check.  Shares are going out as compensation, but shares are coming in as they repurchase them under the repurchase plan.  It doesn’t appear to have a major effect as the changes and increase are relatively small.</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59</a:t>
            </a:fld>
            <a:endParaRPr lang="en-US" dirty="0"/>
          </a:p>
        </p:txBody>
      </p:sp>
    </p:spTree>
    <p:extLst>
      <p:ext uri="{BB962C8B-B14F-4D97-AF65-F5344CB8AC3E}">
        <p14:creationId xmlns:p14="http://schemas.microsoft.com/office/powerpoint/2010/main" val="912080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6BF589-8A69-412A-95C0-BD15CBDDFE04}" type="slidenum">
              <a:rPr lang="en-US"/>
              <a:pPr>
                <a:defRPr/>
              </a:pPr>
              <a:t>6</a:t>
            </a:fld>
            <a:endParaRPr lang="en-US" dirty="0"/>
          </a:p>
        </p:txBody>
      </p:sp>
      <p:sp>
        <p:nvSpPr>
          <p:cNvPr id="73731" name="Rectangle 2"/>
          <p:cNvSpPr>
            <a:spLocks noGrp="1" noRot="1" noChangeAspect="1" noChangeArrowheads="1" noTextEdit="1"/>
          </p:cNvSpPr>
          <p:nvPr>
            <p:ph type="sldImg"/>
          </p:nvPr>
        </p:nvSpPr>
        <p:spPr>
          <a:xfrm>
            <a:off x="3352800" y="549275"/>
            <a:ext cx="2895600" cy="2171700"/>
          </a:xfrm>
          <a:ln/>
        </p:spPr>
      </p:sp>
      <p:sp>
        <p:nvSpPr>
          <p:cNvPr id="73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So we start off</a:t>
            </a:r>
            <a:r>
              <a:rPr lang="en-US" baseline="0" dirty="0">
                <a:latin typeface="+mj-lt"/>
                <a:ea typeface="ヒラギノ角ゴ Pro W3"/>
              </a:rPr>
              <a:t> by talking about what the income statement means to us.  </a:t>
            </a:r>
          </a:p>
          <a:p>
            <a:endParaRPr lang="en-US" dirty="0">
              <a:latin typeface="+mj-lt"/>
              <a:ea typeface="ヒラギノ角ゴ Pro W3"/>
            </a:endParaRPr>
          </a:p>
          <a:p>
            <a:r>
              <a:rPr lang="en-US" baseline="0" dirty="0">
                <a:latin typeface="+mj-lt"/>
                <a:ea typeface="ヒラギノ角ゴ Pro W3"/>
              </a:rPr>
              <a:t>The statement shows how the company has done.  Is it profitable?  </a:t>
            </a:r>
          </a:p>
          <a:p>
            <a:endParaRPr lang="en-US" dirty="0">
              <a:latin typeface="+mj-lt"/>
              <a:ea typeface="ヒラギノ角ゴ Pro W3"/>
            </a:endParaRPr>
          </a:p>
          <a:p>
            <a:r>
              <a:rPr lang="en-US" baseline="0" dirty="0">
                <a:latin typeface="+mj-lt"/>
                <a:ea typeface="ヒラギノ角ゴ Pro W3"/>
              </a:rPr>
              <a:t>We can use a series of income statements to see a trend over time.  Hopefully, profitability will result in cash flow allowing the company to pay bills.  We also base our future expected price partly on growth in earnings of the company, more specifically </a:t>
            </a:r>
            <a:r>
              <a:rPr lang="en-US" b="1" baseline="0" dirty="0">
                <a:solidFill>
                  <a:srgbClr val="0000FF"/>
                </a:solidFill>
                <a:latin typeface="+mj-lt"/>
                <a:ea typeface="ヒラギノ角ゴ Pro W3"/>
              </a:rPr>
              <a:t>Earnings Per Share</a:t>
            </a:r>
            <a:r>
              <a:rPr lang="en-US" baseline="0" dirty="0">
                <a:latin typeface="+mj-lt"/>
                <a:ea typeface="ヒラギノ角ゴ Pro W3"/>
              </a:rPr>
              <a:t>.</a:t>
            </a:r>
          </a:p>
          <a:p>
            <a:endParaRPr lang="en-US" baseline="0" dirty="0">
              <a:latin typeface="+mj-lt"/>
              <a:ea typeface="ヒラギノ角ゴ Pro W3"/>
            </a:endParaRPr>
          </a:p>
          <a:p>
            <a:r>
              <a:rPr lang="en-US" baseline="0" dirty="0">
                <a:latin typeface="+mj-lt"/>
                <a:ea typeface="ヒラギノ角ゴ Pro W3"/>
              </a:rPr>
              <a:t>We can look at the ability of management to generate </a:t>
            </a:r>
            <a:r>
              <a:rPr lang="en-US" b="1" baseline="0" dirty="0">
                <a:latin typeface="+mj-lt"/>
                <a:ea typeface="ヒラギノ角ゴ Pro W3"/>
              </a:rPr>
              <a:t>Sales</a:t>
            </a:r>
            <a:r>
              <a:rPr lang="en-US" baseline="0" dirty="0">
                <a:latin typeface="+mj-lt"/>
                <a:ea typeface="ヒラギノ角ゴ Pro W3"/>
              </a:rPr>
              <a:t> and control their expenses, hopefully resulting in a profit.</a:t>
            </a:r>
          </a:p>
          <a:p>
            <a:endParaRPr lang="en-US" baseline="0" dirty="0">
              <a:latin typeface="+mj-lt"/>
              <a:ea typeface="ヒラギノ角ゴ Pro W3"/>
            </a:endParaRPr>
          </a:p>
          <a:p>
            <a:r>
              <a:rPr lang="en-US" baseline="0" dirty="0">
                <a:latin typeface="+mj-lt"/>
                <a:ea typeface="ヒラギノ角ゴ Pro W3"/>
              </a:rPr>
              <a:t>We are concerned about trends, certainly the trend in </a:t>
            </a:r>
            <a:r>
              <a:rPr lang="en-US" b="1" dirty="0">
                <a:solidFill>
                  <a:srgbClr val="00CC00"/>
                </a:solidFill>
                <a:latin typeface="+mj-lt"/>
                <a:ea typeface="ヒラギノ角ゴ Pro W3"/>
              </a:rPr>
              <a:t>Sales</a:t>
            </a:r>
            <a:r>
              <a:rPr lang="en-US" baseline="0" dirty="0">
                <a:latin typeface="+mj-lt"/>
                <a:ea typeface="ヒラギノ角ゴ Pro W3"/>
              </a:rPr>
              <a:t> and the trends in </a:t>
            </a:r>
            <a:r>
              <a:rPr lang="en-US" b="1" dirty="0">
                <a:solidFill>
                  <a:srgbClr val="9A7500"/>
                </a:solidFill>
                <a:latin typeface="+mj-lt"/>
              </a:rPr>
              <a:t>Net Income </a:t>
            </a:r>
            <a:r>
              <a:rPr lang="en-US" baseline="0" dirty="0">
                <a:latin typeface="+mj-lt"/>
                <a:ea typeface="ヒラギノ角ゴ Pro W3"/>
              </a:rPr>
              <a:t>or </a:t>
            </a:r>
            <a:r>
              <a:rPr lang="en-US" b="1" baseline="0" dirty="0">
                <a:solidFill>
                  <a:srgbClr val="0000FF"/>
                </a:solidFill>
                <a:latin typeface="+mj-lt"/>
                <a:ea typeface="ヒラギノ角ゴ Pro W3"/>
              </a:rPr>
              <a:t>Earnings Per Share</a:t>
            </a:r>
            <a:r>
              <a:rPr lang="en-US" baseline="0" dirty="0">
                <a:latin typeface="+mj-lt"/>
                <a:ea typeface="ヒラギノ角ゴ Pro W3"/>
              </a:rPr>
              <a:t>.</a:t>
            </a:r>
          </a:p>
          <a:p>
            <a:endParaRPr lang="en-US" dirty="0">
              <a:latin typeface="+mj-lt"/>
              <a:ea typeface="ヒラギノ角ゴ Pro W3"/>
            </a:endParaRPr>
          </a:p>
          <a:p>
            <a:r>
              <a:rPr lang="en-US" dirty="0">
                <a:latin typeface="+mj-lt"/>
                <a:ea typeface="ヒラギノ角ゴ Pro W3"/>
              </a:rPr>
              <a:t>I would like to remind everyone that when we use a term that is normally plotted on our standard SSG, we will highlight it in a color that matches the color it appears on the SSG, for example, </a:t>
            </a:r>
            <a:r>
              <a:rPr lang="en-US" b="1" dirty="0">
                <a:solidFill>
                  <a:srgbClr val="00CC00"/>
                </a:solidFill>
                <a:latin typeface="+mj-lt"/>
                <a:ea typeface="ヒラギノ角ゴ Pro W3"/>
              </a:rPr>
              <a:t>Sales</a:t>
            </a:r>
            <a:r>
              <a:rPr lang="en-US" dirty="0">
                <a:latin typeface="+mj-lt"/>
                <a:ea typeface="ヒラギノ角ゴ Pro W3"/>
              </a:rPr>
              <a:t> on this slide.  I will confess </a:t>
            </a:r>
            <a:r>
              <a:rPr lang="en-US" b="1" dirty="0">
                <a:solidFill>
                  <a:srgbClr val="9A7500"/>
                </a:solidFill>
                <a:latin typeface="+mj-lt"/>
                <a:ea typeface="ヒラギノ角ゴ Pro W3"/>
              </a:rPr>
              <a:t>Net Income </a:t>
            </a:r>
            <a:r>
              <a:rPr lang="en-US" dirty="0">
                <a:latin typeface="+mj-lt"/>
                <a:ea typeface="ヒラギノ角ゴ Pro W3"/>
              </a:rPr>
              <a:t>is a little more brown than it should be, but its standard color makes it hard to read on the slides (so I took a little liberty with that one)</a:t>
            </a:r>
            <a:endParaRPr lang="en-US" baseline="0" dirty="0">
              <a:latin typeface="+mj-lt"/>
              <a:ea typeface="ヒラギノ角ゴ Pro W3"/>
            </a:endParaRPr>
          </a:p>
          <a:p>
            <a:endParaRPr lang="en-US" dirty="0">
              <a:latin typeface="Arial" pitchFamily="34" charset="0"/>
              <a:ea typeface="ヒラギノ角ゴ Pro W3"/>
            </a:endParaRPr>
          </a:p>
        </p:txBody>
      </p:sp>
    </p:spTree>
    <p:extLst>
      <p:ext uri="{BB962C8B-B14F-4D97-AF65-F5344CB8AC3E}">
        <p14:creationId xmlns:p14="http://schemas.microsoft.com/office/powerpoint/2010/main" val="18951543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taxes and expenses remain the same and the only thing that changes is Shares</a:t>
            </a:r>
            <a:r>
              <a:rPr lang="en-US" baseline="0" dirty="0"/>
              <a:t> Outstanding </a:t>
            </a:r>
            <a:r>
              <a:rPr lang="en-US" dirty="0"/>
              <a:t>and they increase,</a:t>
            </a:r>
            <a:r>
              <a:rPr lang="en-US" baseline="0" dirty="0"/>
              <a:t> that means Net Income is divided over more shares making the portion allocated to each share smaller.   </a:t>
            </a:r>
          </a:p>
          <a:p>
            <a:endParaRPr lang="en-US" baseline="0" dirty="0"/>
          </a:p>
          <a:p>
            <a:r>
              <a:rPr lang="en-US" baseline="0" dirty="0"/>
              <a:t>When this happens, Earnings Per Share growth is dragged down because of the additional shares and will grow slower.  Therefore, Sales can be expected to grow at a faster rate than Earnings Per Share, if the only change that is happening is that Shares Outstanding is increasing.</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60</a:t>
            </a:fld>
            <a:endParaRPr lang="en-US" dirty="0"/>
          </a:p>
        </p:txBody>
      </p:sp>
    </p:spTree>
    <p:extLst>
      <p:ext uri="{BB962C8B-B14F-4D97-AF65-F5344CB8AC3E}">
        <p14:creationId xmlns:p14="http://schemas.microsoft.com/office/powerpoint/2010/main" val="9490267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43263" y="471488"/>
            <a:ext cx="3149600" cy="2362200"/>
          </a:xfrm>
        </p:spPr>
      </p:sp>
      <p:sp>
        <p:nvSpPr>
          <p:cNvPr id="3" name="Notes Placeholder 2"/>
          <p:cNvSpPr>
            <a:spLocks noGrp="1"/>
          </p:cNvSpPr>
          <p:nvPr>
            <p:ph type="body" idx="1"/>
          </p:nvPr>
        </p:nvSpPr>
        <p:spPr>
          <a:xfrm>
            <a:off x="960562" y="2834640"/>
            <a:ext cx="7680083" cy="4383744"/>
          </a:xfrm>
        </p:spPr>
        <p:txBody>
          <a:bodyPr/>
          <a:lstStyle/>
          <a:p>
            <a:r>
              <a:rPr lang="en-US" sz="1000" dirty="0"/>
              <a:t>Let’s take a look at how this all begins to play out on our SSG.</a:t>
            </a:r>
          </a:p>
          <a:p>
            <a:endParaRPr lang="en-US" sz="1000" dirty="0"/>
          </a:p>
          <a:p>
            <a:r>
              <a:rPr lang="en-US" sz="1000" dirty="0"/>
              <a:t>Let’s start with the top.  What we have is what we call our “Preferred Procedure Calculation”.  And what we do with this is take a look at what we expect to happen with each of the pairs of lines over the next 5 years.  </a:t>
            </a:r>
          </a:p>
          <a:p>
            <a:endParaRPr lang="en-US" sz="1000" dirty="0"/>
          </a:p>
          <a:p>
            <a:r>
              <a:rPr lang="en-US" sz="1000" dirty="0"/>
              <a:t>We do this by looking at the areas in between our lines: Expenses (as reflected by what is left after them, Pre-Tax Profit, which we do by looking at the Pre-Tax Profit Margins), Taxes (by looking at Tax Rates), and Shares Outstanding.</a:t>
            </a:r>
          </a:p>
          <a:p>
            <a:endParaRPr lang="en-US" sz="1000" dirty="0"/>
          </a:p>
          <a:p>
            <a:r>
              <a:rPr lang="en-US" sz="1000" dirty="0"/>
              <a:t>If you remember, we have a company growing Earnings Per Share at over 11% a year, starting with a 4.3% Sales growth.  Things look pretty rosy!</a:t>
            </a:r>
          </a:p>
          <a:p>
            <a:endParaRPr lang="en-US" sz="1000" dirty="0"/>
          </a:p>
          <a:p>
            <a:r>
              <a:rPr lang="en-US" sz="1000" dirty="0"/>
              <a:t>To start with I decided to be a little aggressive and round up and project Sales will grow at 5%.  I wanted a round number for our purposes.  It may be a little aggressive.</a:t>
            </a:r>
          </a:p>
          <a:p>
            <a:endParaRPr lang="en-US" sz="1000" dirty="0"/>
          </a:p>
          <a:p>
            <a:r>
              <a:rPr lang="en-US" sz="1000" dirty="0"/>
              <a:t>On our top preferred procedure I left shares outstanding at 135.2 as they presently are although we know they have been climbing slightly and working against us.  I also left tax rates at their low 26.1 even though we pretty much know they are going to go higher and work against us.  The only thing I changed was where we started.  </a:t>
            </a:r>
          </a:p>
          <a:p>
            <a:endParaRPr lang="en-US" sz="1000" dirty="0"/>
          </a:p>
          <a:p>
            <a:r>
              <a:rPr lang="en-US" sz="1000" dirty="0"/>
              <a:t>We talked about how there are raw material pressures and other rising costs coming.   I made an assumption that we would drop back to our average Pre-Tax Profit Margin from our current 10%.  If we assume it will be 8.5%, our average, at the very bottom we can see that the decline in profit margins, even if everything else stays the same and won’t work against us, is going to drag our Earnings Per Share growth rate down so that it grows at less than the 5% Sales Growth.  </a:t>
            </a:r>
          </a:p>
          <a:p>
            <a:endParaRPr lang="en-US" sz="1000" dirty="0"/>
          </a:p>
          <a:p>
            <a:r>
              <a:rPr lang="en-US" sz="1000" dirty="0"/>
              <a:t>In fact, only taking into account that one negative, we see that our company that grew Earnings Per Share at 11.1% is only expected to grow Earnings Per Share at 1.6% moving forward.</a:t>
            </a:r>
          </a:p>
          <a:p>
            <a:endParaRPr lang="en-US" sz="1000" dirty="0"/>
          </a:p>
          <a:p>
            <a:r>
              <a:rPr lang="en-US" sz="1000" dirty="0"/>
              <a:t>We talked a lot about changing rates pulling lines up or dragging them down, so for illustration purposes, in the bottom half of the screen </a:t>
            </a:r>
            <a:r>
              <a:rPr lang="en-US" sz="1000" dirty="0">
                <a:latin typeface="Calibri" panose="020F0502020204030204" pitchFamily="34" charset="0"/>
                <a:cs typeface="Calibri" panose="020F0502020204030204" pitchFamily="34" charset="0"/>
              </a:rPr>
              <a:t>©</a:t>
            </a:r>
            <a:r>
              <a:rPr lang="en-US" sz="1000" dirty="0"/>
              <a:t>, I left all three of our items as they were, with no change.  And as you can see if Sales grow at 5% and everything else stays the same, in other words we left our Pre-Tax Profit Margin at the current 10% rather than dropping it to 8.5%, how fast can we expect Earnings Per Share to grow when nothing changes going forward from where it stands today?  5%!  The same as sales!</a:t>
            </a:r>
          </a:p>
          <a:p>
            <a:endParaRPr lang="en-US" sz="1000" dirty="0"/>
          </a:p>
          <a:p>
            <a:r>
              <a:rPr lang="en-US" sz="1000" dirty="0"/>
              <a:t>As we can see it is the movement or change in one of the three things that happens as we move down our Income Statement, Expense, Taxes or Shares, that causes the difference in growth rates between Sales and Earnings Per Share.  If we can figure out which way those forces are expected to move, we can determine whether our Earnings Per Share will grow faster or slower than Sales.</a:t>
            </a:r>
          </a:p>
          <a:p>
            <a:endParaRPr lang="en-US" sz="1000" dirty="0"/>
          </a:p>
        </p:txBody>
      </p:sp>
      <p:sp>
        <p:nvSpPr>
          <p:cNvPr id="4" name="Slide Number Placeholder 3"/>
          <p:cNvSpPr>
            <a:spLocks noGrp="1"/>
          </p:cNvSpPr>
          <p:nvPr>
            <p:ph type="sldNum" sz="quarter" idx="10"/>
          </p:nvPr>
        </p:nvSpPr>
        <p:spPr/>
        <p:txBody>
          <a:bodyPr/>
          <a:lstStyle/>
          <a:p>
            <a:fld id="{69C87B1C-6947-41D1-82D4-E235CB8B8571}" type="slidenum">
              <a:rPr lang="en-US" smtClean="0"/>
              <a:t>61</a:t>
            </a:fld>
            <a:endParaRPr lang="en-US" dirty="0"/>
          </a:p>
        </p:txBody>
      </p:sp>
    </p:spTree>
    <p:extLst>
      <p:ext uri="{BB962C8B-B14F-4D97-AF65-F5344CB8AC3E}">
        <p14:creationId xmlns:p14="http://schemas.microsoft.com/office/powerpoint/2010/main" val="39479046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1530">
              <a:defRPr/>
            </a:pPr>
            <a:r>
              <a:rPr lang="en-US" b="0" dirty="0">
                <a:latin typeface="Arial" pitchFamily="34" charset="0"/>
                <a:ea typeface="ヒラギノ角ゴ Pro W3"/>
              </a:rPr>
              <a:t>We have to take int</a:t>
            </a:r>
            <a:r>
              <a:rPr lang="en-US" b="0" baseline="0" dirty="0">
                <a:latin typeface="Arial" pitchFamily="34" charset="0"/>
                <a:ea typeface="ヒラギノ角ゴ Pro W3"/>
              </a:rPr>
              <a:t>o account one more item.  We haven’t talked about Preferred Dividends tonight. This is because it is not a very frequent item and we didn’t want to muddy the picture.</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The long and short of it is that because we as common shareholders only get our share of the profits after the preferred shareholders get theirs, the preferred dividends are like any other expense for us and we take them off of our Net Income before we divide what is left to arrive at our Earnings Per </a:t>
            </a:r>
            <a:r>
              <a:rPr lang="en-US" b="0" u="sng" baseline="0" dirty="0">
                <a:latin typeface="Arial" pitchFamily="34" charset="0"/>
                <a:ea typeface="ヒラギノ角ゴ Pro W3"/>
              </a:rPr>
              <a:t>Common</a:t>
            </a:r>
            <a:r>
              <a:rPr lang="en-US" b="0" baseline="0" dirty="0">
                <a:latin typeface="Arial" pitchFamily="34" charset="0"/>
                <a:ea typeface="ヒラギノ角ゴ Pro W3"/>
              </a:rPr>
              <a:t> share.</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In RPM’s case, there are none anyway.</a:t>
            </a:r>
            <a:endParaRPr lang="en-US" b="0" dirty="0">
              <a:latin typeface="Arial" pitchFamily="34" charset="0"/>
              <a:ea typeface="ヒラギノ角ゴ Pro W3"/>
            </a:endParaRPr>
          </a:p>
        </p:txBody>
      </p:sp>
      <p:sp>
        <p:nvSpPr>
          <p:cNvPr id="4" name="Slide Number Placeholder 3"/>
          <p:cNvSpPr>
            <a:spLocks noGrp="1"/>
          </p:cNvSpPr>
          <p:nvPr>
            <p:ph type="sldNum" sz="quarter" idx="10"/>
          </p:nvPr>
        </p:nvSpPr>
        <p:spPr/>
        <p:txBody>
          <a:bodyPr/>
          <a:lstStyle/>
          <a:p>
            <a:fld id="{69C87B1C-6947-41D1-82D4-E235CB8B8571}" type="slidenum">
              <a:rPr lang="en-US" smtClean="0"/>
              <a:t>62</a:t>
            </a:fld>
            <a:endParaRPr lang="en-US" dirty="0"/>
          </a:p>
        </p:txBody>
      </p:sp>
    </p:spTree>
    <p:extLst>
      <p:ext uri="{BB962C8B-B14F-4D97-AF65-F5344CB8AC3E}">
        <p14:creationId xmlns:p14="http://schemas.microsoft.com/office/powerpoint/2010/main" val="36299791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t> How about we stop here and see if there are any questions?</a:t>
            </a: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63</a:t>
            </a:fld>
            <a:endParaRPr lang="en-US" dirty="0"/>
          </a:p>
        </p:txBody>
      </p:sp>
      <p:sp>
        <p:nvSpPr>
          <p:cNvPr id="6" name="Notes Placeholder 2">
            <a:extLst>
              <a:ext uri="{FF2B5EF4-FFF2-40B4-BE49-F238E27FC236}">
                <a16:creationId xmlns:a16="http://schemas.microsoft.com/office/drawing/2014/main" id="{43E1FF98-30D7-4FCF-94C5-B02892ACE653}"/>
              </a:ext>
            </a:extLst>
          </p:cNvPr>
          <p:cNvSpPr txBox="1">
            <a:spLocks/>
          </p:cNvSpPr>
          <p:nvPr/>
        </p:nvSpPr>
        <p:spPr bwMode="auto">
          <a:xfrm>
            <a:off x="1431727" y="3057071"/>
            <a:ext cx="7042547" cy="3861407"/>
          </a:xfrm>
          <a:prstGeom prst="rect">
            <a:avLst/>
          </a:prstGeom>
          <a:noFill/>
          <a:ln w="9525">
            <a:noFill/>
            <a:miter lim="800000"/>
            <a:headEnd/>
            <a:tailEnd/>
          </a:ln>
        </p:spPr>
        <p:txBody>
          <a:bodyPr vert="horz" wrap="square" lIns="96660" tIns="48329" rIns="96660" bIns="48329" numCol="1" anchor="t" anchorCtr="0" compatLnSpc="1">
            <a:prstTxWarp prst="textNoShape">
              <a:avLst/>
            </a:prstTxWarp>
          </a:bodyPr>
          <a:lstStyle>
            <a:lvl1pPr algn="l" rtl="0" fontAlgn="base">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latin typeface="+mj-lt"/>
              </a:rPr>
              <a:t>Seeded question:  How do you know if they are using 52-53 week accounting?</a:t>
            </a:r>
          </a:p>
          <a:p>
            <a:endParaRPr lang="en-US" dirty="0">
              <a:latin typeface="+mj-lt"/>
            </a:endParaRPr>
          </a:p>
          <a:p>
            <a:r>
              <a:rPr lang="en-US" dirty="0">
                <a:latin typeface="+mj-lt"/>
              </a:rPr>
              <a:t>Answer: You will see it.  Most financial statements are shown with more than one year so that you can compare numbers.  Even if one of the periods ends at a month end, the other won’t.  You will see a period shown that doesn’t end at the end of a month.  That is the biggest clue.  </a:t>
            </a:r>
            <a:endParaRPr lang="en-US" altLang="en-US" dirty="0">
              <a:latin typeface="+mj-lt"/>
            </a:endParaRPr>
          </a:p>
          <a:p>
            <a:endParaRPr lang="en-US" dirty="0"/>
          </a:p>
          <a:p>
            <a:endParaRPr lang="en-US" dirty="0"/>
          </a:p>
          <a:p>
            <a:endParaRPr lang="en-US" dirty="0"/>
          </a:p>
        </p:txBody>
      </p:sp>
    </p:spTree>
    <p:extLst>
      <p:ext uri="{BB962C8B-B14F-4D97-AF65-F5344CB8AC3E}">
        <p14:creationId xmlns:p14="http://schemas.microsoft.com/office/powerpoint/2010/main" val="24466020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talked a lot about moving lines,</a:t>
            </a:r>
            <a:r>
              <a:rPr lang="en-US" baseline="0" dirty="0"/>
              <a:t> what is happening between the lines and how we understand what is going on with a company.  How do we use this?</a:t>
            </a:r>
          </a:p>
          <a:p>
            <a:endParaRPr lang="en-US" baseline="0" dirty="0"/>
          </a:p>
          <a:p>
            <a:r>
              <a:rPr lang="en-US" baseline="0" dirty="0"/>
              <a:t>In our Fundamental Company Data area if you look immediately to the right of our Historical Growth Rates you will see two boxes for Forecast %.  If you click in the lower  box on the Historical Earnings line it will open our Preferred Procedure calculation screen.</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64</a:t>
            </a:fld>
            <a:endParaRPr lang="en-US" dirty="0"/>
          </a:p>
        </p:txBody>
      </p:sp>
    </p:spTree>
    <p:extLst>
      <p:ext uri="{BB962C8B-B14F-4D97-AF65-F5344CB8AC3E}">
        <p14:creationId xmlns:p14="http://schemas.microsoft.com/office/powerpoint/2010/main" val="1483605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things to note on</a:t>
            </a:r>
            <a:r>
              <a:rPr lang="en-US" baseline="0" dirty="0"/>
              <a:t> this screen…</a:t>
            </a:r>
          </a:p>
          <a:p>
            <a:endParaRPr lang="en-US" baseline="0" dirty="0"/>
          </a:p>
          <a:p>
            <a:r>
              <a:rPr lang="en-US" baseline="0" dirty="0"/>
              <a:t>On the right side if you look right below the arrow, there are tabs.  If you look above, you will see that we have 10 years of Sales information.  We also have the ability, by clicking on the other tabs, to see 10 years of Pre-Tax Profit Margins, Taxes and Diluted Shares Outstanding.</a:t>
            </a:r>
          </a:p>
          <a:p>
            <a:endParaRPr lang="en-US" baseline="0" dirty="0"/>
          </a:p>
          <a:p>
            <a:r>
              <a:rPr lang="en-US" baseline="0" dirty="0"/>
              <a:t>The bottom two will allow you to see the growth rate over various periods, from 1 to 9 years, for Sales and EPS.  We can’t really cover that tonight, but you should know it is there.  And, we will talk about it in our November 30</a:t>
            </a:r>
            <a:r>
              <a:rPr lang="en-US" baseline="30000" dirty="0"/>
              <a:t>th</a:t>
            </a:r>
            <a:r>
              <a:rPr lang="en-US" baseline="0" dirty="0"/>
              <a:t> session.</a:t>
            </a:r>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65</a:t>
            </a:fld>
            <a:endParaRPr lang="en-US" dirty="0"/>
          </a:p>
        </p:txBody>
      </p:sp>
    </p:spTree>
    <p:extLst>
      <p:ext uri="{BB962C8B-B14F-4D97-AF65-F5344CB8AC3E}">
        <p14:creationId xmlns:p14="http://schemas.microsoft.com/office/powerpoint/2010/main" val="1656333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5025" y="350838"/>
            <a:ext cx="2643188" cy="1982787"/>
          </a:xfrm>
        </p:spPr>
      </p:sp>
      <p:sp>
        <p:nvSpPr>
          <p:cNvPr id="3" name="Notes Placeholder 2"/>
          <p:cNvSpPr>
            <a:spLocks noGrp="1"/>
          </p:cNvSpPr>
          <p:nvPr>
            <p:ph type="body" idx="1"/>
          </p:nvPr>
        </p:nvSpPr>
        <p:spPr>
          <a:xfrm>
            <a:off x="960562" y="2334851"/>
            <a:ext cx="7680083" cy="4762829"/>
          </a:xfrm>
        </p:spPr>
        <p:txBody>
          <a:bodyPr/>
          <a:lstStyle/>
          <a:p>
            <a:r>
              <a:rPr lang="en-US" sz="1100" dirty="0"/>
              <a:t>If you remember we started with a company with that looked pretty good.  Although it only grew Sales at 4.3%, it was growing Earnings Per Share at 11.1%</a:t>
            </a:r>
          </a:p>
          <a:p>
            <a:endParaRPr lang="en-US" sz="1100" dirty="0"/>
          </a:p>
          <a:p>
            <a:r>
              <a:rPr lang="en-US" sz="1100" dirty="0"/>
              <a:t>Here is our Preferred Procedure:</a:t>
            </a:r>
          </a:p>
          <a:p>
            <a:endParaRPr lang="en-US" sz="1100" dirty="0"/>
          </a:p>
          <a:p>
            <a:r>
              <a:rPr lang="en-US" sz="1100" dirty="0"/>
              <a:t>We showed Sales expected to grow at 5% over the next 5 years.  Yes, we know that might be slightly aggressive.</a:t>
            </a:r>
          </a:p>
          <a:p>
            <a:endParaRPr lang="en-US" sz="1100" dirty="0"/>
          </a:p>
          <a:p>
            <a:r>
              <a:rPr lang="en-US" sz="1100" dirty="0"/>
              <a:t>We know there will be pressure on costs and so rather than go with the current 10% Pre-Tax Profit Margin from our most recent year, we rolled our expectation back to the average of the last five years.</a:t>
            </a:r>
          </a:p>
          <a:p>
            <a:endParaRPr lang="en-US" sz="1100" dirty="0"/>
          </a:p>
          <a:p>
            <a:r>
              <a:rPr lang="en-US" sz="1100" dirty="0"/>
              <a:t>We also discovered that tax rates are particularly low right now and that they are expected to rise from our most recent year’s 26.1% to 30%</a:t>
            </a:r>
          </a:p>
          <a:p>
            <a:endParaRPr lang="en-US" sz="1100" dirty="0"/>
          </a:p>
          <a:p>
            <a:r>
              <a:rPr lang="en-US" sz="1100" dirty="0"/>
              <a:t>And finally, We know shares outstanding have been inching up and although we are down at 135.2 currently, I rolled it back to 136.7 which is our actual 2015 number to be more conservative.</a:t>
            </a:r>
          </a:p>
          <a:p>
            <a:endParaRPr lang="en-US" sz="1100" dirty="0"/>
          </a:p>
          <a:p>
            <a:r>
              <a:rPr lang="en-US" sz="1100" dirty="0"/>
              <a:t>When we make all the assumptions, we find that a company that had been growing Earnings Per Share at 11.1% is expected to only grow Earnings Per Share at .3% over the next 5 years, even with the slightly higher 5% Sales growth, because we expect Profit Margins to go down, Taxes to go up and Shares Outstanding to go up.</a:t>
            </a:r>
          </a:p>
          <a:p>
            <a:endParaRPr lang="en-US" sz="1100" dirty="0"/>
          </a:p>
          <a:p>
            <a:r>
              <a:rPr lang="en-US" sz="1100" dirty="0"/>
              <a:t>I was pretty comfortable with the first two assumptions, so after I got all said and done, I went back to my Value Line and took a look at their projection of Shares Outstanding.  </a:t>
            </a:r>
          </a:p>
          <a:p>
            <a:endParaRPr lang="en-US" sz="1100" dirty="0"/>
          </a:p>
          <a:p>
            <a:r>
              <a:rPr lang="en-US" sz="1100" dirty="0"/>
              <a:t>They actually project the buybacks to help bring the number down and they project 132.  To check myself and see if it made much of a difference, I plugged in 132 for the Shares Outstanding and even with changing it so that Shares Outstanding actually works in favor of growth, I still end up with only a 1% Earnings Per Share projected growth rate.</a:t>
            </a:r>
          </a:p>
          <a:p>
            <a:endParaRPr lang="en-US" sz="1100" dirty="0"/>
          </a:p>
          <a:p>
            <a:r>
              <a:rPr lang="en-US" sz="1100" dirty="0"/>
              <a:t>I am pretty comfortable that at least as far as Earnings Per Share goes, we don’t have anywhere enough growth over the next five years, starting from now, to warrant considering buying this company at this point.</a:t>
            </a:r>
          </a:p>
        </p:txBody>
      </p:sp>
      <p:sp>
        <p:nvSpPr>
          <p:cNvPr id="4" name="Slide Number Placeholder 3"/>
          <p:cNvSpPr>
            <a:spLocks noGrp="1"/>
          </p:cNvSpPr>
          <p:nvPr>
            <p:ph type="sldNum" sz="quarter" idx="10"/>
          </p:nvPr>
        </p:nvSpPr>
        <p:spPr/>
        <p:txBody>
          <a:bodyPr/>
          <a:lstStyle/>
          <a:p>
            <a:fld id="{69C87B1C-6947-41D1-82D4-E235CB8B8571}" type="slidenum">
              <a:rPr lang="en-US" smtClean="0"/>
              <a:t>66</a:t>
            </a:fld>
            <a:endParaRPr lang="en-US" dirty="0"/>
          </a:p>
        </p:txBody>
      </p:sp>
    </p:spTree>
    <p:extLst>
      <p:ext uri="{BB962C8B-B14F-4D97-AF65-F5344CB8AC3E}">
        <p14:creationId xmlns:p14="http://schemas.microsoft.com/office/powerpoint/2010/main" val="33186549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1530">
              <a:defRPr/>
            </a:pPr>
            <a:r>
              <a:rPr lang="en-US" b="0" dirty="0">
                <a:latin typeface="Arial" pitchFamily="34" charset="0"/>
                <a:ea typeface="ヒラギノ角ゴ Pro W3"/>
              </a:rPr>
              <a:t>When it all comes down</a:t>
            </a:r>
            <a:r>
              <a:rPr lang="en-US" b="0" baseline="0" dirty="0">
                <a:latin typeface="Arial" pitchFamily="34" charset="0"/>
                <a:ea typeface="ヒラギノ角ゴ Pro W3"/>
              </a:rPr>
              <a:t> to the bottom line, what is it that we are trying to accomplish by using our Stock Selection Guide?</a:t>
            </a:r>
            <a:endParaRPr lang="en-US" b="0"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5BA2322A-9773-45DC-BE8E-09F412BA0A60}" type="slidenum">
              <a:rPr lang="en-US" smtClean="0"/>
              <a:pPr>
                <a:defRPr/>
              </a:pPr>
              <a:t>67</a:t>
            </a:fld>
            <a:endParaRPr lang="en-US"/>
          </a:p>
        </p:txBody>
      </p:sp>
    </p:spTree>
    <p:extLst>
      <p:ext uri="{BB962C8B-B14F-4D97-AF65-F5344CB8AC3E}">
        <p14:creationId xmlns:p14="http://schemas.microsoft.com/office/powerpoint/2010/main" val="2995147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3352800" y="549275"/>
            <a:ext cx="2895600" cy="2171700"/>
          </a:xfrm>
          <a:ln/>
        </p:spPr>
      </p:sp>
      <p:sp>
        <p:nvSpPr>
          <p:cNvPr id="1239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1530">
              <a:defRPr/>
            </a:pPr>
            <a:r>
              <a:rPr lang="en-US" b="0" dirty="0">
                <a:latin typeface="+mj-lt"/>
                <a:ea typeface="ヒラギノ角ゴ Pro W3"/>
              </a:rPr>
              <a:t>What we use the SSG to do is project</a:t>
            </a:r>
            <a:r>
              <a:rPr lang="en-US" b="0" baseline="0" dirty="0">
                <a:latin typeface="+mj-lt"/>
                <a:ea typeface="ヒラギノ角ゴ Pro W3"/>
              </a:rPr>
              <a:t> what our</a:t>
            </a:r>
            <a:r>
              <a:rPr lang="en-US" dirty="0">
                <a:latin typeface="+mj-lt"/>
              </a:rPr>
              <a:t> </a:t>
            </a:r>
            <a:r>
              <a:rPr lang="en-US" b="1" dirty="0">
                <a:solidFill>
                  <a:srgbClr val="00CC00"/>
                </a:solidFill>
                <a:latin typeface="+mj-lt"/>
                <a:ea typeface="ヒラギノ角ゴ Pro W3"/>
              </a:rPr>
              <a:t>Sales</a:t>
            </a:r>
            <a:r>
              <a:rPr lang="en-US" dirty="0">
                <a:latin typeface="+mj-lt"/>
              </a:rPr>
              <a:t> </a:t>
            </a:r>
            <a:r>
              <a:rPr lang="en-US" b="0" baseline="0" dirty="0">
                <a:latin typeface="+mj-lt"/>
                <a:ea typeface="ヒラギノ角ゴ Pro W3"/>
              </a:rPr>
              <a:t>will be and what our </a:t>
            </a:r>
            <a:r>
              <a:rPr lang="en-US" altLang="en-US" b="1" dirty="0">
                <a:solidFill>
                  <a:srgbClr val="0000FF"/>
                </a:solidFill>
                <a:latin typeface="+mj-lt"/>
              </a:rPr>
              <a:t>Earnings Per Share</a:t>
            </a:r>
            <a:r>
              <a:rPr lang="en-US" dirty="0">
                <a:latin typeface="+mj-lt"/>
              </a:rPr>
              <a:t> </a:t>
            </a:r>
            <a:r>
              <a:rPr lang="en-US" b="0" baseline="0" dirty="0">
                <a:latin typeface="+mj-lt"/>
                <a:ea typeface="ヒラギノ角ゴ Pro W3"/>
              </a:rPr>
              <a:t>will be 5 years in the future.  This is the top line and the bottom line of our Income Statement.</a:t>
            </a:r>
            <a:endParaRPr lang="en-US" b="0"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22E813F0-CEC9-4D4A-82B8-2FA0BC35AEAE}" type="slidenum">
              <a:rPr lang="en-US" smtClean="0"/>
              <a:pPr>
                <a:defRPr/>
              </a:pPr>
              <a:t>68</a:t>
            </a:fld>
            <a:endParaRPr lang="en-US" dirty="0"/>
          </a:p>
        </p:txBody>
      </p:sp>
    </p:spTree>
    <p:extLst>
      <p:ext uri="{BB962C8B-B14F-4D97-AF65-F5344CB8AC3E}">
        <p14:creationId xmlns:p14="http://schemas.microsoft.com/office/powerpoint/2010/main" val="12086403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352800" y="549275"/>
            <a:ext cx="2895600" cy="2171700"/>
          </a:xfrm>
          <a:ln/>
        </p:spPr>
      </p:sp>
      <p:sp>
        <p:nvSpPr>
          <p:cNvPr id="1249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1530">
              <a:defRPr/>
            </a:pPr>
            <a:r>
              <a:rPr lang="en-US" b="0" dirty="0">
                <a:latin typeface="+mj-lt"/>
                <a:ea typeface="ヒラギノ角ゴ Pro W3"/>
              </a:rPr>
              <a:t>We are</a:t>
            </a:r>
            <a:r>
              <a:rPr lang="en-US" b="0" baseline="0" dirty="0">
                <a:latin typeface="+mj-lt"/>
                <a:ea typeface="ヒラギノ角ゴ Pro W3"/>
              </a:rPr>
              <a:t> trying to see what we expect our Income Statement will look like 5 years from now.  That is what we are doing on the Stock Selection Guide.</a:t>
            </a:r>
          </a:p>
          <a:p>
            <a:pPr defTabSz="951530">
              <a:defRPr/>
            </a:pPr>
            <a:endParaRPr lang="en-US" b="0" baseline="0" dirty="0">
              <a:latin typeface="+mj-lt"/>
              <a:ea typeface="ヒラギノ角ゴ Pro W3"/>
            </a:endParaRPr>
          </a:p>
          <a:p>
            <a:pPr defTabSz="951530">
              <a:defRPr/>
            </a:pPr>
            <a:r>
              <a:rPr lang="en-US" b="0" baseline="0" dirty="0">
                <a:latin typeface="+mj-lt"/>
                <a:ea typeface="ヒラギノ角ゴ Pro W3"/>
              </a:rPr>
              <a:t>If we use Preferred Procedure, we can help fine tune what </a:t>
            </a:r>
            <a:r>
              <a:rPr lang="en-US" dirty="0">
                <a:latin typeface="+mj-lt"/>
                <a:ea typeface="ヒラギノ角ゴ Pro W3"/>
              </a:rPr>
              <a:t>we expect that </a:t>
            </a:r>
            <a:r>
              <a:rPr lang="en-US" b="0" baseline="0" dirty="0">
                <a:latin typeface="+mj-lt"/>
                <a:ea typeface="ヒラギノ角ゴ Pro W3"/>
              </a:rPr>
              <a:t>our future Income Statement will look like.</a:t>
            </a:r>
            <a:endParaRPr lang="en-US" b="0"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98D96EB7-AA5C-4E30-BE64-93C8DD959235}" type="slidenum">
              <a:rPr lang="en-US" smtClean="0"/>
              <a:pPr>
                <a:defRPr/>
              </a:pPr>
              <a:t>69</a:t>
            </a:fld>
            <a:endParaRPr lang="en-US" dirty="0"/>
          </a:p>
        </p:txBody>
      </p:sp>
    </p:spTree>
    <p:extLst>
      <p:ext uri="{BB962C8B-B14F-4D97-AF65-F5344CB8AC3E}">
        <p14:creationId xmlns:p14="http://schemas.microsoft.com/office/powerpoint/2010/main" val="242386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3352800" y="549275"/>
            <a:ext cx="2895600" cy="2171700"/>
          </a:xfrm>
          <a:ln/>
        </p:spPr>
      </p:sp>
      <p:sp>
        <p:nvSpPr>
          <p:cNvPr id="76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mj-lt"/>
                <a:ea typeface="ヒラギノ角ゴ Pro W3"/>
              </a:rPr>
              <a:t>Over time we can look at Income Statements</a:t>
            </a:r>
            <a:r>
              <a:rPr lang="en-US" baseline="0" dirty="0">
                <a:latin typeface="+mj-lt"/>
                <a:ea typeface="ヒラギノ角ゴ Pro W3"/>
              </a:rPr>
              <a:t> year after year.  How do we analyze the Income Statement?  What do we do with all this information?  What is the best way to use it?</a:t>
            </a:r>
            <a:endParaRPr lang="en-US" dirty="0">
              <a:latin typeface="+mj-lt"/>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858A450A-00AC-4DEF-BD74-6B35BB7A7FEE}" type="slidenum">
              <a:rPr lang="en-US" smtClean="0"/>
              <a:pPr>
                <a:defRPr/>
              </a:pPr>
              <a:t>7</a:t>
            </a:fld>
            <a:endParaRPr lang="en-US" dirty="0"/>
          </a:p>
        </p:txBody>
      </p:sp>
    </p:spTree>
    <p:extLst>
      <p:ext uri="{BB962C8B-B14F-4D97-AF65-F5344CB8AC3E}">
        <p14:creationId xmlns:p14="http://schemas.microsoft.com/office/powerpoint/2010/main" val="35121617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51530">
              <a:defRPr/>
            </a:pPr>
            <a:r>
              <a:rPr lang="en-US" b="0" dirty="0">
                <a:latin typeface="Arial" pitchFamily="34" charset="0"/>
                <a:ea typeface="ヒラギノ角ゴ Pro W3"/>
              </a:rPr>
              <a:t>Here we have it!  This is our expected Income</a:t>
            </a:r>
            <a:r>
              <a:rPr lang="en-US" b="0" baseline="0" dirty="0">
                <a:latin typeface="Arial" pitchFamily="34" charset="0"/>
                <a:ea typeface="ヒラギノ角ゴ Pro W3"/>
              </a:rPr>
              <a:t> Statement 5 years from now.  </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We expect Sales of $6,144,  and with Pre-Tax Profit margins of 8.5% we expect there to be $5,621 in expenses. </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With Tax Rates of 30% we expect to pay $157 in taxes.  </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And when we subtract the Expenses and Taxes from the Sales, we end up with a Net Income for the company of $366.</a:t>
            </a:r>
          </a:p>
          <a:p>
            <a:pPr defTabSz="951530">
              <a:defRPr/>
            </a:pPr>
            <a:endParaRPr lang="en-US" b="0" baseline="0" dirty="0">
              <a:latin typeface="Arial" pitchFamily="34" charset="0"/>
              <a:ea typeface="ヒラギノ角ゴ Pro W3"/>
            </a:endParaRPr>
          </a:p>
          <a:p>
            <a:pPr defTabSz="951530">
              <a:defRPr/>
            </a:pPr>
            <a:r>
              <a:rPr lang="en-US" b="0" baseline="0" dirty="0">
                <a:latin typeface="Arial" pitchFamily="34" charset="0"/>
                <a:ea typeface="ヒラギノ角ゴ Pro W3"/>
              </a:rPr>
              <a:t>When we divide our $366 Net Income by our Expected Shares Outstanding of 136.7, we arrive at our expected Earnings Per Share 5 years in the future of $2.67 per share.</a:t>
            </a:r>
            <a:endParaRPr lang="en-US" b="0"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5BA2322A-9773-45DC-BE8E-09F412BA0A60}" type="slidenum">
              <a:rPr lang="en-US" smtClean="0"/>
              <a:pPr>
                <a:defRPr/>
              </a:pPr>
              <a:t>70</a:t>
            </a:fld>
            <a:endParaRPr lang="en-US"/>
          </a:p>
        </p:txBody>
      </p:sp>
    </p:spTree>
    <p:extLst>
      <p:ext uri="{BB962C8B-B14F-4D97-AF65-F5344CB8AC3E}">
        <p14:creationId xmlns:p14="http://schemas.microsoft.com/office/powerpoint/2010/main" val="8839133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rPr>
              <a:t>So why should we use Preferred Procedure?</a:t>
            </a:r>
          </a:p>
          <a:p>
            <a:endParaRPr lang="en-US" dirty="0">
              <a:latin typeface="+mj-lt"/>
            </a:endParaRPr>
          </a:p>
          <a:p>
            <a:r>
              <a:rPr lang="en-US" dirty="0">
                <a:latin typeface="+mj-lt"/>
              </a:rPr>
              <a:t>Because by looking at each component, or wave that makes our boat move, we can then factor them in to where our boat ends up.  In other words we can look at the factors that affect </a:t>
            </a:r>
            <a:r>
              <a:rPr lang="en-US" b="1" dirty="0">
                <a:solidFill>
                  <a:srgbClr val="00CC00"/>
                </a:solidFill>
                <a:latin typeface="+mj-lt"/>
                <a:ea typeface="ヒラギノ角ゴ Pro W3"/>
              </a:rPr>
              <a:t>Sales </a:t>
            </a:r>
            <a:r>
              <a:rPr lang="en-US" dirty="0">
                <a:latin typeface="+mj-lt"/>
              </a:rPr>
              <a:t>as they work their way down to become </a:t>
            </a:r>
            <a:r>
              <a:rPr lang="en-US" altLang="en-US" b="1" dirty="0">
                <a:solidFill>
                  <a:srgbClr val="0000FF"/>
                </a:solidFill>
                <a:latin typeface="+mj-lt"/>
              </a:rPr>
              <a:t>Earnings Per Share. </a:t>
            </a:r>
          </a:p>
          <a:p>
            <a:endParaRPr lang="en-US" b="1" dirty="0">
              <a:solidFill>
                <a:srgbClr val="0000FF"/>
              </a:solidFill>
              <a:latin typeface="+mj-lt"/>
            </a:endParaRPr>
          </a:p>
          <a:p>
            <a:r>
              <a:rPr lang="en-US" dirty="0">
                <a:latin typeface="+mj-lt"/>
              </a:rPr>
              <a:t>This becomes even more important where </a:t>
            </a:r>
            <a:r>
              <a:rPr lang="en-US" altLang="en-US" b="1" dirty="0">
                <a:solidFill>
                  <a:srgbClr val="0000FF"/>
                </a:solidFill>
                <a:latin typeface="+mj-lt"/>
              </a:rPr>
              <a:t>Earnings Per Share </a:t>
            </a:r>
            <a:r>
              <a:rPr lang="en-US" dirty="0">
                <a:latin typeface="+mj-lt"/>
              </a:rPr>
              <a:t>growth has been inconsistent or unsteady.  It helps us focus where </a:t>
            </a:r>
            <a:r>
              <a:rPr lang="en-US" altLang="en-US" b="1" dirty="0">
                <a:solidFill>
                  <a:srgbClr val="0000FF"/>
                </a:solidFill>
                <a:latin typeface="+mj-lt"/>
              </a:rPr>
              <a:t>Earnings Per Share</a:t>
            </a:r>
            <a:r>
              <a:rPr lang="en-US" dirty="0">
                <a:latin typeface="+mj-lt"/>
              </a:rPr>
              <a:t> might be heading at this point in time, and it helps us turn and face the strange and look at </a:t>
            </a:r>
            <a:r>
              <a:rPr lang="en-US" dirty="0" err="1">
                <a:latin typeface="+mj-lt"/>
              </a:rPr>
              <a:t>ch-ch-ch</a:t>
            </a:r>
            <a:r>
              <a:rPr lang="en-US" dirty="0">
                <a:latin typeface="+mj-lt"/>
              </a:rPr>
              <a:t> changes.</a:t>
            </a:r>
          </a:p>
          <a:p>
            <a:endParaRPr lang="en-US" dirty="0">
              <a:latin typeface="+mj-lt"/>
            </a:endParaRP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71</a:t>
            </a:fld>
            <a:endParaRPr lang="en-US" dirty="0"/>
          </a:p>
        </p:txBody>
      </p:sp>
    </p:spTree>
    <p:extLst>
      <p:ext uri="{BB962C8B-B14F-4D97-AF65-F5344CB8AC3E}">
        <p14:creationId xmlns:p14="http://schemas.microsoft.com/office/powerpoint/2010/main" val="3320485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wrap up and take final questions….</a:t>
            </a:r>
          </a:p>
          <a:p>
            <a:endParaRPr lang="en-US" dirty="0"/>
          </a:p>
          <a:p>
            <a:r>
              <a:rPr lang="en-US" dirty="0"/>
              <a:t>If you are a BI member, the chapter wants to be able to let you know about upcoming events. </a:t>
            </a:r>
            <a:r>
              <a:rPr lang="en-US" dirty="0">
                <a:latin typeface="Calibri" panose="020F0502020204030204" pitchFamily="34" charset="0"/>
                <a:cs typeface="Calibri" panose="020F0502020204030204" pitchFamily="34" charset="0"/>
              </a:rPr>
              <a:t>©  Once you log in to the BI website, please click on “My Account”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On the menu on the left, click on “Email and Product Subscription Information” ©</a:t>
            </a:r>
          </a:p>
          <a:p>
            <a:endParaRPr lang="en-US" dirty="0"/>
          </a:p>
          <a:p>
            <a:r>
              <a:rPr lang="en-US" dirty="0"/>
              <a:t>Finally, scroll down until you see “Local Chapter News and Events” </a:t>
            </a:r>
            <a:r>
              <a:rPr lang="en-US" dirty="0">
                <a:latin typeface="Calibri" panose="020F0502020204030204" pitchFamily="34" charset="0"/>
                <a:cs typeface="Calibri" panose="020F0502020204030204" pitchFamily="34" charset="0"/>
              </a:rPr>
              <a:t>© and make sure you check the box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chapter doesn’t send a lot of emails so it won’t flood your in box, but this way you can know when the chapter has a class or an event.</a:t>
            </a:r>
            <a:endParaRPr lang="en-US" dirty="0"/>
          </a:p>
        </p:txBody>
      </p:sp>
      <p:sp>
        <p:nvSpPr>
          <p:cNvPr id="4" name="Footer Placeholder 3"/>
          <p:cNvSpPr>
            <a:spLocks noGrp="1"/>
          </p:cNvSpPr>
          <p:nvPr>
            <p:ph type="ftr" sz="quarter" idx="4"/>
          </p:nvPr>
        </p:nvSpPr>
        <p:spPr/>
        <p:txBody>
          <a:bodyPr/>
          <a:lstStyle/>
          <a:p>
            <a:r>
              <a:rPr lang="en-US"/>
              <a:t>September 2012</a:t>
            </a:r>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72</a:t>
            </a:fld>
            <a:endParaRPr lang="en-US" dirty="0"/>
          </a:p>
        </p:txBody>
      </p:sp>
    </p:spTree>
    <p:extLst>
      <p:ext uri="{BB962C8B-B14F-4D97-AF65-F5344CB8AC3E}">
        <p14:creationId xmlns:p14="http://schemas.microsoft.com/office/powerpoint/2010/main" val="17709956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you are not a member, or not logged in, when you go to the BetterInvesting website, it will show “Login” where your name would be if you were logged in </a:t>
            </a:r>
            <a:r>
              <a:rPr lang="en-US" dirty="0">
                <a:latin typeface="Calibri" panose="020F0502020204030204" pitchFamily="34" charset="0"/>
                <a:cs typeface="Calibri" panose="020F0502020204030204" pitchFamily="34" charset="0"/>
              </a:rPr>
              <a: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Go to “Meet Our Community” </a:t>
            </a:r>
            <a:r>
              <a:rPr lang="en-US" dirty="0">
                <a:latin typeface="Calibri" panose="020F0502020204030204" pitchFamily="34" charset="0"/>
                <a:cs typeface="Calibri" panose="020F0502020204030204" pitchFamily="34" charset="0"/>
              </a:rPr>
              <a:t>©</a:t>
            </a:r>
            <a:r>
              <a:rPr lang="en-US" dirty="0"/>
              <a:t> and click on “Our Local Chapters”.  You will find a list of chapters by state and you can click on your nearest chapter.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When you click on your local chapter, you will be taken to the chapter’s page.  On the bottom of the page, you will see a section called “Learn More” </a:t>
            </a:r>
            <a:r>
              <a:rPr lang="en-US" dirty="0">
                <a:latin typeface="Calibri" panose="020F0502020204030204" pitchFamily="34" charset="0"/>
                <a:cs typeface="Calibri" panose="020F0502020204030204" pitchFamily="34" charset="0"/>
              </a:rPr>
              <a:t>© which allows you to sign up as a guest for chapter emails.  If you want to hear about upcoming chapter events, sign up for the emails.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cs typeface="Calibri" panose="020F0502020204030204" pitchFamily="34" charset="0"/>
              </a:rPr>
              <a:t>Finally on the chapter page on the left side, even though we are showing it on the right side of this screen, there are some links.  The chapter would like to hear from you and find out what we can do to help you and or your club.  Look for the link called “Contacts” ©  and it will take you to contact emails addresses for the chapter.</a:t>
            </a:r>
            <a:br>
              <a:rPr lang="en-US" dirty="0"/>
            </a:br>
            <a:endParaRPr lang="en-US" dirty="0"/>
          </a:p>
        </p:txBody>
      </p:sp>
      <p:sp>
        <p:nvSpPr>
          <p:cNvPr id="4" name="Footer Placeholder 3"/>
          <p:cNvSpPr>
            <a:spLocks noGrp="1"/>
          </p:cNvSpPr>
          <p:nvPr>
            <p:ph type="ftr" sz="quarter" idx="4"/>
          </p:nvPr>
        </p:nvSpPr>
        <p:spPr/>
        <p:txBody>
          <a:bodyPr/>
          <a:lstStyle/>
          <a:p>
            <a:r>
              <a:rPr lang="en-US"/>
              <a:t>September 2012</a:t>
            </a:r>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73</a:t>
            </a:fld>
            <a:endParaRPr lang="en-US" dirty="0"/>
          </a:p>
        </p:txBody>
      </p:sp>
    </p:spTree>
    <p:extLst>
      <p:ext uri="{BB962C8B-B14F-4D97-AF65-F5344CB8AC3E}">
        <p14:creationId xmlns:p14="http://schemas.microsoft.com/office/powerpoint/2010/main" val="28918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 you are a member, you can also contact the chapter.  Once you are logged in </a:t>
            </a:r>
            <a:r>
              <a:rPr lang="en-US" dirty="0">
                <a:latin typeface="Calibri" panose="020F0502020204030204" pitchFamily="34" charset="0"/>
                <a:cs typeface="Calibri" panose="020F0502020204030204" pitchFamily="34" charset="0"/>
              </a:rPr>
              <a:t>©,  go to “Our Community” and click on “My Chapter” ©  which will take you to your chapter’s page.  And when you get to your chapter’s page, on the left, you can find © the contact box for chapter contact email addresses that you see here on the right on this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cs typeface="Calibri" panose="020F0502020204030204" pitchFamily="34" charset="0"/>
              </a:rPr>
              <a:t>One last thing on this.  The chapters are staffed completely by volunteers who provide club support and all kinds of programs.  Local classes are taught, when we can, by local volunteers.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cs typeface="Calibri" panose="020F0502020204030204" pitchFamily="34" charset="0"/>
              </a:rPr>
              <a:t>There is always the need for extra hands.  Help us bring more events to the members.  To paraphrase, ask not what your chapter can do for you, ask what you can do for your chapter and other investors in your area.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cs typeface="Calibri" panose="020F0502020204030204" pitchFamily="34" charset="0"/>
              </a:rPr>
              <a:t> Click on the Volunteering link © to find out more, or email one of the chapter contacts.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cs typeface="Calibri" panose="020F0502020204030204" pitchFamily="34" charset="0"/>
              </a:rPr>
              <a:t>When I started, I learned so much by volunteering and being around and listening to people who were already experienced at investing.  Volunteering is a great way to speed up your learning curve.</a:t>
            </a:r>
          </a:p>
        </p:txBody>
      </p:sp>
      <p:sp>
        <p:nvSpPr>
          <p:cNvPr id="4" name="Footer Placeholder 3"/>
          <p:cNvSpPr>
            <a:spLocks noGrp="1"/>
          </p:cNvSpPr>
          <p:nvPr>
            <p:ph type="ftr" sz="quarter" idx="4"/>
          </p:nvPr>
        </p:nvSpPr>
        <p:spPr/>
        <p:txBody>
          <a:bodyPr/>
          <a:lstStyle/>
          <a:p>
            <a:r>
              <a:rPr lang="en-US"/>
              <a:t>September 2012</a:t>
            </a:r>
            <a:endParaRPr lang="en-US" dirty="0"/>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74</a:t>
            </a:fld>
            <a:endParaRPr lang="en-US" dirty="0"/>
          </a:p>
        </p:txBody>
      </p:sp>
    </p:spTree>
    <p:extLst>
      <p:ext uri="{BB962C8B-B14F-4D97-AF65-F5344CB8AC3E}">
        <p14:creationId xmlns:p14="http://schemas.microsoft.com/office/powerpoint/2010/main" val="2710872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2800" y="549275"/>
            <a:ext cx="2895600" cy="2171700"/>
          </a:xfrm>
        </p:spPr>
      </p:sp>
      <p:sp>
        <p:nvSpPr>
          <p:cNvPr id="3" name="Notes Placeholder 2"/>
          <p:cNvSpPr>
            <a:spLocks noGrp="1"/>
          </p:cNvSpPr>
          <p:nvPr>
            <p:ph type="body" idx="1"/>
          </p:nvPr>
        </p:nvSpPr>
        <p:spPr/>
        <p:txBody>
          <a:bodyPr/>
          <a:lstStyle/>
          <a:p>
            <a:r>
              <a:rPr lang="en-US" dirty="0">
                <a:latin typeface="+mj-lt"/>
                <a:ea typeface="ヒラギノ角ゴ Pro W3"/>
              </a:rPr>
              <a:t>I don’t want to forget at the end.  </a:t>
            </a:r>
          </a:p>
          <a:p>
            <a:endParaRPr lang="en-US" dirty="0">
              <a:latin typeface="+mj-lt"/>
              <a:ea typeface="ヒラギノ角ゴ Pro W3"/>
            </a:endParaRPr>
          </a:p>
          <a:p>
            <a:r>
              <a:rPr lang="en-US" dirty="0">
                <a:latin typeface="+mj-lt"/>
                <a:ea typeface="ヒラギノ角ゴ Pro W3"/>
              </a:rPr>
              <a:t>Wherever you heard about this “Stock Investing Made Easy” series of classes, keep watching there.  We are hoping to continue the series beyond the two sessions this fall.  I am not making promises, but it is in discussion.  </a:t>
            </a:r>
          </a:p>
          <a:p>
            <a:endParaRPr lang="en-US" dirty="0">
              <a:latin typeface="+mj-lt"/>
              <a:ea typeface="ヒラギノ角ゴ Pro W3"/>
            </a:endParaRPr>
          </a:p>
          <a:p>
            <a:r>
              <a:rPr lang="en-US" dirty="0">
                <a:latin typeface="+mj-lt"/>
                <a:ea typeface="ヒラギノ角ゴ Pro W3"/>
              </a:rPr>
              <a:t>Tonight we have talked about what Preferred Procedure is, and how the Income Statement, the SSG and our calculation of Preferred Procedure are intertwined.  And we have tried to apply what we learned about the Income Statement from seeing between the lines on our SSG to our projections of future growth.</a:t>
            </a:r>
          </a:p>
          <a:p>
            <a:endParaRPr lang="en-US" dirty="0">
              <a:latin typeface="+mj-lt"/>
            </a:endParaRPr>
          </a:p>
          <a:p>
            <a:r>
              <a:rPr lang="en-US" dirty="0">
                <a:latin typeface="+mj-lt"/>
              </a:rPr>
              <a:t>Next time, we will roll our RPM study forward and look at additional years and see what is changing and how our expectation might change.  We will also touch on a few other items related to stock studies and preferred procedure.</a:t>
            </a:r>
          </a:p>
        </p:txBody>
      </p:sp>
      <p:sp>
        <p:nvSpPr>
          <p:cNvPr id="5" name="Slide Number Placeholder 4"/>
          <p:cNvSpPr>
            <a:spLocks noGrp="1"/>
          </p:cNvSpPr>
          <p:nvPr>
            <p:ph type="sldNum" sz="quarter" idx="5"/>
          </p:nvPr>
        </p:nvSpPr>
        <p:spPr/>
        <p:txBody>
          <a:bodyPr/>
          <a:lstStyle/>
          <a:p>
            <a:pPr>
              <a:defRPr/>
            </a:pPr>
            <a:fld id="{B4182AF2-807D-4808-B6B1-C52AFF8D1763}" type="slidenum">
              <a:rPr lang="en-US" smtClean="0"/>
              <a:pPr>
                <a:defRPr/>
              </a:pPr>
              <a:t>75</a:t>
            </a:fld>
            <a:endParaRPr lang="en-US" dirty="0"/>
          </a:p>
        </p:txBody>
      </p:sp>
    </p:spTree>
    <p:extLst>
      <p:ext uri="{BB962C8B-B14F-4D97-AF65-F5344CB8AC3E}">
        <p14:creationId xmlns:p14="http://schemas.microsoft.com/office/powerpoint/2010/main" val="1873354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68997B-D701-4292-9391-B347C4AD9DCF}" type="slidenum">
              <a:rPr lang="en-US"/>
              <a:pPr>
                <a:defRPr/>
              </a:pPr>
              <a:t>76</a:t>
            </a:fld>
            <a:endParaRPr lang="en-US" dirty="0"/>
          </a:p>
        </p:txBody>
      </p:sp>
      <p:sp>
        <p:nvSpPr>
          <p:cNvPr id="129027" name="Rectangle 2"/>
          <p:cNvSpPr>
            <a:spLocks noGrp="1" noRot="1" noChangeAspect="1" noChangeArrowheads="1" noTextEdit="1"/>
          </p:cNvSpPr>
          <p:nvPr>
            <p:ph type="sldImg"/>
          </p:nvPr>
        </p:nvSpPr>
        <p:spPr>
          <a:xfrm>
            <a:off x="3352800" y="549275"/>
            <a:ext cx="2895600" cy="2171700"/>
          </a:xfrm>
          <a:ln/>
        </p:spPr>
      </p:sp>
      <p:sp>
        <p:nvSpPr>
          <p:cNvPr id="1290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A lot of people at BetterInvesting pay it forward.  They share what they know.  </a:t>
            </a:r>
          </a:p>
          <a:p>
            <a:endParaRPr lang="en-US" dirty="0">
              <a:latin typeface="+mj-lt"/>
              <a:ea typeface="ヒラギノ角ゴ Pro W3"/>
            </a:endParaRPr>
          </a:p>
          <a:p>
            <a:r>
              <a:rPr lang="en-US" dirty="0">
                <a:latin typeface="+mj-lt"/>
                <a:ea typeface="ヒラギノ角ゴ Pro W3"/>
              </a:rPr>
              <a:t>There are people who taught me, there are people who taught some of this material with me, and there are some people who put together pieces of this material for other classes we worked on together.  Without them, this class wouldn’t exist.</a:t>
            </a:r>
          </a:p>
          <a:p>
            <a:endParaRPr lang="en-US" dirty="0">
              <a:latin typeface="+mj-lt"/>
              <a:ea typeface="ヒラギノ角ゴ Pro W3"/>
            </a:endParaRPr>
          </a:p>
          <a:p>
            <a:r>
              <a:rPr lang="en-US" dirty="0">
                <a:latin typeface="+mj-lt"/>
                <a:ea typeface="ヒラギノ角ゴ Pro W3"/>
              </a:rPr>
              <a:t>I want to particularly mention and thank Ron </a:t>
            </a:r>
            <a:r>
              <a:rPr lang="en-US" dirty="0" err="1">
                <a:latin typeface="+mj-lt"/>
                <a:ea typeface="ヒラギノ角ゴ Pro W3"/>
              </a:rPr>
              <a:t>Bruyn</a:t>
            </a:r>
            <a:r>
              <a:rPr lang="en-US" dirty="0">
                <a:latin typeface="+mj-lt"/>
                <a:ea typeface="ヒラギノ角ゴ Pro W3"/>
              </a:rPr>
              <a:t> who brainstormed with me when we came up with the idea of the first financial statement track that was ever taught at BINC, and who helped me develop that 7-class series.</a:t>
            </a:r>
          </a:p>
          <a:p>
            <a:endParaRPr lang="en-US" dirty="0">
              <a:latin typeface="+mj-lt"/>
              <a:ea typeface="ヒラギノ角ゴ Pro W3"/>
            </a:endParaRPr>
          </a:p>
          <a:p>
            <a:r>
              <a:rPr lang="en-US" dirty="0">
                <a:latin typeface="+mj-lt"/>
                <a:ea typeface="ヒラギノ角ゴ Pro W3"/>
              </a:rPr>
              <a:t>I also want to mention and remember, the late Joe Smith, who built the original Preferred Procedure class for that Financial Statement series, but more than that, Joe was the epitome of the BetterInvesting volunteer.</a:t>
            </a:r>
          </a:p>
          <a:p>
            <a:endParaRPr lang="en-US" dirty="0">
              <a:latin typeface="+mj-lt"/>
              <a:ea typeface="ヒラギノ角ゴ Pro W3"/>
            </a:endParaRPr>
          </a:p>
          <a:p>
            <a:r>
              <a:rPr lang="en-US" dirty="0">
                <a:latin typeface="+mj-lt"/>
                <a:ea typeface="ヒラギノ角ゴ Pro W3"/>
              </a:rPr>
              <a:t>Joe was a big believer in Paying it Forward, he was a great teacher and more than that, any time I ever asked him anything, including to go somewhere to teach in an event I was involved in, Joe never said no.  I really miss Joe.</a:t>
            </a:r>
          </a:p>
        </p:txBody>
      </p:sp>
    </p:spTree>
    <p:extLst>
      <p:ext uri="{BB962C8B-B14F-4D97-AF65-F5344CB8AC3E}">
        <p14:creationId xmlns:p14="http://schemas.microsoft.com/office/powerpoint/2010/main" val="4224875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2983B44F-A966-4BDA-BC56-7B87712749D0}" type="slidenum">
              <a:rPr lang="en-US"/>
              <a:pPr>
                <a:defRPr/>
              </a:pPr>
              <a:t>77</a:t>
            </a:fld>
            <a:endParaRPr lang="en-US" dirty="0"/>
          </a:p>
        </p:txBody>
      </p:sp>
      <p:sp>
        <p:nvSpPr>
          <p:cNvPr id="176130" name="Rectangle 2"/>
          <p:cNvSpPr>
            <a:spLocks noGrp="1" noRot="1" noChangeAspect="1" noChangeArrowheads="1" noTextEdit="1"/>
          </p:cNvSpPr>
          <p:nvPr>
            <p:ph type="sldImg"/>
          </p:nvPr>
        </p:nvSpPr>
        <p:spPr>
          <a:xfrm>
            <a:off x="3352800" y="549275"/>
            <a:ext cx="2895600" cy="2171700"/>
          </a:xfrm>
          <a:ln/>
        </p:spPr>
      </p:sp>
      <p:sp>
        <p:nvSpPr>
          <p:cNvPr id="176131" name="Rectangle 3"/>
          <p:cNvSpPr>
            <a:spLocks noGrp="1" noChangeArrowheads="1"/>
          </p:cNvSpPr>
          <p:nvPr>
            <p:ph type="body" idx="1"/>
          </p:nvPr>
        </p:nvSpPr>
        <p:spPr>
          <a:xfrm>
            <a:off x="960539" y="3474963"/>
            <a:ext cx="7680127" cy="32911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rPr>
              <a:t>And on that note, when I ran BINC in 2006 in Columbus, I put a slide very similar to this in every presentation that was taught at the event.</a:t>
            </a:r>
          </a:p>
          <a:p>
            <a:r>
              <a:rPr lang="en-US" dirty="0">
                <a:latin typeface="+mj-lt"/>
              </a:rPr>
              <a:t> </a:t>
            </a:r>
          </a:p>
          <a:p>
            <a:r>
              <a:rPr lang="en-US" dirty="0">
                <a:latin typeface="+mj-lt"/>
              </a:rPr>
              <a:t>BetterInvesting has been good to me. I have learned a lot and I am in a much better financial position than I would be if I had not found BetterInvesting.</a:t>
            </a:r>
          </a:p>
          <a:p>
            <a:endParaRPr lang="en-US" dirty="0">
              <a:latin typeface="+mj-lt"/>
            </a:endParaRPr>
          </a:p>
          <a:p>
            <a:r>
              <a:rPr lang="en-US" dirty="0">
                <a:latin typeface="+mj-lt"/>
              </a:rPr>
              <a:t>If it has made a difference in your life, pick up some materials and share BetterInvesting with your loved ones, family, friends and anyone else who wants a better future.</a:t>
            </a:r>
          </a:p>
          <a:p>
            <a:endParaRPr lang="en-US" dirty="0">
              <a:latin typeface="+mj-lt"/>
            </a:endParaRPr>
          </a:p>
          <a:p>
            <a:r>
              <a:rPr lang="en-US" dirty="0">
                <a:latin typeface="+mj-lt"/>
              </a:rPr>
              <a:t>The nice thing about investing is that everyone can do well.  If someone else does well, it doesn’t diminish your ability to do well.  There is plenty for everyone.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a:defRPr/>
            </a:pPr>
            <a:fld id="{008A49ED-F2CB-4D00-9D8F-BD4E16D83A3B}" type="slidenum">
              <a:rPr lang="en-US"/>
              <a:pPr>
                <a:defRPr/>
              </a:pPr>
              <a:t>78</a:t>
            </a:fld>
            <a:endParaRPr lang="en-US" dirty="0"/>
          </a:p>
        </p:txBody>
      </p:sp>
      <p:sp>
        <p:nvSpPr>
          <p:cNvPr id="178178" name="Rectangle 2"/>
          <p:cNvSpPr>
            <a:spLocks noGrp="1" noRot="1" noChangeAspect="1" noChangeArrowheads="1" noTextEdit="1"/>
          </p:cNvSpPr>
          <p:nvPr>
            <p:ph type="sldImg"/>
          </p:nvPr>
        </p:nvSpPr>
        <p:spPr>
          <a:xfrm>
            <a:off x="3352800" y="549275"/>
            <a:ext cx="2895600" cy="2171700"/>
          </a:xfrm>
          <a:ln/>
        </p:spPr>
      </p:sp>
      <p:sp>
        <p:nvSpPr>
          <p:cNvPr id="178179" name="Rectangle 3"/>
          <p:cNvSpPr>
            <a:spLocks noGrp="1" noChangeArrowheads="1"/>
          </p:cNvSpPr>
          <p:nvPr>
            <p:ph type="body" idx="1"/>
          </p:nvPr>
        </p:nvSpPr>
        <p:spPr>
          <a:xfrm>
            <a:off x="960539" y="3474963"/>
            <a:ext cx="7680127" cy="32911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rPr>
              <a:t>With that, if you want to reach me, or have questions, my email address is up on the screen.</a:t>
            </a:r>
          </a:p>
          <a:p>
            <a:endParaRPr lang="en-US" dirty="0">
              <a:latin typeface="+mj-lt"/>
            </a:endParaRPr>
          </a:p>
          <a:p>
            <a:r>
              <a:rPr lang="en-US" dirty="0">
                <a:latin typeface="+mj-lt"/>
              </a:rPr>
              <a:t>If you do email me, please put “preferred procedure” in the subject so that I know where I know you from.</a:t>
            </a:r>
          </a:p>
          <a:p>
            <a:endParaRPr lang="en-US" dirty="0">
              <a:latin typeface="+mj-lt"/>
            </a:endParaRPr>
          </a:p>
          <a:p>
            <a:r>
              <a:rPr lang="en-US" dirty="0">
                <a:latin typeface="+mj-lt"/>
              </a:rPr>
              <a:t>With that I will turn things back over to Bob to see if there are any more questions and to wrap things up. </a:t>
            </a:r>
          </a:p>
          <a:p>
            <a:endParaRPr lang="en-US" dirty="0">
              <a:latin typeface="+mj-lt"/>
            </a:endParaRPr>
          </a:p>
          <a:p>
            <a:r>
              <a:rPr lang="en-US">
                <a:latin typeface="+mj-lt"/>
              </a:rPr>
              <a:t>Remember </a:t>
            </a:r>
            <a:r>
              <a:rPr lang="en-US" dirty="0">
                <a:latin typeface="+mj-lt"/>
              </a:rPr>
              <a:t>to join us for our </a:t>
            </a:r>
            <a:r>
              <a:rPr lang="en-US">
                <a:latin typeface="+mj-lt"/>
              </a:rPr>
              <a:t>next session, </a:t>
            </a:r>
            <a:r>
              <a:rPr lang="en-US" dirty="0">
                <a:latin typeface="+mj-lt"/>
              </a:rPr>
              <a:t>The Years Keep </a:t>
            </a:r>
            <a:r>
              <a:rPr lang="en-US">
                <a:latin typeface="+mj-lt"/>
              </a:rPr>
              <a:t>Rolling By, </a:t>
            </a:r>
            <a:r>
              <a:rPr lang="en-US" dirty="0">
                <a:latin typeface="+mj-lt"/>
              </a:rPr>
              <a:t>on </a:t>
            </a:r>
            <a:r>
              <a:rPr lang="en-US">
                <a:latin typeface="+mj-lt"/>
              </a:rPr>
              <a:t>November 30</a:t>
            </a:r>
            <a:r>
              <a:rPr lang="en-US" baseline="30000">
                <a:latin typeface="+mj-lt"/>
              </a:rPr>
              <a:t>th</a:t>
            </a:r>
            <a:r>
              <a:rPr lang="en-US">
                <a:latin typeface="+mj-lt"/>
              </a:rPr>
              <a:t>, and </a:t>
            </a:r>
            <a:r>
              <a:rPr lang="en-US" dirty="0">
                <a:latin typeface="+mj-lt"/>
              </a:rPr>
              <a:t>keep a look out for more sessions in the spring.  See you on November 30</a:t>
            </a:r>
            <a:r>
              <a:rPr lang="en-US" baseline="30000" dirty="0">
                <a:latin typeface="+mj-lt"/>
              </a:rPr>
              <a:t>th</a:t>
            </a:r>
            <a:r>
              <a:rPr lang="en-US" dirty="0">
                <a:latin typeface="+mj-lt"/>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3352800" y="549275"/>
            <a:ext cx="2895600" cy="2171700"/>
          </a:xfrm>
          <a:ln/>
        </p:spPr>
      </p:sp>
      <p:sp>
        <p:nvSpPr>
          <p:cNvPr id="778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mj-lt"/>
                <a:ea typeface="ヒラギノ角ゴ Pro W3"/>
              </a:rPr>
              <a:t>We are dataholics, we collect data. </a:t>
            </a:r>
            <a:r>
              <a:rPr lang="en-US" baseline="0" dirty="0">
                <a:latin typeface="+mj-lt"/>
                <a:ea typeface="ヒラギノ角ゴ Pro W3"/>
              </a:rPr>
              <a:t>What do we do with the data?  </a:t>
            </a:r>
            <a:r>
              <a:rPr lang="en-US" baseline="0" dirty="0">
                <a:latin typeface="+mj-lt"/>
                <a:ea typeface="ヒラギノ角ゴ Pro W3"/>
                <a:cs typeface="Calibri" panose="020F0502020204030204" pitchFamily="34" charset="0"/>
              </a:rPr>
              <a:t>©</a:t>
            </a:r>
            <a:endParaRPr lang="en-US" baseline="0" dirty="0">
              <a:latin typeface="+mj-lt"/>
              <a:ea typeface="ヒラギノ角ゴ Pro W3"/>
            </a:endParaRPr>
          </a:p>
          <a:p>
            <a:endParaRPr lang="en-US" baseline="0" dirty="0">
              <a:latin typeface="+mj-lt"/>
              <a:ea typeface="ヒラギノ角ゴ Pro W3"/>
            </a:endParaRPr>
          </a:p>
          <a:p>
            <a:r>
              <a:rPr lang="en-US" baseline="0" dirty="0">
                <a:latin typeface="+mj-lt"/>
                <a:ea typeface="ヒラギノ角ゴ Pro W3"/>
              </a:rPr>
              <a:t>We use our Stock Selection Guide and plot information on it in a specific order – for a reason. It aligns with our income statement!  </a:t>
            </a:r>
          </a:p>
          <a:p>
            <a:r>
              <a:rPr lang="en-US" baseline="0" dirty="0">
                <a:latin typeface="+mj-lt"/>
                <a:ea typeface="ヒラギノ角ゴ Pro W3"/>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mj-lt"/>
                <a:ea typeface="ヒラギノ角ゴ Pro W3"/>
              </a:rPr>
              <a:t>Our SSG is a simplified representation of our company’s income statement over a 10-year period. </a:t>
            </a:r>
            <a:r>
              <a:rPr lang="en-US" dirty="0">
                <a:latin typeface="+mj-lt"/>
                <a:ea typeface="ヒラギノ角ゴ Pro W3"/>
                <a:cs typeface="Calibri" panose="020F0502020204030204" pitchFamily="34" charset="0"/>
              </a:rPr>
              <a:t>©</a:t>
            </a:r>
            <a:endParaRPr lang="en-US" dirty="0">
              <a:latin typeface="+mj-lt"/>
              <a:ea typeface="ヒラギノ角ゴ Pro W3"/>
            </a:endParaRPr>
          </a:p>
          <a:p>
            <a:endParaRPr lang="en-US" baseline="0" dirty="0">
              <a:latin typeface="+mj-lt"/>
              <a:ea typeface="ヒラギノ角ゴ Pro W3"/>
            </a:endParaRPr>
          </a:p>
          <a:p>
            <a:endParaRPr lang="en-US" baseline="0" dirty="0">
              <a:latin typeface="Arial" pitchFamily="34" charset="0"/>
              <a:ea typeface="ヒラギノ角ゴ Pro W3"/>
            </a:endParaRPr>
          </a:p>
          <a:p>
            <a:endParaRPr lang="en-US" dirty="0">
              <a:latin typeface="Arial" pitchFamily="34" charset="0"/>
              <a:ea typeface="ヒラギノ角ゴ Pro W3"/>
            </a:endParaRPr>
          </a:p>
        </p:txBody>
      </p:sp>
      <p:sp>
        <p:nvSpPr>
          <p:cNvPr id="4" name="Slide Number Placeholder 3"/>
          <p:cNvSpPr>
            <a:spLocks noGrp="1"/>
          </p:cNvSpPr>
          <p:nvPr>
            <p:ph type="sldNum" sz="quarter" idx="5"/>
          </p:nvPr>
        </p:nvSpPr>
        <p:spPr/>
        <p:txBody>
          <a:bodyPr/>
          <a:lstStyle/>
          <a:p>
            <a:pPr>
              <a:defRPr/>
            </a:pPr>
            <a:fld id="{A72286B4-A335-4CEC-916C-680936560DC4}" type="slidenum">
              <a:rPr lang="en-US" smtClean="0"/>
              <a:pPr>
                <a:defRPr/>
              </a:pPr>
              <a:t>8</a:t>
            </a:fld>
            <a:endParaRPr lang="en-US" dirty="0"/>
          </a:p>
        </p:txBody>
      </p:sp>
    </p:spTree>
    <p:extLst>
      <p:ext uri="{BB962C8B-B14F-4D97-AF65-F5344CB8AC3E}">
        <p14:creationId xmlns:p14="http://schemas.microsoft.com/office/powerpoint/2010/main" val="228914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8103" y="3296412"/>
            <a:ext cx="7680083" cy="3559858"/>
          </a:xfrm>
        </p:spPr>
        <p:txBody>
          <a:bodyPr/>
          <a:lstStyle/>
          <a:p>
            <a:r>
              <a:rPr lang="en-US" b="0" dirty="0"/>
              <a:t>Let’s take</a:t>
            </a:r>
            <a:r>
              <a:rPr lang="en-US" b="0" baseline="0" dirty="0"/>
              <a:t> a brief look at our income statement.</a:t>
            </a:r>
          </a:p>
          <a:p>
            <a:endParaRPr lang="en-US" b="0" baseline="0" dirty="0"/>
          </a:p>
          <a:p>
            <a:r>
              <a:rPr lang="en-US" b="0" baseline="0" dirty="0"/>
              <a:t>We are going to break it down into 7 items.</a:t>
            </a:r>
          </a:p>
          <a:p>
            <a:endParaRPr lang="en-US" b="0" baseline="0" dirty="0"/>
          </a:p>
          <a:p>
            <a:r>
              <a:rPr lang="en-US" b="0" baseline="0" dirty="0"/>
              <a:t>Number 1, 3, 5 and 7 are the financial numbers that we plot on our SSG and are shown using the colors we use on the SSG.  We will be consistent through this presentation in using green for Sales, pink for Pre-Tax Profit, yellow (well, brown really) for Net Income, and blue for Earnings Per Share.</a:t>
            </a:r>
          </a:p>
          <a:p>
            <a:endParaRPr lang="en-US" b="0" baseline="0" dirty="0"/>
          </a:p>
          <a:p>
            <a:r>
              <a:rPr lang="en-US" b="0" baseline="0" dirty="0"/>
              <a:t>The other three items, 2, 4 and 6, which we show in purple, represent the spaces between the lines that we plot on our SSG.</a:t>
            </a:r>
          </a:p>
          <a:p>
            <a:endParaRPr lang="en-US" b="0" baseline="0" dirty="0"/>
          </a:p>
          <a:p>
            <a:r>
              <a:rPr lang="en-US" b="0" baseline="0" dirty="0"/>
              <a:t>This is how we “simplify” our income statement.</a:t>
            </a:r>
          </a:p>
          <a:p>
            <a:endParaRPr lang="en-US" b="0" baseline="0" dirty="0"/>
          </a:p>
          <a:p>
            <a:r>
              <a:rPr lang="en-US" b="0" baseline="0" dirty="0"/>
              <a:t>Let’s take a look at our Simplified Income Statement.</a:t>
            </a:r>
            <a:endParaRPr lang="en-US" b="0" dirty="0"/>
          </a:p>
        </p:txBody>
      </p:sp>
      <p:sp>
        <p:nvSpPr>
          <p:cNvPr id="4" name="Slide Number Placeholder 3"/>
          <p:cNvSpPr>
            <a:spLocks noGrp="1"/>
          </p:cNvSpPr>
          <p:nvPr>
            <p:ph type="sldNum" sz="quarter" idx="10"/>
          </p:nvPr>
        </p:nvSpPr>
        <p:spPr/>
        <p:txBody>
          <a:bodyPr/>
          <a:lstStyle/>
          <a:p>
            <a:fld id="{69C87B1C-6947-41D1-82D4-E235CB8B8571}" type="slidenum">
              <a:rPr lang="en-US" smtClean="0"/>
              <a:t>9</a:t>
            </a:fld>
            <a:endParaRPr lang="en-US" dirty="0"/>
          </a:p>
        </p:txBody>
      </p:sp>
    </p:spTree>
    <p:extLst>
      <p:ext uri="{BB962C8B-B14F-4D97-AF65-F5344CB8AC3E}">
        <p14:creationId xmlns:p14="http://schemas.microsoft.com/office/powerpoint/2010/main" val="267001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5" name="Text Box 11"/>
          <p:cNvSpPr txBox="1">
            <a:spLocks noChangeArrowheads="1"/>
          </p:cNvSpPr>
          <p:nvPr userDrawn="1"/>
        </p:nvSpPr>
        <p:spPr bwMode="auto">
          <a:xfrm>
            <a:off x="0" y="6218238"/>
            <a:ext cx="9144000" cy="639762"/>
          </a:xfrm>
          <a:prstGeom prst="rect">
            <a:avLst/>
          </a:prstGeom>
          <a:solidFill>
            <a:schemeClr val="bg1"/>
          </a:solidFill>
          <a:ln w="38100">
            <a:noFill/>
            <a:miter lim="800000"/>
            <a:headEnd/>
            <a:tailEnd/>
          </a:ln>
          <a:effectLst/>
        </p:spPr>
        <p:txBody>
          <a:bodyPr/>
          <a:lstStyle/>
          <a:p>
            <a:pPr>
              <a:spcBef>
                <a:spcPct val="50000"/>
              </a:spcBef>
              <a:defRPr/>
            </a:pPr>
            <a:endParaRPr lang="en-US" dirty="0">
              <a:latin typeface="Arial Black" pitchFamily="34" charset="0"/>
            </a:endParaRPr>
          </a:p>
        </p:txBody>
      </p:sp>
      <p:sp>
        <p:nvSpPr>
          <p:cNvPr id="181251" name="Rectangle 2"/>
          <p:cNvSpPr>
            <a:spLocks noGrp="1" noChangeArrowheads="1"/>
          </p:cNvSpPr>
          <p:nvPr>
            <p:ph type="ctrTitle"/>
          </p:nvPr>
        </p:nvSpPr>
        <p:spPr>
          <a:xfrm>
            <a:off x="838200" y="685800"/>
            <a:ext cx="7772400" cy="1470025"/>
          </a:xfrm>
        </p:spPr>
        <p:txBody>
          <a:bodyPr/>
          <a:lstStyle>
            <a:lvl1pPr>
              <a:defRPr sz="3600" smtClean="0">
                <a:latin typeface="+mj-lt"/>
              </a:defRPr>
            </a:lvl1pPr>
          </a:lstStyle>
          <a:p>
            <a:pPr lvl="0"/>
            <a:r>
              <a:rPr lang="en-US" noProof="0" dirty="0"/>
              <a:t>Click to edit Master title style</a:t>
            </a:r>
          </a:p>
        </p:txBody>
      </p:sp>
      <p:sp>
        <p:nvSpPr>
          <p:cNvPr id="181252" name="Rectangle 3"/>
          <p:cNvSpPr>
            <a:spLocks noGrp="1" noChangeArrowheads="1"/>
          </p:cNvSpPr>
          <p:nvPr>
            <p:ph type="subTitle" idx="1"/>
          </p:nvPr>
        </p:nvSpPr>
        <p:spPr>
          <a:xfrm>
            <a:off x="1371600" y="4114800"/>
            <a:ext cx="6400800" cy="1752600"/>
          </a:xfrm>
        </p:spPr>
        <p:txBody>
          <a:bodyPr/>
          <a:lstStyle>
            <a:lvl1pPr marL="0" indent="0" algn="ctr">
              <a:buFontTx/>
              <a:buNone/>
              <a:defRPr sz="2600" smtClean="0"/>
            </a:lvl1pPr>
          </a:lstStyle>
          <a:p>
            <a:pPr lvl="0"/>
            <a:r>
              <a:rPr lang="en-US" noProof="0" dirty="0"/>
              <a:t>Click to edit Master subtitle style</a:t>
            </a:r>
          </a:p>
        </p:txBody>
      </p:sp>
      <p:sp>
        <p:nvSpPr>
          <p:cNvPr id="7" name="Text Box 7">
            <a:extLst>
              <a:ext uri="{FF2B5EF4-FFF2-40B4-BE49-F238E27FC236}">
                <a16:creationId xmlns:a16="http://schemas.microsoft.com/office/drawing/2014/main" id="{6D8E34CC-09CD-4EDB-9CD5-EC313E480953}"/>
              </a:ext>
            </a:extLst>
          </p:cNvPr>
          <p:cNvSpPr txBox="1">
            <a:spLocks noChangeArrowheads="1"/>
          </p:cNvSpPr>
          <p:nvPr userDrawn="1"/>
        </p:nvSpPr>
        <p:spPr bwMode="auto">
          <a:xfrm>
            <a:off x="0" y="0"/>
            <a:ext cx="9144000" cy="400110"/>
          </a:xfrm>
          <a:prstGeom prst="rect">
            <a:avLst/>
          </a:prstGeom>
          <a:solidFill>
            <a:schemeClr val="accent2"/>
          </a:solidFill>
          <a:ln w="38100">
            <a:noFill/>
            <a:miter lim="800000"/>
            <a:headEnd/>
            <a:tailEnd/>
          </a:ln>
          <a:effectLst/>
        </p:spPr>
        <p:txBody>
          <a:bodyPr>
            <a:spAutoFit/>
          </a:bodyPr>
          <a:lstStyle>
            <a:lvl1pPr>
              <a:defRPr sz="2400">
                <a:solidFill>
                  <a:schemeClr val="tx1"/>
                </a:solidFill>
                <a:latin typeface="Arial Black" pitchFamily="34" charset="0"/>
                <a:cs typeface="Times New Roman" pitchFamily="18" charset="0"/>
              </a:defRPr>
            </a:lvl1pPr>
            <a:lvl2pPr marL="742950" indent="-285750">
              <a:defRPr sz="2400">
                <a:solidFill>
                  <a:schemeClr val="tx1"/>
                </a:solidFill>
                <a:latin typeface="Arial Black" pitchFamily="34" charset="0"/>
                <a:cs typeface="Times New Roman" pitchFamily="18" charset="0"/>
              </a:defRPr>
            </a:lvl2pPr>
            <a:lvl3pPr marL="1143000" indent="-228600">
              <a:defRPr sz="2400">
                <a:solidFill>
                  <a:schemeClr val="tx1"/>
                </a:solidFill>
                <a:latin typeface="Arial Black" pitchFamily="34" charset="0"/>
                <a:cs typeface="Times New Roman" pitchFamily="18" charset="0"/>
              </a:defRPr>
            </a:lvl3pPr>
            <a:lvl4pPr marL="1600200" indent="-228600">
              <a:defRPr sz="2400">
                <a:solidFill>
                  <a:schemeClr val="tx1"/>
                </a:solidFill>
                <a:latin typeface="Arial Black" pitchFamily="34" charset="0"/>
                <a:cs typeface="Times New Roman" pitchFamily="18" charset="0"/>
              </a:defRPr>
            </a:lvl4pPr>
            <a:lvl5pPr marL="2057400" indent="-228600">
              <a:defRPr sz="2400">
                <a:solidFill>
                  <a:schemeClr val="tx1"/>
                </a:solidFill>
                <a:latin typeface="Arial Black" pitchFamily="34" charset="0"/>
                <a:cs typeface="Times New Roman" pitchFamily="18" charset="0"/>
              </a:defRPr>
            </a:lvl5pPr>
            <a:lvl6pPr marL="2514600" indent="-228600" fontAlgn="base">
              <a:spcBef>
                <a:spcPct val="0"/>
              </a:spcBef>
              <a:spcAft>
                <a:spcPct val="0"/>
              </a:spcAft>
              <a:defRPr sz="2400">
                <a:solidFill>
                  <a:schemeClr val="tx1"/>
                </a:solidFill>
                <a:latin typeface="Arial Black" pitchFamily="34" charset="0"/>
                <a:cs typeface="Times New Roman" pitchFamily="18" charset="0"/>
              </a:defRPr>
            </a:lvl6pPr>
            <a:lvl7pPr marL="2971800" indent="-228600" fontAlgn="base">
              <a:spcBef>
                <a:spcPct val="0"/>
              </a:spcBef>
              <a:spcAft>
                <a:spcPct val="0"/>
              </a:spcAft>
              <a:defRPr sz="2400">
                <a:solidFill>
                  <a:schemeClr val="tx1"/>
                </a:solidFill>
                <a:latin typeface="Arial Black" pitchFamily="34" charset="0"/>
                <a:cs typeface="Times New Roman" pitchFamily="18" charset="0"/>
              </a:defRPr>
            </a:lvl7pPr>
            <a:lvl8pPr marL="3429000" indent="-228600" fontAlgn="base">
              <a:spcBef>
                <a:spcPct val="0"/>
              </a:spcBef>
              <a:spcAft>
                <a:spcPct val="0"/>
              </a:spcAft>
              <a:defRPr sz="2400">
                <a:solidFill>
                  <a:schemeClr val="tx1"/>
                </a:solidFill>
                <a:latin typeface="Arial Black" pitchFamily="34" charset="0"/>
                <a:cs typeface="Times New Roman" pitchFamily="18" charset="0"/>
              </a:defRPr>
            </a:lvl8pPr>
            <a:lvl9pPr marL="3886200" indent="-228600" fontAlgn="base">
              <a:spcBef>
                <a:spcPct val="0"/>
              </a:spcBef>
              <a:spcAft>
                <a:spcPct val="0"/>
              </a:spcAft>
              <a:defRPr sz="2400">
                <a:solidFill>
                  <a:schemeClr val="tx1"/>
                </a:solidFill>
                <a:latin typeface="Arial Black" pitchFamily="34" charset="0"/>
                <a:cs typeface="Times New Roman" pitchFamily="18" charset="0"/>
              </a:defRPr>
            </a:lvl9pPr>
          </a:lstStyle>
          <a:p>
            <a:pPr algn="ctr">
              <a:spcBef>
                <a:spcPct val="50000"/>
              </a:spcBef>
            </a:pPr>
            <a:r>
              <a:rPr lang="en-US" sz="2000" b="1" dirty="0">
                <a:solidFill>
                  <a:schemeClr val="bg1"/>
                </a:solidFill>
                <a:effectLst>
                  <a:outerShdw blurRad="38100" dist="38100" dir="2700000" algn="tl">
                    <a:srgbClr val="000000"/>
                  </a:outerShdw>
                </a:effectLst>
              </a:rPr>
              <a:t>Stock Investing Made Easy</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1"/>
          </p:nvPr>
        </p:nvSpPr>
        <p:spPr>
          <a:ln/>
        </p:spPr>
        <p:txBody>
          <a:bodyPr/>
          <a:lstStyle>
            <a:lvl1pPr>
              <a:defRPr/>
            </a:lvl1pPr>
          </a:lstStyle>
          <a:p>
            <a:pPr>
              <a:defRPr/>
            </a:pPr>
            <a:fld id="{42C0E658-6A09-4860-9AE1-45EF172F066B}" type="slidenum">
              <a:rPr lang="en-US"/>
              <a:pPr>
                <a:defRPr/>
              </a:pPr>
              <a:t>‹#›</a:t>
            </a:fld>
            <a:endParaRPr lang="en-US" dirty="0"/>
          </a:p>
        </p:txBody>
      </p:sp>
    </p:spTree>
    <p:extLst>
      <p:ext uri="{BB962C8B-B14F-4D97-AF65-F5344CB8AC3E}">
        <p14:creationId xmlns:p14="http://schemas.microsoft.com/office/powerpoint/2010/main" val="2053741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43000"/>
            <a:ext cx="19431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43000"/>
            <a:ext cx="56769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1"/>
          </p:nvPr>
        </p:nvSpPr>
        <p:spPr>
          <a:ln/>
        </p:spPr>
        <p:txBody>
          <a:bodyPr/>
          <a:lstStyle>
            <a:lvl1pPr>
              <a:defRPr/>
            </a:lvl1pPr>
          </a:lstStyle>
          <a:p>
            <a:pPr>
              <a:defRPr/>
            </a:pPr>
            <a:fld id="{A81BAF2B-BD4F-4DEB-9ED1-027AED28C3B1}" type="slidenum">
              <a:rPr lang="en-US"/>
              <a:pPr>
                <a:defRPr/>
              </a:pPr>
              <a:t>‹#›</a:t>
            </a:fld>
            <a:endParaRPr lang="en-US" dirty="0"/>
          </a:p>
        </p:txBody>
      </p:sp>
    </p:spTree>
    <p:extLst>
      <p:ext uri="{BB962C8B-B14F-4D97-AF65-F5344CB8AC3E}">
        <p14:creationId xmlns:p14="http://schemas.microsoft.com/office/powerpoint/2010/main" val="181029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1"/>
          </p:nvPr>
        </p:nvSpPr>
        <p:spPr>
          <a:xfrm>
            <a:off x="2971800" y="6248400"/>
            <a:ext cx="1905000" cy="457200"/>
          </a:xfrm>
        </p:spPr>
        <p:txBody>
          <a:bodyPr/>
          <a:lstStyle/>
          <a:p>
            <a:pPr>
              <a:defRPr/>
            </a:pPr>
            <a:fld id="{7624D940-A856-4BBF-BAF3-F93FD6E1554A}" type="slidenum">
              <a:rPr lang="en-US" smtClean="0"/>
              <a:pPr>
                <a:defRPr/>
              </a:pPr>
              <a:t>‹#›</a:t>
            </a:fld>
            <a:endParaRPr lang="en-US" dirty="0"/>
          </a:p>
        </p:txBody>
      </p:sp>
    </p:spTree>
    <p:extLst>
      <p:ext uri="{BB962C8B-B14F-4D97-AF65-F5344CB8AC3E}">
        <p14:creationId xmlns:p14="http://schemas.microsoft.com/office/powerpoint/2010/main" val="91072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sldNum" sz="quarter" idx="11"/>
          </p:nvPr>
        </p:nvSpPr>
        <p:spPr>
          <a:ln/>
        </p:spPr>
        <p:txBody>
          <a:bodyPr/>
          <a:lstStyle>
            <a:lvl1pPr>
              <a:defRPr/>
            </a:lvl1pPr>
          </a:lstStyle>
          <a:p>
            <a:pPr>
              <a:defRPr/>
            </a:pPr>
            <a:fld id="{7624D940-A856-4BBF-BAF3-F93FD6E1554A}" type="slidenum">
              <a:rPr lang="en-US"/>
              <a:pPr>
                <a:defRPr/>
              </a:pPr>
              <a:t>‹#›</a:t>
            </a:fld>
            <a:endParaRPr lang="en-US" dirty="0"/>
          </a:p>
        </p:txBody>
      </p:sp>
    </p:spTree>
    <p:extLst>
      <p:ext uri="{BB962C8B-B14F-4D97-AF65-F5344CB8AC3E}">
        <p14:creationId xmlns:p14="http://schemas.microsoft.com/office/powerpoint/2010/main" val="209488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5" name="Rectangle 6"/>
          <p:cNvSpPr>
            <a:spLocks noGrp="1" noChangeArrowheads="1"/>
          </p:cNvSpPr>
          <p:nvPr>
            <p:ph type="sldNum" sz="quarter" idx="11"/>
          </p:nvPr>
        </p:nvSpPr>
        <p:spPr>
          <a:ln/>
        </p:spPr>
        <p:txBody>
          <a:bodyPr/>
          <a:lstStyle>
            <a:lvl1pPr>
              <a:defRPr/>
            </a:lvl1pPr>
          </a:lstStyle>
          <a:p>
            <a:pPr>
              <a:defRPr/>
            </a:pPr>
            <a:fld id="{E1D564A0-30EB-4BFF-A5E1-00BDA28AD9FB}" type="slidenum">
              <a:rPr lang="en-US"/>
              <a:pPr>
                <a:defRPr/>
              </a:pPr>
              <a:t>‹#›</a:t>
            </a:fld>
            <a:endParaRPr lang="en-US" dirty="0"/>
          </a:p>
        </p:txBody>
      </p:sp>
    </p:spTree>
    <p:extLst>
      <p:ext uri="{BB962C8B-B14F-4D97-AF65-F5344CB8AC3E}">
        <p14:creationId xmlns:p14="http://schemas.microsoft.com/office/powerpoint/2010/main" val="326651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6858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667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1"/>
          </p:nvPr>
        </p:nvSpPr>
        <p:spPr>
          <a:ln/>
        </p:spPr>
        <p:txBody>
          <a:bodyPr/>
          <a:lstStyle>
            <a:lvl1pPr>
              <a:defRPr/>
            </a:lvl1pPr>
          </a:lstStyle>
          <a:p>
            <a:pPr>
              <a:defRPr/>
            </a:pPr>
            <a:fld id="{D874D6F8-8B7C-4F54-92A8-2DD0E3F52357}" type="slidenum">
              <a:rPr lang="en-US"/>
              <a:pPr>
                <a:defRPr/>
              </a:pPr>
              <a:t>‹#›</a:t>
            </a:fld>
            <a:endParaRPr lang="en-US" dirty="0"/>
          </a:p>
        </p:txBody>
      </p:sp>
    </p:spTree>
    <p:extLst>
      <p:ext uri="{BB962C8B-B14F-4D97-AF65-F5344CB8AC3E}">
        <p14:creationId xmlns:p14="http://schemas.microsoft.com/office/powerpoint/2010/main" val="15812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6"/>
          <p:cNvSpPr>
            <a:spLocks noGrp="1" noChangeArrowheads="1"/>
          </p:cNvSpPr>
          <p:nvPr>
            <p:ph type="sldNum" sz="quarter" idx="11"/>
          </p:nvPr>
        </p:nvSpPr>
        <p:spPr>
          <a:ln/>
        </p:spPr>
        <p:txBody>
          <a:bodyPr/>
          <a:lstStyle>
            <a:lvl1pPr>
              <a:defRPr/>
            </a:lvl1pPr>
          </a:lstStyle>
          <a:p>
            <a:pPr>
              <a:defRPr/>
            </a:pPr>
            <a:fld id="{D9660430-6929-4347-89DA-29D35F54035C}" type="slidenum">
              <a:rPr lang="en-US"/>
              <a:pPr>
                <a:defRPr/>
              </a:pPr>
              <a:t>‹#›</a:t>
            </a:fld>
            <a:endParaRPr lang="en-US" dirty="0"/>
          </a:p>
        </p:txBody>
      </p:sp>
    </p:spTree>
    <p:extLst>
      <p:ext uri="{BB962C8B-B14F-4D97-AF65-F5344CB8AC3E}">
        <p14:creationId xmlns:p14="http://schemas.microsoft.com/office/powerpoint/2010/main" val="415077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EC6635FD-0AB4-45A8-AE62-B7C057EC9DEC}" type="slidenum">
              <a:rPr lang="en-US"/>
              <a:pPr>
                <a:defRPr/>
              </a:pPr>
              <a:t>‹#›</a:t>
            </a:fld>
            <a:endParaRPr lang="en-US" dirty="0"/>
          </a:p>
        </p:txBody>
      </p:sp>
    </p:spTree>
    <p:extLst>
      <p:ext uri="{BB962C8B-B14F-4D97-AF65-F5344CB8AC3E}">
        <p14:creationId xmlns:p14="http://schemas.microsoft.com/office/powerpoint/2010/main" val="111846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2DD9962-6330-4D11-9EF1-4DECD27F983C}" type="slidenum">
              <a:rPr lang="en-US"/>
              <a:pPr>
                <a:defRPr/>
              </a:pPr>
              <a:t>‹#›</a:t>
            </a:fld>
            <a:endParaRPr lang="en-US" dirty="0"/>
          </a:p>
        </p:txBody>
      </p:sp>
    </p:spTree>
    <p:extLst>
      <p:ext uri="{BB962C8B-B14F-4D97-AF65-F5344CB8AC3E}">
        <p14:creationId xmlns:p14="http://schemas.microsoft.com/office/powerpoint/2010/main" val="280780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sldNum" sz="quarter" idx="11"/>
          </p:nvPr>
        </p:nvSpPr>
        <p:spPr>
          <a:ln/>
        </p:spPr>
        <p:txBody>
          <a:bodyPr/>
          <a:lstStyle>
            <a:lvl1pPr>
              <a:defRPr/>
            </a:lvl1pPr>
          </a:lstStyle>
          <a:p>
            <a:pPr>
              <a:defRPr/>
            </a:pPr>
            <a:fld id="{984A1350-992E-4BD5-BF2A-CE71D996B59D}" type="slidenum">
              <a:rPr lang="en-US"/>
              <a:pPr>
                <a:defRPr/>
              </a:pPr>
              <a:t>‹#›</a:t>
            </a:fld>
            <a:endParaRPr lang="en-US" dirty="0"/>
          </a:p>
        </p:txBody>
      </p:sp>
    </p:spTree>
    <p:extLst>
      <p:ext uri="{BB962C8B-B14F-4D97-AF65-F5344CB8AC3E}">
        <p14:creationId xmlns:p14="http://schemas.microsoft.com/office/powerpoint/2010/main" val="1605467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6"/>
          <p:cNvSpPr>
            <a:spLocks noGrp="1" noChangeArrowheads="1"/>
          </p:cNvSpPr>
          <p:nvPr>
            <p:ph type="sldNum" sz="quarter" idx="11"/>
          </p:nvPr>
        </p:nvSpPr>
        <p:spPr>
          <a:ln/>
        </p:spPr>
        <p:txBody>
          <a:bodyPr/>
          <a:lstStyle>
            <a:lvl1pPr>
              <a:defRPr/>
            </a:lvl1pPr>
          </a:lstStyle>
          <a:p>
            <a:pPr>
              <a:defRPr/>
            </a:pPr>
            <a:fld id="{C3DEB7B8-1E2F-4815-8B93-AF8E2DC635E4}" type="slidenum">
              <a:rPr lang="en-US"/>
              <a:pPr>
                <a:defRPr/>
              </a:pPr>
              <a:t>‹#›</a:t>
            </a:fld>
            <a:endParaRPr lang="en-US" dirty="0"/>
          </a:p>
        </p:txBody>
      </p:sp>
    </p:spTree>
    <p:extLst>
      <p:ext uri="{BB962C8B-B14F-4D97-AF65-F5344CB8AC3E}">
        <p14:creationId xmlns:p14="http://schemas.microsoft.com/office/powerpoint/2010/main" val="3215860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819FFF"/>
            </a:gs>
          </a:gsLst>
          <a:lin ang="2700000" scaled="1"/>
        </a:gradFill>
        <a:effectLst/>
      </p:bgPr>
    </p:bg>
    <p:spTree>
      <p:nvGrpSpPr>
        <p:cNvPr id="1" name=""/>
        <p:cNvGrpSpPr/>
        <p:nvPr/>
      </p:nvGrpSpPr>
      <p:grpSpPr>
        <a:xfrm>
          <a:off x="0" y="0"/>
          <a:ext cx="0" cy="0"/>
          <a:chOff x="0" y="0"/>
          <a:chExt cx="0" cy="0"/>
        </a:xfrm>
      </p:grpSpPr>
      <p:sp>
        <p:nvSpPr>
          <p:cNvPr id="1035" name="Text Box 11"/>
          <p:cNvSpPr txBox="1">
            <a:spLocks noChangeArrowheads="1"/>
          </p:cNvSpPr>
          <p:nvPr userDrawn="1"/>
        </p:nvSpPr>
        <p:spPr bwMode="auto">
          <a:xfrm>
            <a:off x="0" y="6218238"/>
            <a:ext cx="9144000" cy="639762"/>
          </a:xfrm>
          <a:prstGeom prst="rect">
            <a:avLst/>
          </a:prstGeom>
          <a:solidFill>
            <a:schemeClr val="bg1"/>
          </a:solidFill>
          <a:ln w="38100">
            <a:noFill/>
            <a:miter lim="800000"/>
            <a:headEnd/>
            <a:tailEnd/>
          </a:ln>
          <a:effectLst/>
        </p:spPr>
        <p:txBody>
          <a:bodyPr/>
          <a:lstStyle/>
          <a:p>
            <a:pPr>
              <a:spcBef>
                <a:spcPct val="50000"/>
              </a:spcBef>
              <a:defRPr/>
            </a:pPr>
            <a:endParaRPr lang="en-US" dirty="0">
              <a:latin typeface="Arial Black" pitchFamily="34" charset="0"/>
            </a:endParaRPr>
          </a:p>
        </p:txBody>
      </p:sp>
      <p:sp>
        <p:nvSpPr>
          <p:cNvPr id="1027"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752600"/>
            <a:ext cx="777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297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b="1">
                <a:solidFill>
                  <a:srgbClr val="003399"/>
                </a:solidFill>
                <a:latin typeface="Arial Black" pitchFamily="34" charset="0"/>
                <a:cs typeface="Times New Roman" pitchFamily="18" charset="0"/>
              </a:defRPr>
            </a:lvl1pPr>
          </a:lstStyle>
          <a:p>
            <a:pPr>
              <a:defRPr/>
            </a:pPr>
            <a:fld id="{37E3A0F2-5268-4DE7-BFE1-3399B21706D4}" type="slidenum">
              <a:rPr lang="en-US"/>
              <a:pPr>
                <a:defRPr/>
              </a:pPr>
              <a:t>‹#›</a:t>
            </a:fld>
            <a:endParaRPr lang="en-US" dirty="0"/>
          </a:p>
        </p:txBody>
      </p:sp>
      <p:sp>
        <p:nvSpPr>
          <p:cNvPr id="1031" name="Text Box 7"/>
          <p:cNvSpPr txBox="1">
            <a:spLocks noChangeArrowheads="1"/>
          </p:cNvSpPr>
          <p:nvPr userDrawn="1"/>
        </p:nvSpPr>
        <p:spPr bwMode="auto">
          <a:xfrm>
            <a:off x="0" y="0"/>
            <a:ext cx="9144000" cy="400110"/>
          </a:xfrm>
          <a:prstGeom prst="rect">
            <a:avLst/>
          </a:prstGeom>
          <a:solidFill>
            <a:schemeClr val="accent2"/>
          </a:solidFill>
          <a:ln w="38100">
            <a:noFill/>
            <a:miter lim="800000"/>
            <a:headEnd/>
            <a:tailEnd/>
          </a:ln>
          <a:effectLst/>
        </p:spPr>
        <p:txBody>
          <a:bodyPr>
            <a:spAutoFit/>
          </a:bodyPr>
          <a:lstStyle>
            <a:lvl1pPr>
              <a:defRPr sz="2400">
                <a:solidFill>
                  <a:schemeClr val="tx1"/>
                </a:solidFill>
                <a:latin typeface="Arial Black" pitchFamily="34" charset="0"/>
                <a:cs typeface="Times New Roman" pitchFamily="18" charset="0"/>
              </a:defRPr>
            </a:lvl1pPr>
            <a:lvl2pPr marL="742950" indent="-285750">
              <a:defRPr sz="2400">
                <a:solidFill>
                  <a:schemeClr val="tx1"/>
                </a:solidFill>
                <a:latin typeface="Arial Black" pitchFamily="34" charset="0"/>
                <a:cs typeface="Times New Roman" pitchFamily="18" charset="0"/>
              </a:defRPr>
            </a:lvl2pPr>
            <a:lvl3pPr marL="1143000" indent="-228600">
              <a:defRPr sz="2400">
                <a:solidFill>
                  <a:schemeClr val="tx1"/>
                </a:solidFill>
                <a:latin typeface="Arial Black" pitchFamily="34" charset="0"/>
                <a:cs typeface="Times New Roman" pitchFamily="18" charset="0"/>
              </a:defRPr>
            </a:lvl3pPr>
            <a:lvl4pPr marL="1600200" indent="-228600">
              <a:defRPr sz="2400">
                <a:solidFill>
                  <a:schemeClr val="tx1"/>
                </a:solidFill>
                <a:latin typeface="Arial Black" pitchFamily="34" charset="0"/>
                <a:cs typeface="Times New Roman" pitchFamily="18" charset="0"/>
              </a:defRPr>
            </a:lvl4pPr>
            <a:lvl5pPr marL="2057400" indent="-228600">
              <a:defRPr sz="2400">
                <a:solidFill>
                  <a:schemeClr val="tx1"/>
                </a:solidFill>
                <a:latin typeface="Arial Black" pitchFamily="34" charset="0"/>
                <a:cs typeface="Times New Roman" pitchFamily="18" charset="0"/>
              </a:defRPr>
            </a:lvl5pPr>
            <a:lvl6pPr marL="2514600" indent="-228600" fontAlgn="base">
              <a:spcBef>
                <a:spcPct val="0"/>
              </a:spcBef>
              <a:spcAft>
                <a:spcPct val="0"/>
              </a:spcAft>
              <a:defRPr sz="2400">
                <a:solidFill>
                  <a:schemeClr val="tx1"/>
                </a:solidFill>
                <a:latin typeface="Arial Black" pitchFamily="34" charset="0"/>
                <a:cs typeface="Times New Roman" pitchFamily="18" charset="0"/>
              </a:defRPr>
            </a:lvl6pPr>
            <a:lvl7pPr marL="2971800" indent="-228600" fontAlgn="base">
              <a:spcBef>
                <a:spcPct val="0"/>
              </a:spcBef>
              <a:spcAft>
                <a:spcPct val="0"/>
              </a:spcAft>
              <a:defRPr sz="2400">
                <a:solidFill>
                  <a:schemeClr val="tx1"/>
                </a:solidFill>
                <a:latin typeface="Arial Black" pitchFamily="34" charset="0"/>
                <a:cs typeface="Times New Roman" pitchFamily="18" charset="0"/>
              </a:defRPr>
            </a:lvl7pPr>
            <a:lvl8pPr marL="3429000" indent="-228600" fontAlgn="base">
              <a:spcBef>
                <a:spcPct val="0"/>
              </a:spcBef>
              <a:spcAft>
                <a:spcPct val="0"/>
              </a:spcAft>
              <a:defRPr sz="2400">
                <a:solidFill>
                  <a:schemeClr val="tx1"/>
                </a:solidFill>
                <a:latin typeface="Arial Black" pitchFamily="34" charset="0"/>
                <a:cs typeface="Times New Roman" pitchFamily="18" charset="0"/>
              </a:defRPr>
            </a:lvl8pPr>
            <a:lvl9pPr marL="3886200" indent="-228600" fontAlgn="base">
              <a:spcBef>
                <a:spcPct val="0"/>
              </a:spcBef>
              <a:spcAft>
                <a:spcPct val="0"/>
              </a:spcAft>
              <a:defRPr sz="2400">
                <a:solidFill>
                  <a:schemeClr val="tx1"/>
                </a:solidFill>
                <a:latin typeface="Arial Black" pitchFamily="34" charset="0"/>
                <a:cs typeface="Times New Roman" pitchFamily="18" charset="0"/>
              </a:defRPr>
            </a:lvl9pPr>
          </a:lstStyle>
          <a:p>
            <a:pPr algn="ctr">
              <a:spcBef>
                <a:spcPct val="50000"/>
              </a:spcBef>
            </a:pPr>
            <a:r>
              <a:rPr lang="en-US" sz="2000" b="1" dirty="0">
                <a:solidFill>
                  <a:schemeClr val="bg1"/>
                </a:solidFill>
                <a:effectLst>
                  <a:outerShdw blurRad="38100" dist="38100" dir="2700000" algn="tl">
                    <a:srgbClr val="000000"/>
                  </a:outerShdw>
                </a:effectLst>
              </a:rPr>
              <a:t>Stock Investing Made Easy</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000">
          <a:solidFill>
            <a:schemeClr val="tx2"/>
          </a:solidFill>
          <a:latin typeface="Arial" pitchFamily="34" charset="0"/>
          <a:ea typeface="+mj-ea"/>
          <a:cs typeface="+mj-cs"/>
        </a:defRPr>
      </a:lvl1pPr>
      <a:lvl2pPr algn="ctr" rtl="0" eaLnBrk="0" fontAlgn="base" hangingPunct="0">
        <a:spcBef>
          <a:spcPct val="0"/>
        </a:spcBef>
        <a:spcAft>
          <a:spcPct val="0"/>
        </a:spcAft>
        <a:defRPr sz="4000">
          <a:solidFill>
            <a:schemeClr val="tx2"/>
          </a:solidFill>
          <a:latin typeface="Arial" pitchFamily="34" charset="0"/>
          <a:cs typeface="Times New Roman" pitchFamily="18" charset="0"/>
        </a:defRPr>
      </a:lvl2pPr>
      <a:lvl3pPr algn="ctr" rtl="0" eaLnBrk="0" fontAlgn="base" hangingPunct="0">
        <a:spcBef>
          <a:spcPct val="0"/>
        </a:spcBef>
        <a:spcAft>
          <a:spcPct val="0"/>
        </a:spcAft>
        <a:defRPr sz="4000">
          <a:solidFill>
            <a:schemeClr val="tx2"/>
          </a:solidFill>
          <a:latin typeface="Arial" pitchFamily="34" charset="0"/>
          <a:cs typeface="Times New Roman" pitchFamily="18" charset="0"/>
        </a:defRPr>
      </a:lvl3pPr>
      <a:lvl4pPr algn="ctr" rtl="0" eaLnBrk="0" fontAlgn="base" hangingPunct="0">
        <a:spcBef>
          <a:spcPct val="0"/>
        </a:spcBef>
        <a:spcAft>
          <a:spcPct val="0"/>
        </a:spcAft>
        <a:defRPr sz="4000">
          <a:solidFill>
            <a:schemeClr val="tx2"/>
          </a:solidFill>
          <a:latin typeface="Arial" pitchFamily="34" charset="0"/>
          <a:cs typeface="Times New Roman" pitchFamily="18" charset="0"/>
        </a:defRPr>
      </a:lvl4pPr>
      <a:lvl5pPr algn="ctr" rtl="0" eaLnBrk="0" fontAlgn="base" hangingPunct="0">
        <a:spcBef>
          <a:spcPct val="0"/>
        </a:spcBef>
        <a:spcAft>
          <a:spcPct val="0"/>
        </a:spcAft>
        <a:defRPr sz="4000">
          <a:solidFill>
            <a:schemeClr val="tx2"/>
          </a:solidFill>
          <a:latin typeface="Arial" pitchFamily="34" charset="0"/>
          <a:cs typeface="Times New Roman" pitchFamily="18" charset="0"/>
        </a:defRPr>
      </a:lvl5pPr>
      <a:lvl6pPr marL="457200" algn="ctr" rtl="0" fontAlgn="base">
        <a:spcBef>
          <a:spcPct val="0"/>
        </a:spcBef>
        <a:spcAft>
          <a:spcPct val="0"/>
        </a:spcAft>
        <a:defRPr sz="4400">
          <a:solidFill>
            <a:schemeClr val="tx2"/>
          </a:solidFill>
          <a:latin typeface="Arial Black" pitchFamily="34" charset="0"/>
          <a:cs typeface="Times New Roman" pitchFamily="18" charset="0"/>
        </a:defRPr>
      </a:lvl6pPr>
      <a:lvl7pPr marL="914400" algn="ctr" rtl="0" fontAlgn="base">
        <a:spcBef>
          <a:spcPct val="0"/>
        </a:spcBef>
        <a:spcAft>
          <a:spcPct val="0"/>
        </a:spcAft>
        <a:defRPr sz="4400">
          <a:solidFill>
            <a:schemeClr val="tx2"/>
          </a:solidFill>
          <a:latin typeface="Arial Black" pitchFamily="34" charset="0"/>
          <a:cs typeface="Times New Roman" pitchFamily="18" charset="0"/>
        </a:defRPr>
      </a:lvl7pPr>
      <a:lvl8pPr marL="1371600" algn="ctr" rtl="0" fontAlgn="base">
        <a:spcBef>
          <a:spcPct val="0"/>
        </a:spcBef>
        <a:spcAft>
          <a:spcPct val="0"/>
        </a:spcAft>
        <a:defRPr sz="4400">
          <a:solidFill>
            <a:schemeClr val="tx2"/>
          </a:solidFill>
          <a:latin typeface="Arial Black" pitchFamily="34" charset="0"/>
          <a:cs typeface="Times New Roman" pitchFamily="18" charset="0"/>
        </a:defRPr>
      </a:lvl8pPr>
      <a:lvl9pPr marL="1828800" algn="ctr" rtl="0" fontAlgn="base">
        <a:spcBef>
          <a:spcPct val="0"/>
        </a:spcBef>
        <a:spcAft>
          <a:spcPct val="0"/>
        </a:spcAft>
        <a:defRPr sz="4400">
          <a:solidFill>
            <a:schemeClr val="tx2"/>
          </a:solidFill>
          <a:latin typeface="Arial Black" pitchFamily="34" charset="0"/>
          <a:cs typeface="Times New Roman" pitchFamily="18"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cs typeface="+mn-cs"/>
        </a:defRPr>
      </a:lvl2pPr>
      <a:lvl3pPr marL="1143000" indent="-228600" algn="l" rtl="0" eaLnBrk="0" fontAlgn="base" hangingPunct="0">
        <a:spcBef>
          <a:spcPct val="20000"/>
        </a:spcBef>
        <a:spcAft>
          <a:spcPct val="0"/>
        </a:spcAft>
        <a:buChar char="•"/>
        <a:defRPr sz="28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Arial"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openxmlformats.org/officeDocument/2006/relationships/image" Target="../media/image83.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8.gif"/><Relationship Id="rId4" Type="http://schemas.openxmlformats.org/officeDocument/2006/relationships/image" Target="../media/image107.gif"/></Relationships>
</file>

<file path=ppt/slides/_rels/slide78.xml.rels><?xml version="1.0" encoding="UTF-8" standalone="yes"?>
<Relationships xmlns="http://schemas.openxmlformats.org/package/2006/relationships"><Relationship Id="rId3" Type="http://schemas.openxmlformats.org/officeDocument/2006/relationships/hyperlink" Target="mailto:ah@cpabe.com"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ctrTitle"/>
          </p:nvPr>
        </p:nvSpPr>
        <p:spPr>
          <a:xfrm>
            <a:off x="762000" y="609600"/>
            <a:ext cx="7772400" cy="1470025"/>
          </a:xfrm>
        </p:spPr>
        <p:txBody>
          <a:bodyPr/>
          <a:lstStyle/>
          <a:p>
            <a:r>
              <a:rPr lang="en-US" dirty="0"/>
              <a:t>Ch-Ch-Ch-Changes</a:t>
            </a:r>
            <a:br>
              <a:rPr lang="en-US" dirty="0"/>
            </a:br>
            <a:r>
              <a:rPr lang="en-US" sz="2800" dirty="0"/>
              <a:t>Preferred Procedure Simplified:</a:t>
            </a:r>
            <a:br>
              <a:rPr lang="en-US" sz="2800" dirty="0"/>
            </a:br>
            <a:r>
              <a:rPr lang="en-US" sz="2800" dirty="0"/>
              <a:t>Case Study – Part 1</a:t>
            </a:r>
            <a:endParaRPr lang="en-US" dirty="0"/>
          </a:p>
        </p:txBody>
      </p:sp>
      <p:sp>
        <p:nvSpPr>
          <p:cNvPr id="168963" name="Rectangle 3"/>
          <p:cNvSpPr>
            <a:spLocks noChangeArrowheads="1"/>
          </p:cNvSpPr>
          <p:nvPr/>
        </p:nvSpPr>
        <p:spPr bwMode="auto">
          <a:xfrm>
            <a:off x="5562600" y="6324600"/>
            <a:ext cx="3460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endParaRPr lang="en-US" b="1" dirty="0">
              <a:solidFill>
                <a:schemeClr val="bg2"/>
              </a:solidFill>
            </a:endParaRPr>
          </a:p>
        </p:txBody>
      </p:sp>
      <p:sp>
        <p:nvSpPr>
          <p:cNvPr id="168964" name="Text Box 4"/>
          <p:cNvSpPr txBox="1">
            <a:spLocks noChangeArrowheads="1"/>
          </p:cNvSpPr>
          <p:nvPr/>
        </p:nvSpPr>
        <p:spPr bwMode="auto">
          <a:xfrm>
            <a:off x="1981200" y="4114800"/>
            <a:ext cx="5791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dirty="0"/>
              <a:t>Avi Horwitz</a:t>
            </a:r>
          </a:p>
        </p:txBody>
      </p:sp>
      <p:sp>
        <p:nvSpPr>
          <p:cNvPr id="6" name="Text Box 5"/>
          <p:cNvSpPr txBox="1">
            <a:spLocks noChangeArrowheads="1"/>
          </p:cNvSpPr>
          <p:nvPr/>
        </p:nvSpPr>
        <p:spPr bwMode="auto">
          <a:xfrm>
            <a:off x="6280150" y="5689299"/>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b="1" dirty="0"/>
              <a:t>October 26, 2020</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86000"/>
            <a:ext cx="9144000" cy="164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8600" y="1752600"/>
            <a:ext cx="8534400" cy="4403725"/>
          </a:xfrm>
          <a:prstGeom prst="rect">
            <a:avLst/>
          </a:prstGeom>
          <a:solidFill>
            <a:srgbClr val="FFFFCC">
              <a:alpha val="70000"/>
            </a:srgbClr>
          </a:solidFill>
          <a:ln w="444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
        <p:nvSpPr>
          <p:cNvPr id="10243" name="Rectangle 3"/>
          <p:cNvSpPr>
            <a:spLocks noChangeArrowheads="1"/>
          </p:cNvSpPr>
          <p:nvPr/>
        </p:nvSpPr>
        <p:spPr bwMode="auto">
          <a:xfrm>
            <a:off x="1685925" y="244475"/>
            <a:ext cx="72739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10244" name="Rectangle 4"/>
          <p:cNvSpPr>
            <a:spLocks noChangeArrowheads="1"/>
          </p:cNvSpPr>
          <p:nvPr/>
        </p:nvSpPr>
        <p:spPr bwMode="auto">
          <a:xfrm>
            <a:off x="3241675" y="1524000"/>
            <a:ext cx="66167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10245" name="Rectangle 5"/>
          <p:cNvSpPr>
            <a:spLocks noChangeArrowheads="1"/>
          </p:cNvSpPr>
          <p:nvPr/>
        </p:nvSpPr>
        <p:spPr bwMode="auto">
          <a:xfrm>
            <a:off x="1295400" y="1447800"/>
            <a:ext cx="1395413"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10246" name="Rectangle 6"/>
          <p:cNvSpPr>
            <a:spLocks noChangeArrowheads="1"/>
          </p:cNvSpPr>
          <p:nvPr/>
        </p:nvSpPr>
        <p:spPr bwMode="auto">
          <a:xfrm>
            <a:off x="762000" y="1828800"/>
            <a:ext cx="192039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solidFill>
                  <a:srgbClr val="00FF00"/>
                </a:solidFill>
              </a:rPr>
              <a:t>   </a:t>
            </a:r>
            <a:r>
              <a:rPr lang="en-US" altLang="en-US" sz="2900" b="0" dirty="0">
                <a:solidFill>
                  <a:srgbClr val="00CC00"/>
                </a:solidFill>
              </a:rPr>
              <a:t>Net Sales</a:t>
            </a:r>
            <a:endParaRPr lang="en-US" altLang="en-US" sz="4400" b="0" dirty="0">
              <a:solidFill>
                <a:srgbClr val="00CC00"/>
              </a:solidFill>
            </a:endParaRPr>
          </a:p>
        </p:txBody>
      </p:sp>
      <p:sp>
        <p:nvSpPr>
          <p:cNvPr id="10247" name="Rectangle 7"/>
          <p:cNvSpPr>
            <a:spLocks noChangeArrowheads="1"/>
          </p:cNvSpPr>
          <p:nvPr/>
        </p:nvSpPr>
        <p:spPr bwMode="auto">
          <a:xfrm>
            <a:off x="304800" y="18288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00CC00"/>
                </a:solidFill>
              </a:rPr>
              <a:t>1</a:t>
            </a:r>
            <a:endParaRPr lang="en-US" altLang="en-US" sz="4400" dirty="0">
              <a:solidFill>
                <a:srgbClr val="00CC00"/>
              </a:solidFill>
            </a:endParaRPr>
          </a:p>
        </p:txBody>
      </p:sp>
      <p:sp>
        <p:nvSpPr>
          <p:cNvPr id="10248" name="Rectangle 8"/>
          <p:cNvSpPr>
            <a:spLocks noChangeArrowheads="1"/>
          </p:cNvSpPr>
          <p:nvPr/>
        </p:nvSpPr>
        <p:spPr bwMode="auto">
          <a:xfrm>
            <a:off x="762000" y="2362200"/>
            <a:ext cx="196207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t> </a:t>
            </a:r>
            <a:r>
              <a:rPr lang="en-US" altLang="en-US" sz="2900" b="0" dirty="0">
                <a:solidFill>
                  <a:srgbClr val="7030A0"/>
                </a:solidFill>
                <a:effectLst>
                  <a:outerShdw blurRad="38100" dist="38100" dir="2700000" algn="tl">
                    <a:srgbClr val="000000">
                      <a:alpha val="43137"/>
                    </a:srgbClr>
                  </a:outerShdw>
                </a:effectLst>
              </a:rPr>
              <a:t>- Expenses</a:t>
            </a:r>
            <a:endParaRPr lang="en-US" altLang="en-US" sz="4400" b="0" dirty="0">
              <a:solidFill>
                <a:srgbClr val="7030A0"/>
              </a:solidFill>
              <a:effectLst>
                <a:outerShdw blurRad="38100" dist="38100" dir="2700000" algn="tl">
                  <a:srgbClr val="000000">
                    <a:alpha val="43137"/>
                  </a:srgbClr>
                </a:outerShdw>
              </a:effectLst>
            </a:endParaRPr>
          </a:p>
        </p:txBody>
      </p:sp>
      <p:sp>
        <p:nvSpPr>
          <p:cNvPr id="10249" name="Rectangle 9"/>
          <p:cNvSpPr>
            <a:spLocks noChangeArrowheads="1"/>
          </p:cNvSpPr>
          <p:nvPr/>
        </p:nvSpPr>
        <p:spPr bwMode="auto">
          <a:xfrm>
            <a:off x="304800" y="23622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7030A0"/>
                </a:solidFill>
              </a:rPr>
              <a:t>2</a:t>
            </a:r>
            <a:endParaRPr lang="en-US" altLang="en-US" sz="4400" dirty="0">
              <a:solidFill>
                <a:srgbClr val="7030A0"/>
              </a:solidFill>
            </a:endParaRPr>
          </a:p>
        </p:txBody>
      </p:sp>
      <p:sp>
        <p:nvSpPr>
          <p:cNvPr id="10250" name="Line 10"/>
          <p:cNvSpPr>
            <a:spLocks noChangeShapeType="1"/>
          </p:cNvSpPr>
          <p:nvPr/>
        </p:nvSpPr>
        <p:spPr bwMode="auto">
          <a:xfrm>
            <a:off x="762000" y="3048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51" name="Rectangle 11"/>
          <p:cNvSpPr>
            <a:spLocks noChangeArrowheads="1"/>
          </p:cNvSpPr>
          <p:nvPr/>
        </p:nvSpPr>
        <p:spPr bwMode="auto">
          <a:xfrm>
            <a:off x="762000" y="3124200"/>
            <a:ext cx="7531036"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solidFill>
                  <a:srgbClr val="FFFFFF"/>
                </a:solidFill>
              </a:rPr>
              <a:t>   </a:t>
            </a:r>
            <a:r>
              <a:rPr lang="en-US" altLang="en-US" sz="2900" b="0" dirty="0">
                <a:solidFill>
                  <a:srgbClr val="FF3399"/>
                </a:solidFill>
              </a:rPr>
              <a:t>Earnings Before Provision for Income Taxes</a:t>
            </a:r>
            <a:endParaRPr lang="en-US" altLang="en-US" sz="4400" b="0" dirty="0">
              <a:solidFill>
                <a:srgbClr val="FF3399"/>
              </a:solidFill>
            </a:endParaRPr>
          </a:p>
        </p:txBody>
      </p:sp>
      <p:sp>
        <p:nvSpPr>
          <p:cNvPr id="10252" name="Rectangle 12"/>
          <p:cNvSpPr>
            <a:spLocks noChangeArrowheads="1"/>
          </p:cNvSpPr>
          <p:nvPr/>
        </p:nvSpPr>
        <p:spPr bwMode="auto">
          <a:xfrm>
            <a:off x="304800" y="31242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FF3399"/>
                </a:solidFill>
              </a:rPr>
              <a:t>3</a:t>
            </a:r>
            <a:endParaRPr lang="en-US" altLang="en-US" sz="4400" dirty="0">
              <a:solidFill>
                <a:srgbClr val="FF3399"/>
              </a:solidFill>
            </a:endParaRPr>
          </a:p>
        </p:txBody>
      </p:sp>
      <p:sp>
        <p:nvSpPr>
          <p:cNvPr id="10253" name="Rectangle 13"/>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4000" dirty="0"/>
              <a:t>The Simplified Income Statement</a:t>
            </a:r>
          </a:p>
        </p:txBody>
      </p:sp>
      <p:sp>
        <p:nvSpPr>
          <p:cNvPr id="10254" name="Rectangle 14"/>
          <p:cNvSpPr>
            <a:spLocks noChangeArrowheads="1"/>
          </p:cNvSpPr>
          <p:nvPr/>
        </p:nvSpPr>
        <p:spPr bwMode="auto">
          <a:xfrm>
            <a:off x="762000" y="3581400"/>
            <a:ext cx="129375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effectLst>
                  <a:outerShdw blurRad="38100" dist="38100" dir="2700000" algn="tl">
                    <a:srgbClr val="000000">
                      <a:alpha val="43137"/>
                    </a:srgbClr>
                  </a:outerShdw>
                </a:effectLst>
              </a:rPr>
              <a:t> </a:t>
            </a:r>
            <a:r>
              <a:rPr lang="en-US" altLang="en-US" sz="2900" b="0" dirty="0">
                <a:solidFill>
                  <a:srgbClr val="7030A0"/>
                </a:solidFill>
                <a:effectLst>
                  <a:outerShdw blurRad="38100" dist="38100" dir="2700000" algn="tl">
                    <a:srgbClr val="000000">
                      <a:alpha val="43137"/>
                    </a:srgbClr>
                  </a:outerShdw>
                </a:effectLst>
              </a:rPr>
              <a:t>- Taxes</a:t>
            </a:r>
            <a:endParaRPr lang="en-US" altLang="en-US" sz="4400" b="0" dirty="0">
              <a:solidFill>
                <a:srgbClr val="7030A0"/>
              </a:solidFill>
              <a:effectLst>
                <a:outerShdw blurRad="38100" dist="38100" dir="2700000" algn="tl">
                  <a:srgbClr val="000000">
                    <a:alpha val="43137"/>
                  </a:srgbClr>
                </a:outerShdw>
              </a:effectLst>
            </a:endParaRPr>
          </a:p>
        </p:txBody>
      </p:sp>
      <p:sp>
        <p:nvSpPr>
          <p:cNvPr id="10255" name="Rectangle 15"/>
          <p:cNvSpPr>
            <a:spLocks noChangeArrowheads="1"/>
          </p:cNvSpPr>
          <p:nvPr/>
        </p:nvSpPr>
        <p:spPr bwMode="auto">
          <a:xfrm>
            <a:off x="304800" y="35814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7030A0"/>
                </a:solidFill>
              </a:rPr>
              <a:t>4</a:t>
            </a:r>
            <a:endParaRPr lang="en-US" altLang="en-US" sz="4400" dirty="0">
              <a:solidFill>
                <a:srgbClr val="7030A0"/>
              </a:solidFill>
            </a:endParaRPr>
          </a:p>
        </p:txBody>
      </p:sp>
      <p:sp>
        <p:nvSpPr>
          <p:cNvPr id="10256" name="Line 16"/>
          <p:cNvSpPr>
            <a:spLocks noChangeShapeType="1"/>
          </p:cNvSpPr>
          <p:nvPr/>
        </p:nvSpPr>
        <p:spPr bwMode="auto">
          <a:xfrm>
            <a:off x="762000" y="4191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57" name="Rectangle 17"/>
          <p:cNvSpPr>
            <a:spLocks noChangeArrowheads="1"/>
          </p:cNvSpPr>
          <p:nvPr/>
        </p:nvSpPr>
        <p:spPr bwMode="auto">
          <a:xfrm>
            <a:off x="838200" y="4419600"/>
            <a:ext cx="245740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solidFill>
                  <a:srgbClr val="B88C00"/>
                </a:solidFill>
              </a:rPr>
              <a:t>   </a:t>
            </a:r>
            <a:r>
              <a:rPr lang="en-US" altLang="en-US" sz="2900" b="0" dirty="0">
                <a:solidFill>
                  <a:srgbClr val="9A7500"/>
                </a:solidFill>
              </a:rPr>
              <a:t>Net Earnings</a:t>
            </a:r>
            <a:endParaRPr lang="en-US" altLang="en-US" sz="4400" b="0" dirty="0">
              <a:solidFill>
                <a:srgbClr val="9A7500"/>
              </a:solidFill>
            </a:endParaRPr>
          </a:p>
        </p:txBody>
      </p:sp>
      <p:sp>
        <p:nvSpPr>
          <p:cNvPr id="10258" name="Rectangle 18"/>
          <p:cNvSpPr>
            <a:spLocks noChangeArrowheads="1"/>
          </p:cNvSpPr>
          <p:nvPr/>
        </p:nvSpPr>
        <p:spPr bwMode="auto">
          <a:xfrm>
            <a:off x="304800" y="44196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9A7500"/>
                </a:solidFill>
              </a:rPr>
              <a:t>5</a:t>
            </a:r>
            <a:endParaRPr lang="en-US" altLang="en-US" sz="4400" dirty="0">
              <a:solidFill>
                <a:srgbClr val="9A7500"/>
              </a:solidFill>
            </a:endParaRPr>
          </a:p>
        </p:txBody>
      </p:sp>
      <p:sp>
        <p:nvSpPr>
          <p:cNvPr id="10259" name="Line 19"/>
          <p:cNvSpPr>
            <a:spLocks noChangeShapeType="1"/>
          </p:cNvSpPr>
          <p:nvPr/>
        </p:nvSpPr>
        <p:spPr bwMode="auto">
          <a:xfrm flipV="1">
            <a:off x="762000" y="55626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60" name="Rectangle 20"/>
          <p:cNvSpPr>
            <a:spLocks noChangeArrowheads="1"/>
          </p:cNvSpPr>
          <p:nvPr/>
        </p:nvSpPr>
        <p:spPr bwMode="auto">
          <a:xfrm>
            <a:off x="762000" y="4953000"/>
            <a:ext cx="758669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t> </a:t>
            </a:r>
            <a:r>
              <a:rPr lang="en-US" altLang="en-US" sz="2900" b="0" dirty="0">
                <a:solidFill>
                  <a:srgbClr val="7030A0"/>
                </a:solidFill>
                <a:effectLst>
                  <a:outerShdw blurRad="38100" dist="38100" dir="2700000" algn="tl">
                    <a:srgbClr val="000000">
                      <a:alpha val="43137"/>
                    </a:srgbClr>
                  </a:outerShdw>
                </a:effectLst>
                <a:sym typeface="Symbol" pitchFamily="18" charset="2"/>
              </a:rPr>
              <a:t> </a:t>
            </a:r>
            <a:r>
              <a:rPr lang="en-US" altLang="en-US" sz="2900" b="0" dirty="0">
                <a:solidFill>
                  <a:srgbClr val="7030A0"/>
                </a:solidFill>
                <a:effectLst>
                  <a:outerShdw blurRad="38100" dist="38100" dir="2700000" algn="tl">
                    <a:srgbClr val="000000">
                      <a:alpha val="43137"/>
                    </a:srgbClr>
                  </a:outerShdw>
                </a:effectLst>
              </a:rPr>
              <a:t>Diluted Weighted Average Common Shares</a:t>
            </a:r>
            <a:endParaRPr lang="en-US" altLang="en-US" sz="4400" b="0" dirty="0">
              <a:solidFill>
                <a:srgbClr val="7030A0"/>
              </a:solidFill>
              <a:effectLst>
                <a:outerShdw blurRad="38100" dist="38100" dir="2700000" algn="tl">
                  <a:srgbClr val="000000">
                    <a:alpha val="43137"/>
                  </a:srgbClr>
                </a:outerShdw>
              </a:effectLst>
            </a:endParaRPr>
          </a:p>
        </p:txBody>
      </p:sp>
      <p:sp>
        <p:nvSpPr>
          <p:cNvPr id="10261" name="Rectangle 21"/>
          <p:cNvSpPr>
            <a:spLocks noChangeArrowheads="1"/>
          </p:cNvSpPr>
          <p:nvPr/>
        </p:nvSpPr>
        <p:spPr bwMode="auto">
          <a:xfrm>
            <a:off x="304800" y="49530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rgbClr val="7030A0"/>
                </a:solidFill>
              </a:rPr>
              <a:t>6</a:t>
            </a:r>
            <a:endParaRPr lang="en-US" altLang="en-US" sz="4400" dirty="0">
              <a:solidFill>
                <a:srgbClr val="7030A0"/>
              </a:solidFill>
            </a:endParaRPr>
          </a:p>
        </p:txBody>
      </p:sp>
      <p:sp>
        <p:nvSpPr>
          <p:cNvPr id="10262" name="Rectangle 22"/>
          <p:cNvSpPr>
            <a:spLocks noChangeArrowheads="1"/>
          </p:cNvSpPr>
          <p:nvPr/>
        </p:nvSpPr>
        <p:spPr bwMode="auto">
          <a:xfrm>
            <a:off x="914400" y="5715000"/>
            <a:ext cx="5908669"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b="0" dirty="0">
                <a:solidFill>
                  <a:srgbClr val="0099FF"/>
                </a:solidFill>
              </a:rPr>
              <a:t>   </a:t>
            </a:r>
            <a:r>
              <a:rPr lang="en-US" altLang="en-US" sz="2900" b="0" dirty="0">
                <a:solidFill>
                  <a:srgbClr val="0000FF"/>
                </a:solidFill>
              </a:rPr>
              <a:t>Diluted Earnings Per Share (EPS)</a:t>
            </a:r>
            <a:endParaRPr lang="en-US" altLang="en-US" sz="4400" b="0" dirty="0">
              <a:solidFill>
                <a:srgbClr val="0000FF"/>
              </a:solidFill>
            </a:endParaRPr>
          </a:p>
        </p:txBody>
      </p:sp>
      <p:sp>
        <p:nvSpPr>
          <p:cNvPr id="10263" name="Rectangle 23"/>
          <p:cNvSpPr>
            <a:spLocks noChangeArrowheads="1"/>
          </p:cNvSpPr>
          <p:nvPr/>
        </p:nvSpPr>
        <p:spPr bwMode="auto">
          <a:xfrm>
            <a:off x="304800" y="5715000"/>
            <a:ext cx="20678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900" dirty="0">
                <a:solidFill>
                  <a:schemeClr val="accent2"/>
                </a:solidFill>
              </a:rPr>
              <a:t>7</a:t>
            </a:r>
            <a:endParaRPr lang="en-US" altLang="en-US" sz="4400" dirty="0">
              <a:solidFill>
                <a:schemeClr val="accent2"/>
              </a:solidFill>
            </a:endParaRPr>
          </a:p>
        </p:txBody>
      </p:sp>
      <p:sp>
        <p:nvSpPr>
          <p:cNvPr id="10264" name="Line 25"/>
          <p:cNvSpPr>
            <a:spLocks noChangeShapeType="1"/>
          </p:cNvSpPr>
          <p:nvPr/>
        </p:nvSpPr>
        <p:spPr bwMode="auto">
          <a:xfrm>
            <a:off x="762000" y="3048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65" name="Line 26"/>
          <p:cNvSpPr>
            <a:spLocks noChangeShapeType="1"/>
          </p:cNvSpPr>
          <p:nvPr/>
        </p:nvSpPr>
        <p:spPr bwMode="auto">
          <a:xfrm>
            <a:off x="762000" y="4191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66" name="Line 27"/>
          <p:cNvSpPr>
            <a:spLocks noChangeShapeType="1"/>
          </p:cNvSpPr>
          <p:nvPr/>
        </p:nvSpPr>
        <p:spPr bwMode="auto">
          <a:xfrm flipV="1">
            <a:off x="1143000" y="55626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67" name="Line 28"/>
          <p:cNvSpPr>
            <a:spLocks noChangeShapeType="1"/>
          </p:cNvSpPr>
          <p:nvPr/>
        </p:nvSpPr>
        <p:spPr bwMode="auto">
          <a:xfrm>
            <a:off x="1143000" y="3048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68" name="Line 29"/>
          <p:cNvSpPr>
            <a:spLocks noChangeShapeType="1"/>
          </p:cNvSpPr>
          <p:nvPr/>
        </p:nvSpPr>
        <p:spPr bwMode="auto">
          <a:xfrm>
            <a:off x="1143000" y="4191000"/>
            <a:ext cx="74676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0"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10</a:t>
            </a:fld>
            <a:endParaRPr lang="en-US" dirty="0"/>
          </a:p>
        </p:txBody>
      </p:sp>
    </p:spTree>
    <p:extLst>
      <p:ext uri="{BB962C8B-B14F-4D97-AF65-F5344CB8AC3E}">
        <p14:creationId xmlns:p14="http://schemas.microsoft.com/office/powerpoint/2010/main" val="3996768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BBF0F-130E-4980-9639-A6E50F2396AC}"/>
              </a:ext>
            </a:extLst>
          </p:cNvPr>
          <p:cNvSpPr/>
          <p:nvPr/>
        </p:nvSpPr>
        <p:spPr bwMode="auto">
          <a:xfrm>
            <a:off x="6442528" y="1481818"/>
            <a:ext cx="2701471" cy="4537981"/>
          </a:xfrm>
          <a:prstGeom prst="rect">
            <a:avLst/>
          </a:prstGeom>
          <a:solidFill>
            <a:srgbClr val="FFFFCC">
              <a:alpha val="70000"/>
            </a:srgbClr>
          </a:solidFill>
          <a:ln w="4445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
        <p:nvSpPr>
          <p:cNvPr id="5" name="Text Box 3">
            <a:extLst>
              <a:ext uri="{FF2B5EF4-FFF2-40B4-BE49-F238E27FC236}">
                <a16:creationId xmlns:a16="http://schemas.microsoft.com/office/drawing/2014/main" id="{A9DC180D-1FBB-4D12-8027-F30D96385935}"/>
              </a:ext>
            </a:extLst>
          </p:cNvPr>
          <p:cNvSpPr txBox="1">
            <a:spLocks noChangeArrowheads="1"/>
          </p:cNvSpPr>
          <p:nvPr/>
        </p:nvSpPr>
        <p:spPr bwMode="auto">
          <a:xfrm>
            <a:off x="6623049" y="16764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400" dirty="0">
                <a:solidFill>
                  <a:srgbClr val="00CC00"/>
                </a:solidFill>
              </a:rPr>
              <a:t>Sales </a:t>
            </a:r>
            <a:r>
              <a:rPr lang="en-US" altLang="en-US" sz="2400" dirty="0">
                <a:solidFill>
                  <a:srgbClr val="00CC00"/>
                </a:solidFill>
                <a:effectLst>
                  <a:outerShdw blurRad="38100" dist="38100" dir="2700000" algn="tl">
                    <a:srgbClr val="000000">
                      <a:alpha val="43137"/>
                    </a:srgbClr>
                  </a:outerShdw>
                </a:effectLst>
              </a:rPr>
              <a:t>(1)</a:t>
            </a:r>
          </a:p>
        </p:txBody>
      </p:sp>
      <p:sp>
        <p:nvSpPr>
          <p:cNvPr id="6" name="Text Box 5">
            <a:extLst>
              <a:ext uri="{FF2B5EF4-FFF2-40B4-BE49-F238E27FC236}">
                <a16:creationId xmlns:a16="http://schemas.microsoft.com/office/drawing/2014/main" id="{D5CF7872-1C96-4BA4-BFB9-BD775C53B5EF}"/>
              </a:ext>
            </a:extLst>
          </p:cNvPr>
          <p:cNvSpPr txBox="1">
            <a:spLocks noChangeArrowheads="1"/>
          </p:cNvSpPr>
          <p:nvPr/>
        </p:nvSpPr>
        <p:spPr bwMode="auto">
          <a:xfrm>
            <a:off x="6662963" y="2852284"/>
            <a:ext cx="2819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FF3399"/>
                </a:solidFill>
              </a:rPr>
              <a:t>= Pre-tax </a:t>
            </a:r>
          </a:p>
          <a:p>
            <a:r>
              <a:rPr lang="en-US" altLang="en-US" sz="2400" dirty="0">
                <a:solidFill>
                  <a:srgbClr val="FF3399"/>
                </a:solidFill>
              </a:rPr>
              <a:t>    Profits </a:t>
            </a:r>
            <a:r>
              <a:rPr lang="en-US" altLang="en-US" sz="2400" dirty="0">
                <a:solidFill>
                  <a:srgbClr val="FF3399"/>
                </a:solidFill>
                <a:effectLst>
                  <a:outerShdw blurRad="38100" dist="38100" dir="2700000" algn="tl">
                    <a:srgbClr val="000000">
                      <a:alpha val="43137"/>
                    </a:srgbClr>
                  </a:outerShdw>
                </a:effectLst>
              </a:rPr>
              <a:t>(3)</a:t>
            </a:r>
          </a:p>
        </p:txBody>
      </p:sp>
      <p:sp>
        <p:nvSpPr>
          <p:cNvPr id="7" name="Line 6">
            <a:extLst>
              <a:ext uri="{FF2B5EF4-FFF2-40B4-BE49-F238E27FC236}">
                <a16:creationId xmlns:a16="http://schemas.microsoft.com/office/drawing/2014/main" id="{0196405F-7189-44BE-80FC-23E431E91BFD}"/>
              </a:ext>
            </a:extLst>
          </p:cNvPr>
          <p:cNvSpPr>
            <a:spLocks noChangeShapeType="1"/>
          </p:cNvSpPr>
          <p:nvPr/>
        </p:nvSpPr>
        <p:spPr bwMode="auto">
          <a:xfrm flipH="1">
            <a:off x="4602841" y="2000250"/>
            <a:ext cx="2085521" cy="0"/>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8" name="Line 7">
            <a:extLst>
              <a:ext uri="{FF2B5EF4-FFF2-40B4-BE49-F238E27FC236}">
                <a16:creationId xmlns:a16="http://schemas.microsoft.com/office/drawing/2014/main" id="{7238FA21-B426-4D6A-927B-1224B7648998}"/>
              </a:ext>
            </a:extLst>
          </p:cNvPr>
          <p:cNvSpPr>
            <a:spLocks noChangeShapeType="1"/>
          </p:cNvSpPr>
          <p:nvPr/>
        </p:nvSpPr>
        <p:spPr bwMode="auto">
          <a:xfrm flipH="1" flipV="1">
            <a:off x="4602841" y="2483137"/>
            <a:ext cx="2085521" cy="564862"/>
          </a:xfrm>
          <a:prstGeom prst="line">
            <a:avLst/>
          </a:prstGeom>
          <a:noFill/>
          <a:ln w="76200">
            <a:solidFill>
              <a:srgbClr val="FF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 name="Text Box 8">
            <a:extLst>
              <a:ext uri="{FF2B5EF4-FFF2-40B4-BE49-F238E27FC236}">
                <a16:creationId xmlns:a16="http://schemas.microsoft.com/office/drawing/2014/main" id="{CE3984DF-2A67-4DF2-9E82-E8F2FF8F44E8}"/>
              </a:ext>
            </a:extLst>
          </p:cNvPr>
          <p:cNvSpPr txBox="1">
            <a:spLocks noChangeArrowheads="1"/>
          </p:cNvSpPr>
          <p:nvPr/>
        </p:nvSpPr>
        <p:spPr bwMode="auto">
          <a:xfrm>
            <a:off x="6463310" y="3663564"/>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000" dirty="0">
                <a:solidFill>
                  <a:srgbClr val="7030A0"/>
                </a:solidFill>
              </a:rPr>
              <a:t>Minus taxes (4)</a:t>
            </a:r>
          </a:p>
        </p:txBody>
      </p:sp>
      <p:sp>
        <p:nvSpPr>
          <p:cNvPr id="10" name="Text Box 9">
            <a:extLst>
              <a:ext uri="{FF2B5EF4-FFF2-40B4-BE49-F238E27FC236}">
                <a16:creationId xmlns:a16="http://schemas.microsoft.com/office/drawing/2014/main" id="{3F2C9A07-99D7-412A-A253-C9864E4DAD2B}"/>
              </a:ext>
            </a:extLst>
          </p:cNvPr>
          <p:cNvSpPr txBox="1">
            <a:spLocks noChangeArrowheads="1"/>
          </p:cNvSpPr>
          <p:nvPr/>
        </p:nvSpPr>
        <p:spPr bwMode="auto">
          <a:xfrm>
            <a:off x="6442528" y="4517515"/>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000" dirty="0">
                <a:solidFill>
                  <a:srgbClr val="7030A0"/>
                </a:solidFill>
              </a:rPr>
              <a:t>Divided by shrs.(6)</a:t>
            </a:r>
          </a:p>
        </p:txBody>
      </p:sp>
      <p:sp>
        <p:nvSpPr>
          <p:cNvPr id="11" name="Text Box 10">
            <a:extLst>
              <a:ext uri="{FF2B5EF4-FFF2-40B4-BE49-F238E27FC236}">
                <a16:creationId xmlns:a16="http://schemas.microsoft.com/office/drawing/2014/main" id="{093A96EF-2225-4313-9ACB-FF8BBA86CCAF}"/>
              </a:ext>
            </a:extLst>
          </p:cNvPr>
          <p:cNvSpPr txBox="1">
            <a:spLocks noChangeArrowheads="1"/>
          </p:cNvSpPr>
          <p:nvPr/>
        </p:nvSpPr>
        <p:spPr bwMode="auto">
          <a:xfrm>
            <a:off x="6671952" y="4894694"/>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400" dirty="0">
                <a:solidFill>
                  <a:srgbClr val="0000FF"/>
                </a:solidFill>
              </a:rPr>
              <a:t>= EPS </a:t>
            </a:r>
            <a:r>
              <a:rPr lang="en-US" altLang="en-US" sz="2400" dirty="0">
                <a:solidFill>
                  <a:srgbClr val="0000FF"/>
                </a:solidFill>
                <a:effectLst>
                  <a:outerShdw blurRad="38100" dist="38100" dir="2700000" algn="tl">
                    <a:srgbClr val="000000">
                      <a:alpha val="43137"/>
                    </a:srgbClr>
                  </a:outerShdw>
                </a:effectLst>
              </a:rPr>
              <a:t>(7)</a:t>
            </a:r>
          </a:p>
        </p:txBody>
      </p:sp>
      <p:sp>
        <p:nvSpPr>
          <p:cNvPr id="12" name="Line 11">
            <a:extLst>
              <a:ext uri="{FF2B5EF4-FFF2-40B4-BE49-F238E27FC236}">
                <a16:creationId xmlns:a16="http://schemas.microsoft.com/office/drawing/2014/main" id="{7FFB16A9-6DFE-4DD3-BDE3-ACB591581021}"/>
              </a:ext>
            </a:extLst>
          </p:cNvPr>
          <p:cNvSpPr>
            <a:spLocks noChangeShapeType="1"/>
          </p:cNvSpPr>
          <p:nvPr/>
        </p:nvSpPr>
        <p:spPr bwMode="auto">
          <a:xfrm flipH="1" flipV="1">
            <a:off x="4664527" y="4308614"/>
            <a:ext cx="2023835" cy="814679"/>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Text Box 13">
            <a:extLst>
              <a:ext uri="{FF2B5EF4-FFF2-40B4-BE49-F238E27FC236}">
                <a16:creationId xmlns:a16="http://schemas.microsoft.com/office/drawing/2014/main" id="{7F2B2B77-82D6-4212-B830-C771366053B3}"/>
              </a:ext>
            </a:extLst>
          </p:cNvPr>
          <p:cNvSpPr txBox="1">
            <a:spLocks noChangeArrowheads="1"/>
          </p:cNvSpPr>
          <p:nvPr/>
        </p:nvSpPr>
        <p:spPr bwMode="auto">
          <a:xfrm>
            <a:off x="6442528" y="22860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000" dirty="0">
                <a:solidFill>
                  <a:srgbClr val="7030A0"/>
                </a:solidFill>
              </a:rPr>
              <a:t>Minus Expenses (2)</a:t>
            </a:r>
          </a:p>
        </p:txBody>
      </p:sp>
      <p:sp>
        <p:nvSpPr>
          <p:cNvPr id="14" name="Slide Number Placeholder 1">
            <a:extLst>
              <a:ext uri="{FF2B5EF4-FFF2-40B4-BE49-F238E27FC236}">
                <a16:creationId xmlns:a16="http://schemas.microsoft.com/office/drawing/2014/main" id="{778BD3EB-394F-4F29-B4C2-8BED5D743FD7}"/>
              </a:ext>
            </a:extLst>
          </p:cNvPr>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11</a:t>
            </a:fld>
            <a:endParaRPr lang="en-US" dirty="0"/>
          </a:p>
        </p:txBody>
      </p:sp>
      <p:sp>
        <p:nvSpPr>
          <p:cNvPr id="15" name="TextBox 14">
            <a:extLst>
              <a:ext uri="{FF2B5EF4-FFF2-40B4-BE49-F238E27FC236}">
                <a16:creationId xmlns:a16="http://schemas.microsoft.com/office/drawing/2014/main" id="{606B364D-3FFF-4005-B100-B63157B2F1AE}"/>
              </a:ext>
            </a:extLst>
          </p:cNvPr>
          <p:cNvSpPr txBox="1"/>
          <p:nvPr/>
        </p:nvSpPr>
        <p:spPr>
          <a:xfrm>
            <a:off x="4664528" y="5433660"/>
            <a:ext cx="4445000" cy="830997"/>
          </a:xfrm>
          <a:prstGeom prst="rect">
            <a:avLst/>
          </a:prstGeom>
          <a:solidFill>
            <a:schemeClr val="bg1"/>
          </a:solidFill>
          <a:ln cmpd="dbl">
            <a:solidFill>
              <a:srgbClr val="FFC000"/>
            </a:solidFill>
          </a:ln>
        </p:spPr>
        <p:txBody>
          <a:bodyPr wrap="square" rtlCol="0">
            <a:spAutoFit/>
          </a:bodyPr>
          <a:lstStyle/>
          <a:p>
            <a:r>
              <a:rPr lang="en-US" sz="2400" dirty="0"/>
              <a:t>Note: Earlier versions of Toolkit did not show </a:t>
            </a:r>
            <a:r>
              <a:rPr lang="en-US" sz="2400" b="1" dirty="0">
                <a:solidFill>
                  <a:srgbClr val="9A7500"/>
                </a:solidFill>
                <a:effectLst>
                  <a:outerShdw blurRad="38100" dist="38100" dir="2700000" algn="tl">
                    <a:srgbClr val="000000">
                      <a:alpha val="43137"/>
                    </a:srgbClr>
                  </a:outerShdw>
                </a:effectLst>
              </a:rPr>
              <a:t>Net Income (5)                </a:t>
            </a:r>
          </a:p>
        </p:txBody>
      </p:sp>
      <p:pic>
        <p:nvPicPr>
          <p:cNvPr id="16" name="Picture 2">
            <a:extLst>
              <a:ext uri="{FF2B5EF4-FFF2-40B4-BE49-F238E27FC236}">
                <a16:creationId xmlns:a16="http://schemas.microsoft.com/office/drawing/2014/main" id="{7092CE3D-9BCF-49E6-AA09-1A71B5102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253"/>
            <a:ext cx="4602842" cy="492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10">
            <a:extLst>
              <a:ext uri="{FF2B5EF4-FFF2-40B4-BE49-F238E27FC236}">
                <a16:creationId xmlns:a16="http://schemas.microsoft.com/office/drawing/2014/main" id="{F1482EF8-3D3B-40A2-B512-7EC19BEA2D0C}"/>
              </a:ext>
            </a:extLst>
          </p:cNvPr>
          <p:cNvSpPr txBox="1">
            <a:spLocks noChangeArrowheads="1"/>
          </p:cNvSpPr>
          <p:nvPr/>
        </p:nvSpPr>
        <p:spPr bwMode="auto">
          <a:xfrm>
            <a:off x="6586104" y="4077781"/>
            <a:ext cx="25799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spcBef>
                <a:spcPct val="50000"/>
              </a:spcBef>
            </a:pPr>
            <a:r>
              <a:rPr lang="en-US" altLang="en-US" sz="2400" dirty="0">
                <a:solidFill>
                  <a:srgbClr val="9A7500"/>
                </a:solidFill>
                <a:effectLst>
                  <a:outerShdw blurRad="38100" dist="38100" dir="2700000" algn="tl">
                    <a:srgbClr val="000000">
                      <a:alpha val="43137"/>
                    </a:srgbClr>
                  </a:outerShdw>
                </a:effectLst>
              </a:rPr>
              <a:t>= Net Income (5)</a:t>
            </a:r>
          </a:p>
        </p:txBody>
      </p:sp>
      <p:sp>
        <p:nvSpPr>
          <p:cNvPr id="18" name="Line 11">
            <a:extLst>
              <a:ext uri="{FF2B5EF4-FFF2-40B4-BE49-F238E27FC236}">
                <a16:creationId xmlns:a16="http://schemas.microsoft.com/office/drawing/2014/main" id="{E31428E9-08D2-4DEA-A6E8-C9477E57473A}"/>
              </a:ext>
            </a:extLst>
          </p:cNvPr>
          <p:cNvSpPr>
            <a:spLocks noChangeShapeType="1"/>
          </p:cNvSpPr>
          <p:nvPr/>
        </p:nvSpPr>
        <p:spPr bwMode="auto">
          <a:xfrm flipH="1" flipV="1">
            <a:off x="4521200" y="3302273"/>
            <a:ext cx="2064904" cy="1006339"/>
          </a:xfrm>
          <a:prstGeom prst="line">
            <a:avLst/>
          </a:prstGeom>
          <a:noFill/>
          <a:ln w="76200">
            <a:solidFill>
              <a:srgbClr val="9A75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9" name="Picture 3">
            <a:extLst>
              <a:ext uri="{FF2B5EF4-FFF2-40B4-BE49-F238E27FC236}">
                <a16:creationId xmlns:a16="http://schemas.microsoft.com/office/drawing/2014/main" id="{86F30F06-DFAE-4B4C-B548-E7741974B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4097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2">
            <a:extLst>
              <a:ext uri="{FF2B5EF4-FFF2-40B4-BE49-F238E27FC236}">
                <a16:creationId xmlns:a16="http://schemas.microsoft.com/office/drawing/2014/main" id="{70C3E745-E43F-406D-A563-D9C2E402C011}"/>
              </a:ext>
            </a:extLst>
          </p:cNvPr>
          <p:cNvSpPr>
            <a:spLocks noChangeArrowheads="1"/>
          </p:cNvSpPr>
          <p:nvPr/>
        </p:nvSpPr>
        <p:spPr bwMode="auto">
          <a:xfrm>
            <a:off x="635000" y="52863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hangingPunct="1"/>
            <a:r>
              <a:rPr lang="en-US" altLang="en-US" sz="4000" dirty="0"/>
              <a:t>The Simplified Income Statement</a:t>
            </a:r>
          </a:p>
        </p:txBody>
      </p:sp>
    </p:spTree>
    <p:extLst>
      <p:ext uri="{BB962C8B-B14F-4D97-AF65-F5344CB8AC3E}">
        <p14:creationId xmlns:p14="http://schemas.microsoft.com/office/powerpoint/2010/main" val="2806358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idx="4294967295"/>
          </p:nvPr>
        </p:nvSpPr>
        <p:spPr/>
        <p:txBody>
          <a:bodyPr/>
          <a:lstStyle/>
          <a:p>
            <a:pPr eaLnBrk="1" hangingPunct="1"/>
            <a:r>
              <a:rPr lang="en-US" altLang="en-US" b="1" dirty="0"/>
              <a:t>Why Use Preferred Procedure?</a:t>
            </a:r>
          </a:p>
        </p:txBody>
      </p:sp>
      <p:sp>
        <p:nvSpPr>
          <p:cNvPr id="12292" name="Rectangle 3"/>
          <p:cNvSpPr>
            <a:spLocks noGrp="1" noChangeArrowheads="1"/>
          </p:cNvSpPr>
          <p:nvPr>
            <p:ph type="body" idx="4294967295"/>
          </p:nvPr>
        </p:nvSpPr>
        <p:spPr/>
        <p:txBody>
          <a:bodyPr/>
          <a:lstStyle/>
          <a:p>
            <a:pPr eaLnBrk="1" hangingPunct="1">
              <a:lnSpc>
                <a:spcPct val="80000"/>
              </a:lnSpc>
              <a:buFont typeface="Wingdings" panose="05000000000000000000" pitchFamily="2" charset="2"/>
              <a:buChar char="§"/>
            </a:pPr>
            <a:r>
              <a:rPr lang="en-US" altLang="en-US" sz="2800" b="0" dirty="0"/>
              <a:t>Often </a:t>
            </a:r>
            <a:r>
              <a:rPr lang="en-US" altLang="en-US" sz="2800" b="0" dirty="0">
                <a:solidFill>
                  <a:srgbClr val="0000FF"/>
                </a:solidFill>
              </a:rPr>
              <a:t>EPS</a:t>
            </a:r>
            <a:r>
              <a:rPr lang="en-US" altLang="en-US" sz="2800" b="0" dirty="0"/>
              <a:t> is not as well behaved as </a:t>
            </a:r>
            <a:r>
              <a:rPr lang="en-US" altLang="en-US" sz="2800" b="0" dirty="0">
                <a:solidFill>
                  <a:schemeClr val="accent1">
                    <a:lumMod val="50000"/>
                  </a:schemeClr>
                </a:solidFill>
              </a:rPr>
              <a:t>Sales</a:t>
            </a:r>
          </a:p>
          <a:p>
            <a:pPr eaLnBrk="1" hangingPunct="1">
              <a:lnSpc>
                <a:spcPct val="80000"/>
              </a:lnSpc>
              <a:buFont typeface="Wingdings" panose="05000000000000000000" pitchFamily="2" charset="2"/>
              <a:buChar char="§"/>
            </a:pPr>
            <a:endParaRPr lang="en-US" altLang="en-US" sz="2800" b="0" dirty="0">
              <a:solidFill>
                <a:schemeClr val="accent1">
                  <a:lumMod val="50000"/>
                </a:schemeClr>
              </a:solidFill>
            </a:endParaRPr>
          </a:p>
          <a:p>
            <a:pPr eaLnBrk="1" hangingPunct="1">
              <a:lnSpc>
                <a:spcPct val="80000"/>
              </a:lnSpc>
              <a:buFont typeface="Wingdings" panose="05000000000000000000" pitchFamily="2" charset="2"/>
              <a:buChar char="§"/>
            </a:pPr>
            <a:r>
              <a:rPr lang="en-US" altLang="en-US" sz="2800" b="0" dirty="0">
                <a:solidFill>
                  <a:srgbClr val="0000FF"/>
                </a:solidFill>
              </a:rPr>
              <a:t>EPS</a:t>
            </a:r>
            <a:r>
              <a:rPr lang="en-US" altLang="en-US" sz="2800" b="0" dirty="0"/>
              <a:t> is affected by:</a:t>
            </a:r>
          </a:p>
          <a:p>
            <a:pPr lvl="1" eaLnBrk="1" hangingPunct="1">
              <a:lnSpc>
                <a:spcPct val="80000"/>
              </a:lnSpc>
            </a:pPr>
            <a:r>
              <a:rPr lang="en-US" altLang="en-US" sz="2800" b="0" dirty="0">
                <a:solidFill>
                  <a:srgbClr val="00CC00"/>
                </a:solidFill>
              </a:rPr>
              <a:t>Sales</a:t>
            </a:r>
          </a:p>
          <a:p>
            <a:pPr lvl="1" eaLnBrk="1" hangingPunct="1">
              <a:lnSpc>
                <a:spcPct val="80000"/>
              </a:lnSpc>
            </a:pPr>
            <a:r>
              <a:rPr lang="en-US" altLang="en-US" sz="2800" b="0" dirty="0">
                <a:solidFill>
                  <a:srgbClr val="FF3399"/>
                </a:solidFill>
              </a:rPr>
              <a:t>Profit Margins</a:t>
            </a:r>
            <a:r>
              <a:rPr lang="en-US" altLang="en-US" sz="2800" b="0" dirty="0"/>
              <a:t>, </a:t>
            </a:r>
          </a:p>
          <a:p>
            <a:pPr lvl="1" eaLnBrk="1" hangingPunct="1">
              <a:lnSpc>
                <a:spcPct val="80000"/>
              </a:lnSpc>
            </a:pPr>
            <a:r>
              <a:rPr lang="en-US" altLang="en-US" sz="2800" b="0" dirty="0">
                <a:solidFill>
                  <a:srgbClr val="7030A0"/>
                </a:solidFill>
                <a:effectLst>
                  <a:outerShdw blurRad="38100" dist="38100" dir="2700000" algn="tl">
                    <a:srgbClr val="000000">
                      <a:alpha val="43137"/>
                    </a:srgbClr>
                  </a:outerShdw>
                </a:effectLst>
              </a:rPr>
              <a:t>Tax Rates</a:t>
            </a:r>
            <a:r>
              <a:rPr lang="en-US" altLang="en-US" sz="2800" b="0" dirty="0"/>
              <a:t>, and </a:t>
            </a:r>
          </a:p>
          <a:p>
            <a:pPr lvl="1" eaLnBrk="1" hangingPunct="1">
              <a:lnSpc>
                <a:spcPct val="80000"/>
              </a:lnSpc>
            </a:pPr>
            <a:r>
              <a:rPr lang="en-US" altLang="en-US" sz="2800" b="0" dirty="0">
                <a:solidFill>
                  <a:srgbClr val="7030A0"/>
                </a:solidFill>
                <a:effectLst>
                  <a:outerShdw blurRad="38100" dist="38100" dir="2700000" algn="tl">
                    <a:srgbClr val="000000">
                      <a:alpha val="43137"/>
                    </a:srgbClr>
                  </a:outerShdw>
                </a:effectLst>
              </a:rPr>
              <a:t>Shares Outstanding</a:t>
            </a:r>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12</a:t>
            </a:fld>
            <a:endParaRPr lang="en-US" dirty="0"/>
          </a:p>
        </p:txBody>
      </p:sp>
      <p:pic>
        <p:nvPicPr>
          <p:cNvPr id="6" name="Picture 5">
            <a:extLst>
              <a:ext uri="{FF2B5EF4-FFF2-40B4-BE49-F238E27FC236}">
                <a16:creationId xmlns:a16="http://schemas.microsoft.com/office/drawing/2014/main" id="{C8264651-C6D5-4EBD-9FD7-42E42754C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500" y="2286000"/>
            <a:ext cx="4127500" cy="3962400"/>
          </a:xfrm>
          <a:prstGeom prst="rect">
            <a:avLst/>
          </a:prstGeom>
        </p:spPr>
      </p:pic>
    </p:spTree>
    <p:extLst>
      <p:ext uri="{BB962C8B-B14F-4D97-AF65-F5344CB8AC3E}">
        <p14:creationId xmlns:p14="http://schemas.microsoft.com/office/powerpoint/2010/main" val="3588882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2133600"/>
            <a:ext cx="7772400" cy="1362075"/>
          </a:xfrm>
        </p:spPr>
        <p:txBody>
          <a:bodyPr/>
          <a:lstStyle/>
          <a:p>
            <a:pPr>
              <a:defRPr/>
            </a:pPr>
            <a:r>
              <a:rPr lang="en-US" dirty="0"/>
              <a:t>Let’s Take A closer Look</a:t>
            </a:r>
          </a:p>
        </p:txBody>
      </p:sp>
      <p:pic>
        <p:nvPicPr>
          <p:cNvPr id="16388" name="Picture 4" descr="magnifying_glass_flat_ground_400_cl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956218" flipH="1">
            <a:off x="2936875" y="1641475"/>
            <a:ext cx="5151438"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13</a:t>
            </a:fld>
            <a:endParaRPr lang="en-US" dirty="0"/>
          </a:p>
        </p:txBody>
      </p:sp>
    </p:spTree>
    <p:extLst>
      <p:ext uri="{BB962C8B-B14F-4D97-AF65-F5344CB8AC3E}">
        <p14:creationId xmlns:p14="http://schemas.microsoft.com/office/powerpoint/2010/main" val="63870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14413"/>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975" y="5334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5"/>
          <p:cNvSpPr txBox="1">
            <a:spLocks noChangeArrowheads="1"/>
          </p:cNvSpPr>
          <p:nvPr/>
        </p:nvSpPr>
        <p:spPr bwMode="auto">
          <a:xfrm>
            <a:off x="6145213" y="839788"/>
            <a:ext cx="2797175" cy="830262"/>
          </a:xfrm>
          <a:prstGeom prst="rect">
            <a:avLst/>
          </a:prstGeom>
          <a:solidFill>
            <a:schemeClr val="bg1"/>
          </a:solidFill>
          <a:ln w="38100">
            <a:solidFill>
              <a:srgbClr val="00CC00"/>
            </a:solidFill>
            <a:prstDash val="sysDot"/>
            <a:miter lim="800000"/>
            <a:headEnd/>
            <a:tailEnd/>
          </a:ln>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b="1" dirty="0">
                <a:solidFill>
                  <a:srgbClr val="00CC00"/>
                </a:solidFill>
              </a:rPr>
              <a:t>What is our first (top) line?</a:t>
            </a:r>
          </a:p>
        </p:txBody>
      </p:sp>
      <p:sp>
        <p:nvSpPr>
          <p:cNvPr id="7" name="Oval 6"/>
          <p:cNvSpPr/>
          <p:nvPr/>
        </p:nvSpPr>
        <p:spPr>
          <a:xfrm>
            <a:off x="152400" y="998538"/>
            <a:ext cx="838200" cy="369887"/>
          </a:xfrm>
          <a:prstGeom prst="ellipse">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3949700" y="1108075"/>
            <a:ext cx="1143000" cy="293688"/>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843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2938" y="1858963"/>
            <a:ext cx="31591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8305800" y="2362200"/>
            <a:ext cx="576263" cy="228600"/>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14</a:t>
            </a:fld>
            <a:endParaRPr lang="en-US" dirty="0"/>
          </a:p>
        </p:txBody>
      </p:sp>
      <p:sp>
        <p:nvSpPr>
          <p:cNvPr id="13" name="Oval 12">
            <a:extLst>
              <a:ext uri="{FF2B5EF4-FFF2-40B4-BE49-F238E27FC236}">
                <a16:creationId xmlns:a16="http://schemas.microsoft.com/office/drawing/2014/main" id="{DE33993C-04DD-4A78-83B6-F3E7E61BAF36}"/>
              </a:ext>
            </a:extLst>
          </p:cNvPr>
          <p:cNvSpPr/>
          <p:nvPr/>
        </p:nvSpPr>
        <p:spPr>
          <a:xfrm>
            <a:off x="3949700" y="1127124"/>
            <a:ext cx="1143000" cy="293688"/>
          </a:xfrm>
          <a:prstGeom prst="ellipse">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CC00"/>
              </a:solidFill>
            </a:endParaRPr>
          </a:p>
        </p:txBody>
      </p:sp>
      <p:cxnSp>
        <p:nvCxnSpPr>
          <p:cNvPr id="14" name="Straight Arrow Connector 13">
            <a:extLst>
              <a:ext uri="{FF2B5EF4-FFF2-40B4-BE49-F238E27FC236}">
                <a16:creationId xmlns:a16="http://schemas.microsoft.com/office/drawing/2014/main" id="{A9525281-BC76-4E53-9ADB-D9BCE7D2B4DC}"/>
              </a:ext>
            </a:extLst>
          </p:cNvPr>
          <p:cNvCxnSpPr>
            <a:cxnSpLocks/>
          </p:cNvCxnSpPr>
          <p:nvPr/>
        </p:nvCxnSpPr>
        <p:spPr>
          <a:xfrm>
            <a:off x="5105400" y="1254919"/>
            <a:ext cx="3213100" cy="1222375"/>
          </a:xfrm>
          <a:prstGeom prst="straightConnector1">
            <a:avLst/>
          </a:prstGeom>
          <a:ln w="38100">
            <a:solidFill>
              <a:srgbClr val="00CC00"/>
            </a:solidFill>
            <a:prstDash val="sysDash"/>
            <a:tailEnd type="arrow"/>
          </a:ln>
        </p:spPr>
        <p:style>
          <a:lnRef idx="2">
            <a:schemeClr val="dk1"/>
          </a:lnRef>
          <a:fillRef idx="0">
            <a:schemeClr val="dk1"/>
          </a:fillRef>
          <a:effectRef idx="1">
            <a:schemeClr val="dk1"/>
          </a:effectRef>
          <a:fontRef idx="minor">
            <a:schemeClr val="tx1"/>
          </a:fontRef>
        </p:style>
      </p:cxnSp>
      <p:sp>
        <p:nvSpPr>
          <p:cNvPr id="15" name="Oval 14">
            <a:extLst>
              <a:ext uri="{FF2B5EF4-FFF2-40B4-BE49-F238E27FC236}">
                <a16:creationId xmlns:a16="http://schemas.microsoft.com/office/drawing/2014/main" id="{6A2B5742-9E37-4728-9411-0FEE549229C8}"/>
              </a:ext>
            </a:extLst>
          </p:cNvPr>
          <p:cNvSpPr/>
          <p:nvPr/>
        </p:nvSpPr>
        <p:spPr>
          <a:xfrm>
            <a:off x="8305800" y="2381249"/>
            <a:ext cx="576263" cy="228600"/>
          </a:xfrm>
          <a:prstGeom prst="ellipse">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CC00"/>
              </a:solidFill>
            </a:endParaRPr>
          </a:p>
        </p:txBody>
      </p:sp>
    </p:spTree>
    <p:extLst>
      <p:ext uri="{BB962C8B-B14F-4D97-AF65-F5344CB8AC3E}">
        <p14:creationId xmlns:p14="http://schemas.microsoft.com/office/powerpoint/2010/main" val="148200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0"/>
                                        <p:tgtEl>
                                          <p:spTgt spid="14"/>
                                        </p:tgtEl>
                                      </p:cBhvr>
                                    </p:animEffect>
                                    <p:anim calcmode="lin" valueType="num">
                                      <p:cBhvr>
                                        <p:cTn id="8" dur="3000" fill="hold"/>
                                        <p:tgtEl>
                                          <p:spTgt spid="14"/>
                                        </p:tgtEl>
                                        <p:attrNameLst>
                                          <p:attrName>style.rotation</p:attrName>
                                        </p:attrNameLst>
                                      </p:cBhvr>
                                      <p:tavLst>
                                        <p:tav tm="0">
                                          <p:val>
                                            <p:fltVal val="720"/>
                                          </p:val>
                                        </p:tav>
                                        <p:tav tm="100000">
                                          <p:val>
                                            <p:fltVal val="0"/>
                                          </p:val>
                                        </p:tav>
                                      </p:tavLst>
                                    </p:anim>
                                    <p:anim calcmode="lin" valueType="num">
                                      <p:cBhvr>
                                        <p:cTn id="9" dur="3000" fill="hold"/>
                                        <p:tgtEl>
                                          <p:spTgt spid="14"/>
                                        </p:tgtEl>
                                        <p:attrNameLst>
                                          <p:attrName>ppt_h</p:attrName>
                                        </p:attrNameLst>
                                      </p:cBhvr>
                                      <p:tavLst>
                                        <p:tav tm="0">
                                          <p:val>
                                            <p:fltVal val="0"/>
                                          </p:val>
                                        </p:tav>
                                        <p:tav tm="100000">
                                          <p:val>
                                            <p:strVal val="#ppt_h"/>
                                          </p:val>
                                        </p:tav>
                                      </p:tavLst>
                                    </p:anim>
                                    <p:anim calcmode="lin" valueType="num">
                                      <p:cBhvr>
                                        <p:cTn id="10" dur="3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sz="half" idx="1"/>
          </p:nvPr>
        </p:nvSpPr>
        <p:spPr>
          <a:xfrm>
            <a:off x="685800" y="2819400"/>
            <a:ext cx="3810000" cy="3429000"/>
          </a:xfrm>
        </p:spPr>
        <p:txBody>
          <a:bodyPr/>
          <a:lstStyle/>
          <a:p>
            <a:endParaRPr lang="en-US" dirty="0"/>
          </a:p>
        </p:txBody>
      </p:sp>
      <p:sp>
        <p:nvSpPr>
          <p:cNvPr id="9" name="Content Placeholder 8"/>
          <p:cNvSpPr>
            <a:spLocks noGrp="1"/>
          </p:cNvSpPr>
          <p:nvPr>
            <p:ph sz="half" idx="2"/>
          </p:nvPr>
        </p:nvSpPr>
        <p:spPr>
          <a:xfrm>
            <a:off x="6081713" y="838200"/>
            <a:ext cx="2876550" cy="803275"/>
          </a:xfrm>
          <a:solidFill>
            <a:schemeClr val="bg1"/>
          </a:solidFill>
          <a:ln w="38100">
            <a:solidFill>
              <a:srgbClr val="7030A0"/>
            </a:solidFill>
            <a:prstDash val="sysDot"/>
          </a:ln>
        </p:spPr>
        <p:txBody>
          <a:bodyPr/>
          <a:lstStyle/>
          <a:p>
            <a:pPr marL="0" indent="0">
              <a:buFontTx/>
              <a:buNone/>
              <a:defRPr/>
            </a:pPr>
            <a:r>
              <a:rPr lang="en-US" sz="2400" b="1" dirty="0">
                <a:solidFill>
                  <a:srgbClr val="7030A0"/>
                </a:solidFill>
                <a:effectLst>
                  <a:outerShdw blurRad="38100" dist="38100" dir="2700000" algn="tl">
                    <a:srgbClr val="000000">
                      <a:alpha val="43137"/>
                    </a:srgbClr>
                  </a:outerShdw>
                </a:effectLst>
              </a:rPr>
              <a:t>1st step down the Income Statement</a:t>
            </a:r>
          </a:p>
          <a:p>
            <a:pPr marL="0" indent="0">
              <a:buFontTx/>
              <a:buNone/>
              <a:defRPr/>
            </a:pPr>
            <a:endParaRPr lang="en-US" sz="2400" dirty="0">
              <a:solidFill>
                <a:schemeClr val="bg1">
                  <a:lumMod val="65000"/>
                </a:schemeClr>
              </a:solidFill>
            </a:endParaRPr>
          </a:p>
          <a:p>
            <a:pPr marL="0" indent="0">
              <a:buFontTx/>
              <a:buNone/>
              <a:defRPr/>
            </a:pPr>
            <a:endParaRPr lang="en-US" sz="2400" dirty="0">
              <a:solidFill>
                <a:schemeClr val="bg1">
                  <a:lumMod val="65000"/>
                </a:schemeClr>
              </a:solidFill>
            </a:endParaRPr>
          </a:p>
          <a:p>
            <a:pPr>
              <a:defRPr/>
            </a:pPr>
            <a:endParaRPr lang="en-US" sz="2400" dirty="0">
              <a:solidFill>
                <a:schemeClr val="bg1">
                  <a:lumMod val="65000"/>
                </a:schemeClr>
              </a:solidFill>
            </a:endParaRPr>
          </a:p>
        </p:txBody>
      </p:sp>
      <p:pic>
        <p:nvPicPr>
          <p:cNvPr id="2048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3187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334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4559300" y="1360488"/>
            <a:ext cx="1143000" cy="457200"/>
          </a:xfrm>
          <a:prstGeom prst="roundRect">
            <a:avLst/>
          </a:prstGeom>
          <a:solidFill>
            <a:srgbClr val="00B0F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lumMod val="65000"/>
                </a:schemeClr>
              </a:solidFill>
            </a:endParaRPr>
          </a:p>
        </p:txBody>
      </p:sp>
      <p:cxnSp>
        <p:nvCxnSpPr>
          <p:cNvPr id="14" name="Straight Arrow Connector 13"/>
          <p:cNvCxnSpPr/>
          <p:nvPr/>
        </p:nvCxnSpPr>
        <p:spPr>
          <a:xfrm flipH="1" flipV="1">
            <a:off x="5702300" y="1447800"/>
            <a:ext cx="641350" cy="1143000"/>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14600" y="2514600"/>
            <a:ext cx="2209800" cy="461665"/>
          </a:xfrm>
          <a:prstGeom prst="rect">
            <a:avLst/>
          </a:prstGeom>
          <a:solidFill>
            <a:schemeClr val="bg1"/>
          </a:solidFill>
          <a:ln w="3175">
            <a:solidFill>
              <a:srgbClr val="7030A0"/>
            </a:solidFill>
          </a:ln>
        </p:spPr>
        <p:txBody>
          <a:bodyPr wrap="square">
            <a:spAutoFit/>
          </a:bodyPr>
          <a:lstStyle/>
          <a:p>
            <a:pPr>
              <a:defRPr/>
            </a:pPr>
            <a:r>
              <a:rPr lang="en-US" b="1" dirty="0">
                <a:solidFill>
                  <a:srgbClr val="7030A0"/>
                </a:solidFill>
                <a:effectLst>
                  <a:outerShdw blurRad="38100" dist="38100" dir="2700000" algn="tl">
                    <a:srgbClr val="000000">
                      <a:alpha val="43137"/>
                    </a:srgbClr>
                  </a:outerShdw>
                </a:effectLst>
              </a:rPr>
              <a:t>Gross Profit</a:t>
            </a:r>
            <a:r>
              <a:rPr lang="en-US" dirty="0">
                <a:solidFill>
                  <a:schemeClr val="bg1">
                    <a:lumMod val="65000"/>
                  </a:schemeClr>
                </a:solidFill>
              </a:rPr>
              <a:t>.</a:t>
            </a:r>
          </a:p>
        </p:txBody>
      </p:sp>
      <p:cxnSp>
        <p:nvCxnSpPr>
          <p:cNvPr id="19" name="Straight Arrow Connector 18"/>
          <p:cNvCxnSpPr/>
          <p:nvPr/>
        </p:nvCxnSpPr>
        <p:spPr>
          <a:xfrm flipV="1">
            <a:off x="4114800" y="1751013"/>
            <a:ext cx="914400" cy="741362"/>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15050" y="2514600"/>
            <a:ext cx="1276350" cy="830997"/>
          </a:xfrm>
          <a:prstGeom prst="rect">
            <a:avLst/>
          </a:prstGeom>
          <a:solidFill>
            <a:schemeClr val="bg1"/>
          </a:solidFill>
          <a:ln>
            <a:solidFill>
              <a:srgbClr val="7030A0"/>
            </a:solidFill>
          </a:ln>
        </p:spPr>
        <p:txBody>
          <a:bodyPr wrap="square">
            <a:spAutoFit/>
          </a:bodyPr>
          <a:lstStyle/>
          <a:p>
            <a:pPr>
              <a:defRPr/>
            </a:pPr>
            <a:r>
              <a:rPr lang="en-US" b="1" dirty="0">
                <a:solidFill>
                  <a:srgbClr val="7030A0"/>
                </a:solidFill>
                <a:effectLst>
                  <a:outerShdw blurRad="38100" dist="38100" dir="2700000" algn="tl">
                    <a:srgbClr val="000000">
                      <a:alpha val="43137"/>
                    </a:srgbClr>
                  </a:outerShdw>
                </a:effectLst>
              </a:rPr>
              <a:t>Cost of Sales</a:t>
            </a:r>
          </a:p>
        </p:txBody>
      </p:sp>
      <p:sp>
        <p:nvSpPr>
          <p:cNvPr id="3" name="Oval 2"/>
          <p:cNvSpPr/>
          <p:nvPr/>
        </p:nvSpPr>
        <p:spPr bwMode="auto">
          <a:xfrm>
            <a:off x="533400" y="1589088"/>
            <a:ext cx="1371600" cy="228600"/>
          </a:xfrm>
          <a:prstGeom prst="ellipse">
            <a:avLst/>
          </a:prstGeom>
          <a:noFill/>
          <a:ln w="762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
        <p:nvSpPr>
          <p:cNvPr id="1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15</a:t>
            </a:fld>
            <a:endParaRPr lang="en-US" dirty="0"/>
          </a:p>
        </p:txBody>
      </p:sp>
    </p:spTree>
    <p:extLst>
      <p:ext uri="{BB962C8B-B14F-4D97-AF65-F5344CB8AC3E}">
        <p14:creationId xmlns:p14="http://schemas.microsoft.com/office/powerpoint/2010/main" val="302127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35" presetClass="entr" presetSubtype="0" fill="hold" nodeType="after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3000"/>
                                        <p:tgtEl>
                                          <p:spTgt spid="14"/>
                                        </p:tgtEl>
                                      </p:cBhvr>
                                    </p:animEffect>
                                    <p:anim calcmode="lin" valueType="num">
                                      <p:cBhvr>
                                        <p:cTn id="11" dur="3000" fill="hold"/>
                                        <p:tgtEl>
                                          <p:spTgt spid="14"/>
                                        </p:tgtEl>
                                        <p:attrNameLst>
                                          <p:attrName>style.rotation</p:attrName>
                                        </p:attrNameLst>
                                      </p:cBhvr>
                                      <p:tavLst>
                                        <p:tav tm="0">
                                          <p:val>
                                            <p:fltVal val="720"/>
                                          </p:val>
                                        </p:tav>
                                        <p:tav tm="100000">
                                          <p:val>
                                            <p:fltVal val="0"/>
                                          </p:val>
                                        </p:tav>
                                      </p:tavLst>
                                    </p:anim>
                                    <p:anim calcmode="lin" valueType="num">
                                      <p:cBhvr>
                                        <p:cTn id="12" dur="3000" fill="hold"/>
                                        <p:tgtEl>
                                          <p:spTgt spid="14"/>
                                        </p:tgtEl>
                                        <p:attrNameLst>
                                          <p:attrName>ppt_h</p:attrName>
                                        </p:attrNameLst>
                                      </p:cBhvr>
                                      <p:tavLst>
                                        <p:tav tm="0">
                                          <p:val>
                                            <p:fltVal val="0"/>
                                          </p:val>
                                        </p:tav>
                                        <p:tav tm="100000">
                                          <p:val>
                                            <p:strVal val="#ppt_h"/>
                                          </p:val>
                                        </p:tav>
                                      </p:tavLst>
                                    </p:anim>
                                    <p:anim calcmode="lin" valueType="num">
                                      <p:cBhvr>
                                        <p:cTn id="13" dur="3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0"/>
                            </p:stCondLst>
                            <p:childTnLst>
                              <p:par>
                                <p:cTn id="19" presetID="35" presetClass="entr" presetSubtype="0" fill="hold" nodeType="after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anim calcmode="lin" valueType="num">
                                      <p:cBhvr>
                                        <p:cTn id="22" dur="2000" fill="hold"/>
                                        <p:tgtEl>
                                          <p:spTgt spid="19"/>
                                        </p:tgtEl>
                                        <p:attrNameLst>
                                          <p:attrName>style.rotation</p:attrName>
                                        </p:attrNameLst>
                                      </p:cBhvr>
                                      <p:tavLst>
                                        <p:tav tm="0">
                                          <p:val>
                                            <p:fltVal val="720"/>
                                          </p:val>
                                        </p:tav>
                                        <p:tav tm="100000">
                                          <p:val>
                                            <p:fltVal val="0"/>
                                          </p:val>
                                        </p:tav>
                                      </p:tavLst>
                                    </p:anim>
                                    <p:anim calcmode="lin" valueType="num">
                                      <p:cBhvr>
                                        <p:cTn id="23" dur="2000" fill="hold"/>
                                        <p:tgtEl>
                                          <p:spTgt spid="19"/>
                                        </p:tgtEl>
                                        <p:attrNameLst>
                                          <p:attrName>ppt_h</p:attrName>
                                        </p:attrNameLst>
                                      </p:cBhvr>
                                      <p:tavLst>
                                        <p:tav tm="0">
                                          <p:val>
                                            <p:fltVal val="0"/>
                                          </p:val>
                                        </p:tav>
                                        <p:tav tm="100000">
                                          <p:val>
                                            <p:strVal val="#ppt_h"/>
                                          </p:val>
                                        </p:tav>
                                      </p:tavLst>
                                    </p:anim>
                                    <p:anim calcmode="lin" valueType="num">
                                      <p:cBhvr>
                                        <p:cTn id="24" dur="2000" fill="hold"/>
                                        <p:tgtEl>
                                          <p:spTgt spid="19"/>
                                        </p:tgtEl>
                                        <p:attrNameLst>
                                          <p:attrName>ppt_w</p:attrName>
                                        </p:attrNameLst>
                                      </p:cBhvr>
                                      <p:tavLst>
                                        <p:tav tm="0">
                                          <p:val>
                                            <p:fltVal val="0"/>
                                          </p:val>
                                        </p:tav>
                                        <p:tav tm="100000">
                                          <p:val>
                                            <p:strVal val="#ppt_w"/>
                                          </p:val>
                                        </p:tav>
                                      </p:tavLst>
                                    </p:anim>
                                  </p:childTnLst>
                                </p:cTn>
                              </p:par>
                            </p:childTnLst>
                          </p:cTn>
                        </p:par>
                        <p:par>
                          <p:cTn id="25" fill="hold">
                            <p:stCondLst>
                              <p:cond delay="2500"/>
                            </p:stCondLst>
                            <p:childTnLst>
                              <p:par>
                                <p:cTn id="26" presetID="19" presetClass="entr" presetSubtype="10" fill="hold" grpId="0" nodeType="afterEffect">
                                  <p:stCondLst>
                                    <p:cond delay="1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0" fill="hold"/>
                                        <p:tgtEl>
                                          <p:spTgt spid="3"/>
                                        </p:tgtEl>
                                        <p:attrNameLst>
                                          <p:attrName>ppt_w</p:attrName>
                                        </p:attrNameLst>
                                      </p:cBhvr>
                                      <p:tavLst>
                                        <p:tav tm="0" fmla="#ppt_w*sin(2.5*pi*$)">
                                          <p:val>
                                            <p:fltVal val="0"/>
                                          </p:val>
                                        </p:tav>
                                        <p:tav tm="100000">
                                          <p:val>
                                            <p:fltVal val="1"/>
                                          </p:val>
                                        </p:tav>
                                      </p:tavLst>
                                    </p:anim>
                                    <p:anim calcmode="lin" valueType="num">
                                      <p:cBhvr>
                                        <p:cTn id="29"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sz="half" idx="1"/>
          </p:nvPr>
        </p:nvSpPr>
        <p:spPr>
          <a:xfrm>
            <a:off x="381000" y="1375682"/>
            <a:ext cx="4114800" cy="4114800"/>
          </a:xfrm>
          <a:ln>
            <a:solidFill>
              <a:schemeClr val="bg1">
                <a:lumMod val="65000"/>
              </a:schemeClr>
            </a:solidFill>
          </a:ln>
        </p:spPr>
        <p:txBody>
          <a:bodyPr/>
          <a:lstStyle/>
          <a:p>
            <a:endParaRPr lang="en-US" dirty="0">
              <a:solidFill>
                <a:schemeClr val="bg1">
                  <a:lumMod val="65000"/>
                </a:schemeClr>
              </a:solidFill>
            </a:endParaRPr>
          </a:p>
        </p:txBody>
      </p:sp>
      <p:pic>
        <p:nvPicPr>
          <p:cNvPr id="2355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94682"/>
            <a:ext cx="4067175" cy="5172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6207"/>
            <a:ext cx="1609725"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4637088" y="1756682"/>
            <a:ext cx="1143000" cy="914400"/>
          </a:xfrm>
          <a:prstGeom prst="roundRect">
            <a:avLst/>
          </a:prstGeom>
          <a:solidFill>
            <a:srgbClr val="00B0F0">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lumMod val="65000"/>
                </a:schemeClr>
              </a:solidFill>
            </a:endParaRPr>
          </a:p>
        </p:txBody>
      </p:sp>
      <p:cxnSp>
        <p:nvCxnSpPr>
          <p:cNvPr id="19" name="Straight Arrow Connector 18"/>
          <p:cNvCxnSpPr>
            <a:endCxn id="7" idx="1"/>
          </p:cNvCxnSpPr>
          <p:nvPr/>
        </p:nvCxnSpPr>
        <p:spPr>
          <a:xfrm flipH="1" flipV="1">
            <a:off x="5780088" y="2105932"/>
            <a:ext cx="544512" cy="1066800"/>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7" name="Right Brace 6"/>
          <p:cNvSpPr/>
          <p:nvPr/>
        </p:nvSpPr>
        <p:spPr>
          <a:xfrm>
            <a:off x="5473700" y="1801132"/>
            <a:ext cx="306388" cy="609600"/>
          </a:xfrm>
          <a:prstGeom prst="rightBrace">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chemeClr val="bg1">
                  <a:lumMod val="65000"/>
                </a:schemeClr>
              </a:solidFill>
            </a:endParaRPr>
          </a:p>
        </p:txBody>
      </p:sp>
      <p:sp>
        <p:nvSpPr>
          <p:cNvPr id="9" name="Content Placeholder 8"/>
          <p:cNvSpPr>
            <a:spLocks noGrp="1"/>
          </p:cNvSpPr>
          <p:nvPr>
            <p:ph sz="half" idx="2"/>
          </p:nvPr>
        </p:nvSpPr>
        <p:spPr>
          <a:xfrm>
            <a:off x="5780088" y="3128282"/>
            <a:ext cx="3363912" cy="1330325"/>
          </a:xfrm>
          <a:solidFill>
            <a:schemeClr val="bg1"/>
          </a:solidFill>
          <a:ln>
            <a:solidFill>
              <a:schemeClr val="bg1">
                <a:lumMod val="65000"/>
              </a:schemeClr>
            </a:solidFill>
          </a:ln>
        </p:spPr>
        <p:txBody>
          <a:bodyPr/>
          <a:lstStyle/>
          <a:p>
            <a:pPr marL="0" indent="0">
              <a:buFontTx/>
              <a:buNone/>
              <a:defRPr/>
            </a:pPr>
            <a:r>
              <a:rPr lang="en-US" sz="2400" b="1" dirty="0">
                <a:solidFill>
                  <a:srgbClr val="7030A0"/>
                </a:solidFill>
                <a:effectLst>
                  <a:outerShdw blurRad="38100" dist="38100" dir="2700000" algn="tl">
                    <a:srgbClr val="000000">
                      <a:alpha val="43137"/>
                    </a:srgbClr>
                  </a:outerShdw>
                </a:effectLst>
              </a:rPr>
              <a:t>Expenses to operate the business –    </a:t>
            </a:r>
            <a:r>
              <a:rPr lang="en-US" sz="2400" dirty="0">
                <a:solidFill>
                  <a:srgbClr val="7030A0"/>
                </a:solidFill>
                <a:effectLst>
                  <a:outerShdw blurRad="38100" dist="38100" dir="2700000" algn="tl">
                    <a:srgbClr val="000000">
                      <a:alpha val="43137"/>
                    </a:srgbClr>
                  </a:outerShdw>
                </a:effectLst>
              </a:rPr>
              <a:t>Operating Expenses</a:t>
            </a:r>
            <a:r>
              <a:rPr lang="en-US" sz="2400" dirty="0">
                <a:solidFill>
                  <a:srgbClr val="7030A0"/>
                </a:solidFill>
              </a:rPr>
              <a:t>.</a:t>
            </a:r>
          </a:p>
        </p:txBody>
      </p:sp>
      <p:sp>
        <p:nvSpPr>
          <p:cNvPr id="2" name="TextBox 1"/>
          <p:cNvSpPr txBox="1"/>
          <p:nvPr/>
        </p:nvSpPr>
        <p:spPr>
          <a:xfrm>
            <a:off x="1552575" y="2671082"/>
            <a:ext cx="2819400" cy="830997"/>
          </a:xfrm>
          <a:prstGeom prst="rect">
            <a:avLst/>
          </a:prstGeom>
          <a:solidFill>
            <a:schemeClr val="bg1"/>
          </a:solidFill>
          <a:ln w="3175">
            <a:solidFill>
              <a:schemeClr val="bg1">
                <a:lumMod val="65000"/>
              </a:schemeClr>
            </a:solidFill>
          </a:ln>
        </p:spPr>
        <p:txBody>
          <a:bodyPr>
            <a:spAutoFit/>
          </a:bodyPr>
          <a:lstStyle/>
          <a:p>
            <a:pPr>
              <a:defRPr/>
            </a:pPr>
            <a:r>
              <a:rPr lang="en-US" dirty="0">
                <a:solidFill>
                  <a:srgbClr val="7030A0"/>
                </a:solidFill>
                <a:effectLst>
                  <a:outerShdw blurRad="38100" dist="38100" dir="2700000" algn="tl">
                    <a:srgbClr val="000000">
                      <a:alpha val="43137"/>
                    </a:srgbClr>
                  </a:outerShdw>
                </a:effectLst>
              </a:rPr>
              <a:t>Operating Income</a:t>
            </a:r>
            <a:r>
              <a:rPr lang="en-US" dirty="0">
                <a:solidFill>
                  <a:schemeClr val="bg1">
                    <a:lumMod val="65000"/>
                  </a:schemeClr>
                </a:solidFill>
                <a:effectLst>
                  <a:outerShdw blurRad="38100" dist="38100" dir="2700000" algn="tl">
                    <a:srgbClr val="000000">
                      <a:alpha val="43137"/>
                    </a:srgbClr>
                  </a:outerShdw>
                </a:effectLst>
              </a:rPr>
              <a:t>.</a:t>
            </a:r>
          </a:p>
          <a:p>
            <a:pPr>
              <a:defRPr/>
            </a:pPr>
            <a:endParaRPr lang="en-US" dirty="0">
              <a:solidFill>
                <a:schemeClr val="bg1">
                  <a:lumMod val="65000"/>
                </a:schemeClr>
              </a:solidFill>
            </a:endParaRPr>
          </a:p>
        </p:txBody>
      </p:sp>
      <p:cxnSp>
        <p:nvCxnSpPr>
          <p:cNvPr id="14" name="Straight Arrow Connector 13"/>
          <p:cNvCxnSpPr>
            <a:cxnSpLocks/>
          </p:cNvCxnSpPr>
          <p:nvPr/>
        </p:nvCxnSpPr>
        <p:spPr>
          <a:xfrm flipV="1">
            <a:off x="3962400" y="2518682"/>
            <a:ext cx="990600" cy="300718"/>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5" name="Content Placeholder 8"/>
          <p:cNvSpPr txBox="1">
            <a:spLocks/>
          </p:cNvSpPr>
          <p:nvPr/>
        </p:nvSpPr>
        <p:spPr bwMode="auto">
          <a:xfrm>
            <a:off x="5876925" y="801007"/>
            <a:ext cx="3081338" cy="803275"/>
          </a:xfrm>
          <a:prstGeom prst="rect">
            <a:avLst/>
          </a:prstGeom>
          <a:solidFill>
            <a:schemeClr val="bg1"/>
          </a:solidFill>
          <a:ln w="38100">
            <a:solidFill>
              <a:srgbClr val="7030A0"/>
            </a:solidFill>
            <a:prstDash val="sysDot"/>
          </a:ln>
        </p:spPr>
        <p:txBody>
          <a:bodyPr/>
          <a:lstStyle>
            <a:lvl1pPr marL="342900" indent="-342900" algn="l" rtl="0" eaLnBrk="0" fontAlgn="base" hangingPunct="0">
              <a:spcBef>
                <a:spcPct val="70000"/>
              </a:spcBef>
              <a:spcAft>
                <a:spcPct val="0"/>
              </a:spcAft>
              <a:buBlip>
                <a:blip r:embed="rId5"/>
              </a:buBlip>
              <a:defRPr sz="2800">
                <a:solidFill>
                  <a:schemeClr val="tx1"/>
                </a:solidFill>
                <a:latin typeface="+mn-lt"/>
                <a:ea typeface="+mn-ea"/>
                <a:cs typeface="+mn-cs"/>
              </a:defRPr>
            </a:lvl1pPr>
            <a:lvl2pPr marL="742950" indent="-285750" algn="l" rtl="0" eaLnBrk="0" fontAlgn="base" hangingPunct="0">
              <a:spcBef>
                <a:spcPct val="25000"/>
              </a:spcBef>
              <a:spcAft>
                <a:spcPct val="0"/>
              </a:spcAft>
              <a:buClr>
                <a:srgbClr val="00B0F0"/>
              </a:buClr>
              <a:buFont typeface="Wingdings" pitchFamily="2" charset="2"/>
              <a:buChar char="§"/>
              <a:defRPr sz="2400">
                <a:solidFill>
                  <a:schemeClr val="tx1"/>
                </a:solidFill>
                <a:latin typeface="+mn-lt"/>
              </a:defRPr>
            </a:lvl2pPr>
            <a:lvl3pPr marL="1143000" indent="-228600" algn="l" rtl="0" eaLnBrk="0" fontAlgn="base" hangingPunct="0">
              <a:spcBef>
                <a:spcPct val="25000"/>
              </a:spcBef>
              <a:spcAft>
                <a:spcPct val="0"/>
              </a:spcAft>
              <a:buClr>
                <a:srgbClr val="00B0F0"/>
              </a:buClr>
              <a:buSzPct val="75000"/>
              <a:buFont typeface="Arial" pitchFamily="34" charset="0"/>
              <a:buChar char="•"/>
              <a:defRPr sz="2000">
                <a:solidFill>
                  <a:schemeClr val="tx1"/>
                </a:solidFill>
                <a:latin typeface="+mn-lt"/>
              </a:defRPr>
            </a:lvl3pPr>
            <a:lvl4pPr marL="1600200" indent="-228600" algn="l" rtl="0" eaLnBrk="0" fontAlgn="base" hangingPunct="0">
              <a:spcBef>
                <a:spcPct val="25000"/>
              </a:spcBef>
              <a:spcAft>
                <a:spcPct val="0"/>
              </a:spcAft>
              <a:buClr>
                <a:schemeClr val="bg2"/>
              </a:buClr>
              <a:buChar char="–"/>
              <a:defRPr sz="1800" b="1">
                <a:solidFill>
                  <a:srgbClr val="3C4954"/>
                </a:solidFill>
                <a:latin typeface="+mn-lt"/>
              </a:defRPr>
            </a:lvl4pPr>
            <a:lvl5pPr marL="2057400" indent="-228600" algn="l" rtl="0" eaLnBrk="0" fontAlgn="base" hangingPunct="0">
              <a:spcBef>
                <a:spcPct val="25000"/>
              </a:spcBef>
              <a:spcAft>
                <a:spcPct val="0"/>
              </a:spcAft>
              <a:buClr>
                <a:schemeClr val="bg2"/>
              </a:buClr>
              <a:buSzPct val="75000"/>
              <a:buFont typeface="Times" pitchFamily="18" charset="0"/>
              <a:buChar char="•"/>
              <a:defRPr sz="1800" b="1">
                <a:solidFill>
                  <a:srgbClr val="3C4954"/>
                </a:solidFill>
                <a:latin typeface="+mn-lt"/>
              </a:defRPr>
            </a:lvl5pPr>
            <a:lvl6pPr marL="2514600" indent="-228600" algn="l" rtl="0" fontAlgn="base">
              <a:spcBef>
                <a:spcPct val="25000"/>
              </a:spcBef>
              <a:spcAft>
                <a:spcPct val="0"/>
              </a:spcAft>
              <a:buClr>
                <a:schemeClr val="bg2"/>
              </a:buClr>
              <a:buSzPct val="75000"/>
              <a:buFont typeface="Times" pitchFamily="60" charset="0"/>
              <a:buChar char="•"/>
              <a:defRPr sz="1800" b="1">
                <a:solidFill>
                  <a:srgbClr val="3C4954"/>
                </a:solidFill>
                <a:latin typeface="+mn-lt"/>
              </a:defRPr>
            </a:lvl6pPr>
            <a:lvl7pPr marL="2971800" indent="-228600" algn="l" rtl="0" fontAlgn="base">
              <a:spcBef>
                <a:spcPct val="25000"/>
              </a:spcBef>
              <a:spcAft>
                <a:spcPct val="0"/>
              </a:spcAft>
              <a:buClr>
                <a:schemeClr val="bg2"/>
              </a:buClr>
              <a:buSzPct val="75000"/>
              <a:buFont typeface="Times" pitchFamily="60" charset="0"/>
              <a:buChar char="•"/>
              <a:defRPr sz="1800" b="1">
                <a:solidFill>
                  <a:srgbClr val="3C4954"/>
                </a:solidFill>
                <a:latin typeface="+mn-lt"/>
              </a:defRPr>
            </a:lvl7pPr>
            <a:lvl8pPr marL="3429000" indent="-228600" algn="l" rtl="0" fontAlgn="base">
              <a:spcBef>
                <a:spcPct val="25000"/>
              </a:spcBef>
              <a:spcAft>
                <a:spcPct val="0"/>
              </a:spcAft>
              <a:buClr>
                <a:schemeClr val="bg2"/>
              </a:buClr>
              <a:buSzPct val="75000"/>
              <a:buFont typeface="Times" pitchFamily="60" charset="0"/>
              <a:buChar char="•"/>
              <a:defRPr sz="1800" b="1">
                <a:solidFill>
                  <a:srgbClr val="3C4954"/>
                </a:solidFill>
                <a:latin typeface="+mn-lt"/>
              </a:defRPr>
            </a:lvl8pPr>
            <a:lvl9pPr marL="3886200" indent="-228600" algn="l" rtl="0" fontAlgn="base">
              <a:spcBef>
                <a:spcPct val="25000"/>
              </a:spcBef>
              <a:spcAft>
                <a:spcPct val="0"/>
              </a:spcAft>
              <a:buClr>
                <a:schemeClr val="bg2"/>
              </a:buClr>
              <a:buSzPct val="75000"/>
              <a:buFont typeface="Times" pitchFamily="60" charset="0"/>
              <a:buChar char="•"/>
              <a:defRPr sz="1800" b="1">
                <a:solidFill>
                  <a:srgbClr val="3C4954"/>
                </a:solidFill>
                <a:latin typeface="+mn-lt"/>
              </a:defRPr>
            </a:lvl9pPr>
          </a:lstStyle>
          <a:p>
            <a:pPr marL="0" indent="0">
              <a:buFontTx/>
              <a:buNone/>
              <a:defRPr/>
            </a:pPr>
            <a:r>
              <a:rPr lang="en-US" sz="2400" b="1" dirty="0">
                <a:solidFill>
                  <a:srgbClr val="7030A0"/>
                </a:solidFill>
                <a:effectLst>
                  <a:outerShdw blurRad="38100" dist="38100" dir="2700000" algn="tl">
                    <a:srgbClr val="000000">
                      <a:alpha val="43137"/>
                    </a:srgbClr>
                  </a:outerShdw>
                </a:effectLst>
              </a:rPr>
              <a:t>Next step down the Income Statement</a:t>
            </a:r>
          </a:p>
          <a:p>
            <a:pPr marL="0" indent="0">
              <a:buFontTx/>
              <a:buNone/>
              <a:defRPr/>
            </a:pPr>
            <a:endParaRPr lang="en-US" sz="2400" dirty="0">
              <a:solidFill>
                <a:schemeClr val="bg1">
                  <a:lumMod val="65000"/>
                </a:schemeClr>
              </a:solidFill>
              <a:effectLst>
                <a:outerShdw blurRad="38100" dist="38100" dir="2700000" algn="tl">
                  <a:srgbClr val="000000">
                    <a:alpha val="43137"/>
                  </a:srgbClr>
                </a:outerShdw>
              </a:effectLst>
            </a:endParaRPr>
          </a:p>
          <a:p>
            <a:pPr marL="0" indent="0">
              <a:buFontTx/>
              <a:buNone/>
              <a:defRPr/>
            </a:pPr>
            <a:endParaRPr lang="en-US" sz="2400" dirty="0">
              <a:solidFill>
                <a:schemeClr val="bg1">
                  <a:lumMod val="65000"/>
                </a:schemeClr>
              </a:solidFill>
            </a:endParaRPr>
          </a:p>
          <a:p>
            <a:pPr>
              <a:defRPr/>
            </a:pPr>
            <a:endParaRPr lang="en-US" sz="2400" b="1" dirty="0">
              <a:solidFill>
                <a:schemeClr val="bg1">
                  <a:lumMod val="65000"/>
                </a:schemeClr>
              </a:solidFill>
            </a:endParaRPr>
          </a:p>
        </p:txBody>
      </p:sp>
      <p:sp>
        <p:nvSpPr>
          <p:cNvPr id="1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16</a:t>
            </a:fld>
            <a:endParaRPr lang="en-US" dirty="0"/>
          </a:p>
        </p:txBody>
      </p:sp>
      <p:sp>
        <p:nvSpPr>
          <p:cNvPr id="3" name="Oval 2"/>
          <p:cNvSpPr/>
          <p:nvPr/>
        </p:nvSpPr>
        <p:spPr bwMode="auto">
          <a:xfrm>
            <a:off x="457200" y="2410732"/>
            <a:ext cx="1676400" cy="260350"/>
          </a:xfrm>
          <a:prstGeom prst="ellipse">
            <a:avLst/>
          </a:prstGeom>
          <a:noFill/>
          <a:ln w="762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349478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2" presetClass="entr" presetSubtype="4" fill="hold" grpId="0" nodeType="afterEffect">
                                  <p:stCondLst>
                                    <p:cond delay="500"/>
                                  </p:stCondLst>
                                  <p:childTnLst>
                                    <p:set>
                                      <p:cBhvr>
                                        <p:cTn id="13" dur="1" fill="hold">
                                          <p:stCondLst>
                                            <p:cond delay="0"/>
                                          </p:stCondLst>
                                        </p:cTn>
                                        <p:tgtEl>
                                          <p:spTgt spid="9">
                                            <p:bg/>
                                          </p:spTgt>
                                        </p:tgtEl>
                                        <p:attrNameLst>
                                          <p:attrName>style.visibility</p:attrName>
                                        </p:attrNameLst>
                                      </p:cBhvr>
                                      <p:to>
                                        <p:strVal val="visible"/>
                                      </p:to>
                                    </p:set>
                                    <p:anim calcmode="lin" valueType="num">
                                      <p:cBhvr additive="base">
                                        <p:cTn id="14" dur="1000" fill="hold"/>
                                        <p:tgtEl>
                                          <p:spTgt spid="9">
                                            <p:bg/>
                                          </p:spTgt>
                                        </p:tgtEl>
                                        <p:attrNameLst>
                                          <p:attrName>ppt_x</p:attrName>
                                        </p:attrNameLst>
                                      </p:cBhvr>
                                      <p:tavLst>
                                        <p:tav tm="0">
                                          <p:val>
                                            <p:strVal val="#ppt_x"/>
                                          </p:val>
                                        </p:tav>
                                        <p:tav tm="100000">
                                          <p:val>
                                            <p:strVal val="#ppt_x"/>
                                          </p:val>
                                        </p:tav>
                                      </p:tavLst>
                                    </p:anim>
                                    <p:anim calcmode="lin" valueType="num">
                                      <p:cBhvr additive="base">
                                        <p:cTn id="15" dur="1000" fill="hold"/>
                                        <p:tgtEl>
                                          <p:spTgt spid="9">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9">
                                            <p:txEl>
                                              <p:pRg st="0" end="0"/>
                                            </p:txEl>
                                          </p:spTgt>
                                        </p:tgtEl>
                                        <p:attrNameLst>
                                          <p:attrName>ppt_y</p:attrName>
                                        </p:attrNameLst>
                                      </p:cBhvr>
                                      <p:tavLst>
                                        <p:tav tm="0">
                                          <p:val>
                                            <p:strVal val="1+#ppt_h/2"/>
                                          </p:val>
                                        </p:tav>
                                        <p:tav tm="100000">
                                          <p:val>
                                            <p:strVal val="#ppt_y"/>
                                          </p:val>
                                        </p:tav>
                                      </p:tavLst>
                                    </p:anim>
                                  </p:childTnLst>
                                </p:cTn>
                              </p:par>
                              <p:par>
                                <p:cTn id="20" presetID="35" presetClass="entr" presetSubtype="0" fill="hold"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000"/>
                                        <p:tgtEl>
                                          <p:spTgt spid="19"/>
                                        </p:tgtEl>
                                      </p:cBhvr>
                                    </p:animEffect>
                                    <p:anim calcmode="lin" valueType="num">
                                      <p:cBhvr>
                                        <p:cTn id="23" dur="2000" fill="hold"/>
                                        <p:tgtEl>
                                          <p:spTgt spid="19"/>
                                        </p:tgtEl>
                                        <p:attrNameLst>
                                          <p:attrName>style.rotation</p:attrName>
                                        </p:attrNameLst>
                                      </p:cBhvr>
                                      <p:tavLst>
                                        <p:tav tm="0">
                                          <p:val>
                                            <p:fltVal val="720"/>
                                          </p:val>
                                        </p:tav>
                                        <p:tav tm="100000">
                                          <p:val>
                                            <p:fltVal val="0"/>
                                          </p:val>
                                        </p:tav>
                                      </p:tavLst>
                                    </p:anim>
                                    <p:anim calcmode="lin" valueType="num">
                                      <p:cBhvr>
                                        <p:cTn id="24" dur="2000" fill="hold"/>
                                        <p:tgtEl>
                                          <p:spTgt spid="19"/>
                                        </p:tgtEl>
                                        <p:attrNameLst>
                                          <p:attrName>ppt_h</p:attrName>
                                        </p:attrNameLst>
                                      </p:cBhvr>
                                      <p:tavLst>
                                        <p:tav tm="0">
                                          <p:val>
                                            <p:fltVal val="0"/>
                                          </p:val>
                                        </p:tav>
                                        <p:tav tm="100000">
                                          <p:val>
                                            <p:strVal val="#ppt_h"/>
                                          </p:val>
                                        </p:tav>
                                      </p:tavLst>
                                    </p:anim>
                                    <p:anim calcmode="lin" valueType="num">
                                      <p:cBhvr>
                                        <p:cTn id="25"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anim calcmode="lin" valueType="num">
                                      <p:cBhvr>
                                        <p:cTn id="31" dur="3000" fill="hold"/>
                                        <p:tgtEl>
                                          <p:spTgt spid="14"/>
                                        </p:tgtEl>
                                        <p:attrNameLst>
                                          <p:attrName>style.rotation</p:attrName>
                                        </p:attrNameLst>
                                      </p:cBhvr>
                                      <p:tavLst>
                                        <p:tav tm="0">
                                          <p:val>
                                            <p:fltVal val="720"/>
                                          </p:val>
                                        </p:tav>
                                        <p:tav tm="100000">
                                          <p:val>
                                            <p:fltVal val="0"/>
                                          </p:val>
                                        </p:tav>
                                      </p:tavLst>
                                    </p:anim>
                                    <p:anim calcmode="lin" valueType="num">
                                      <p:cBhvr>
                                        <p:cTn id="32" dur="3000" fill="hold"/>
                                        <p:tgtEl>
                                          <p:spTgt spid="14"/>
                                        </p:tgtEl>
                                        <p:attrNameLst>
                                          <p:attrName>ppt_h</p:attrName>
                                        </p:attrNameLst>
                                      </p:cBhvr>
                                      <p:tavLst>
                                        <p:tav tm="0">
                                          <p:val>
                                            <p:fltVal val="0"/>
                                          </p:val>
                                        </p:tav>
                                        <p:tav tm="100000">
                                          <p:val>
                                            <p:strVal val="#ppt_h"/>
                                          </p:val>
                                        </p:tav>
                                      </p:tavLst>
                                    </p:anim>
                                    <p:anim calcmode="lin" valueType="num">
                                      <p:cBhvr>
                                        <p:cTn id="33" dur="3000" fill="hold"/>
                                        <p:tgtEl>
                                          <p:spTgt spid="14"/>
                                        </p:tgtEl>
                                        <p:attrNameLst>
                                          <p:attrName>ppt_w</p:attrName>
                                        </p:attrNameLst>
                                      </p:cBhvr>
                                      <p:tavLst>
                                        <p:tav tm="0">
                                          <p:val>
                                            <p:fltVal val="0"/>
                                          </p:val>
                                        </p:tav>
                                        <p:tav tm="100000">
                                          <p:val>
                                            <p:strVal val="#ppt_w"/>
                                          </p:val>
                                        </p:tav>
                                      </p:tavLst>
                                    </p:anim>
                                  </p:childTnLst>
                                </p:cTn>
                              </p:par>
                              <p:par>
                                <p:cTn id="34" presetID="1"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par>
                          <p:cTn id="36" fill="hold">
                            <p:stCondLst>
                              <p:cond delay="3000"/>
                            </p:stCondLst>
                            <p:childTnLst>
                              <p:par>
                                <p:cTn id="37" presetID="45" presetClass="entr" presetSubtype="0" fill="hold" grpId="0" nodeType="after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2000"/>
                                        <p:tgtEl>
                                          <p:spTgt spid="3"/>
                                        </p:tgtEl>
                                      </p:cBhvr>
                                    </p:animEffect>
                                    <p:anim calcmode="lin" valueType="num">
                                      <p:cBhvr>
                                        <p:cTn id="40" dur="2000" fill="hold"/>
                                        <p:tgtEl>
                                          <p:spTgt spid="3"/>
                                        </p:tgtEl>
                                        <p:attrNameLst>
                                          <p:attrName>ppt_w</p:attrName>
                                        </p:attrNameLst>
                                      </p:cBhvr>
                                      <p:tavLst>
                                        <p:tav tm="0" fmla="#ppt_w*sin(2.5*pi*$)">
                                          <p:val>
                                            <p:fltVal val="0"/>
                                          </p:val>
                                        </p:tav>
                                        <p:tav tm="100000">
                                          <p:val>
                                            <p:fltVal val="1"/>
                                          </p:val>
                                        </p:tav>
                                      </p:tavLst>
                                    </p:anim>
                                    <p:anim calcmode="lin" valueType="num">
                                      <p:cBhvr>
                                        <p:cTn id="4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9" grpId="0" uiExpand="1" build="p"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It’s Simple</a:t>
            </a:r>
          </a:p>
        </p:txBody>
      </p:sp>
      <p:sp>
        <p:nvSpPr>
          <p:cNvPr id="4" name="TextBox 3"/>
          <p:cNvSpPr txBox="1"/>
          <p:nvPr/>
        </p:nvSpPr>
        <p:spPr>
          <a:xfrm>
            <a:off x="2500086" y="1799771"/>
            <a:ext cx="6629400" cy="4031873"/>
          </a:xfrm>
          <a:prstGeom prst="rect">
            <a:avLst/>
          </a:prstGeom>
          <a:noFill/>
        </p:spPr>
        <p:txBody>
          <a:bodyPr wrap="square" rtlCol="0">
            <a:spAutoFit/>
          </a:bodyPr>
          <a:lstStyle/>
          <a:p>
            <a:r>
              <a:rPr lang="en-US" sz="3200" b="1" dirty="0">
                <a:solidFill>
                  <a:srgbClr val="00CC00"/>
                </a:solidFill>
              </a:rPr>
              <a:t>    Net Sales</a:t>
            </a:r>
          </a:p>
          <a:p>
            <a:r>
              <a:rPr lang="en-US" sz="3200" b="1" i="1" dirty="0">
                <a:solidFill>
                  <a:srgbClr val="7030A0"/>
                </a:solidFill>
              </a:rPr>
              <a:t>-</a:t>
            </a:r>
            <a:r>
              <a:rPr lang="en-US" sz="3200" dirty="0"/>
              <a:t>   </a:t>
            </a:r>
            <a:r>
              <a:rPr lang="en-US" sz="3200" u="sng" dirty="0"/>
              <a:t>Cost of Sales</a:t>
            </a:r>
          </a:p>
          <a:p>
            <a:r>
              <a:rPr lang="en-US" sz="3200" b="1" i="1" dirty="0">
                <a:solidFill>
                  <a:srgbClr val="7030A0"/>
                </a:solidFill>
              </a:rPr>
              <a:t>=</a:t>
            </a:r>
            <a:r>
              <a:rPr lang="en-US" sz="3200" dirty="0"/>
              <a:t>  </a:t>
            </a:r>
            <a:r>
              <a:rPr lang="en-US" sz="3200" b="1" dirty="0">
                <a:solidFill>
                  <a:srgbClr val="7030A0"/>
                </a:solidFill>
                <a:effectLst>
                  <a:outerShdw blurRad="38100" dist="38100" dir="2700000" algn="tl">
                    <a:srgbClr val="000000">
                      <a:alpha val="43137"/>
                    </a:srgbClr>
                  </a:outerShdw>
                </a:effectLst>
              </a:rPr>
              <a:t>Gross Profit</a:t>
            </a:r>
          </a:p>
          <a:p>
            <a:endParaRPr lang="en-US" sz="3200" b="1" dirty="0"/>
          </a:p>
          <a:p>
            <a:r>
              <a:rPr lang="en-US" sz="3200" b="1" i="1" dirty="0">
                <a:solidFill>
                  <a:srgbClr val="7030A0"/>
                </a:solidFill>
              </a:rPr>
              <a:t>-</a:t>
            </a:r>
            <a:r>
              <a:rPr lang="en-US" sz="3200" dirty="0"/>
              <a:t>   Selling Expenses</a:t>
            </a:r>
          </a:p>
          <a:p>
            <a:r>
              <a:rPr lang="en-US" sz="3200" b="1" i="1" dirty="0">
                <a:solidFill>
                  <a:srgbClr val="7030A0"/>
                </a:solidFill>
              </a:rPr>
              <a:t>-</a:t>
            </a:r>
            <a:r>
              <a:rPr lang="en-US" sz="3200" dirty="0"/>
              <a:t>   </a:t>
            </a:r>
            <a:r>
              <a:rPr lang="en-US" sz="3200" u="sng" dirty="0"/>
              <a:t>General and Administrative Exp.</a:t>
            </a:r>
          </a:p>
          <a:p>
            <a:r>
              <a:rPr lang="en-US" sz="3200" b="1" i="1" dirty="0">
                <a:solidFill>
                  <a:srgbClr val="7030A0"/>
                </a:solidFill>
              </a:rPr>
              <a:t>=</a:t>
            </a:r>
            <a:r>
              <a:rPr lang="en-US" sz="3200" i="1" dirty="0"/>
              <a:t>  </a:t>
            </a:r>
            <a:r>
              <a:rPr lang="en-US" sz="3200" b="1" dirty="0">
                <a:solidFill>
                  <a:srgbClr val="7030A0"/>
                </a:solidFill>
                <a:effectLst>
                  <a:outerShdw blurRad="38100" dist="38100" dir="2700000" algn="tl">
                    <a:srgbClr val="000000">
                      <a:alpha val="43137"/>
                    </a:srgbClr>
                  </a:outerShdw>
                </a:effectLst>
              </a:rPr>
              <a:t>Operating Income</a:t>
            </a:r>
          </a:p>
          <a:p>
            <a:r>
              <a:rPr lang="en-US" sz="3200" b="1" dirty="0"/>
              <a:t>    </a:t>
            </a:r>
            <a:r>
              <a:rPr lang="en-US" sz="3200" dirty="0"/>
              <a:t>===============</a:t>
            </a:r>
            <a:r>
              <a:rPr lang="en-US" sz="3200" b="1" dirty="0"/>
              <a:t> </a:t>
            </a:r>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17</a:t>
            </a:fld>
            <a:endParaRPr lang="en-US" dirty="0"/>
          </a:p>
        </p:txBody>
      </p:sp>
    </p:spTree>
    <p:extLst>
      <p:ext uri="{BB962C8B-B14F-4D97-AF65-F5344CB8AC3E}">
        <p14:creationId xmlns:p14="http://schemas.microsoft.com/office/powerpoint/2010/main" val="5770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50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685800"/>
            <a:ext cx="7772400" cy="769938"/>
          </a:xfrm>
        </p:spPr>
        <p:txBody>
          <a:bodyPr/>
          <a:lstStyle/>
          <a:p>
            <a:pPr>
              <a:defRPr/>
            </a:pPr>
            <a:r>
              <a:rPr lang="en-US" b="1" dirty="0"/>
              <a:t>The Non-Operating Section</a:t>
            </a:r>
          </a:p>
        </p:txBody>
      </p:sp>
      <p:sp>
        <p:nvSpPr>
          <p:cNvPr id="28675" name="Rectangle 3"/>
          <p:cNvSpPr>
            <a:spLocks noGrp="1" noChangeArrowheads="1"/>
          </p:cNvSpPr>
          <p:nvPr>
            <p:ph type="body" idx="1"/>
          </p:nvPr>
        </p:nvSpPr>
        <p:spPr>
          <a:xfrm>
            <a:off x="838200" y="1600200"/>
            <a:ext cx="7239000" cy="4542291"/>
          </a:xfrm>
        </p:spPr>
        <p:txBody>
          <a:bodyPr/>
          <a:lstStyle/>
          <a:p>
            <a:pPr>
              <a:buFont typeface="Wingdings" panose="05000000000000000000" pitchFamily="2" charset="2"/>
              <a:buChar char="§"/>
            </a:pPr>
            <a:r>
              <a:rPr lang="en-US" sz="2400" dirty="0"/>
              <a:t>This section frequently consists primarily of Interest (or Other) Income and Interest Expense.</a:t>
            </a:r>
          </a:p>
          <a:p>
            <a:pPr marL="0" indent="0">
              <a:buNone/>
            </a:pPr>
            <a:endParaRPr lang="en-US" sz="1200" dirty="0"/>
          </a:p>
          <a:p>
            <a:pPr lvl="1">
              <a:buFont typeface="Wingdings" panose="05000000000000000000" pitchFamily="2" charset="2"/>
              <a:buChar char="§"/>
            </a:pPr>
            <a:r>
              <a:rPr lang="en-US" sz="2400" dirty="0"/>
              <a:t>Interest and investment income is earned and reported when a company invests in certificates of deposits, treasury bills or notes, or the stocks and bonds of other companies. </a:t>
            </a:r>
          </a:p>
          <a:p>
            <a:pPr>
              <a:buFont typeface="Wingdings" panose="05000000000000000000" pitchFamily="2" charset="2"/>
              <a:buChar char="§"/>
            </a:pPr>
            <a:endParaRPr lang="en-US" sz="1200" dirty="0"/>
          </a:p>
          <a:p>
            <a:pPr lvl="1">
              <a:buFont typeface="Wingdings" panose="05000000000000000000" pitchFamily="2" charset="2"/>
              <a:buChar char="§"/>
            </a:pPr>
            <a:r>
              <a:rPr lang="en-US" sz="2400" dirty="0"/>
              <a:t>Interest Expense is a payment that the company makes for the use of another company’s money (for example: notes, mortgages, and bonds).</a:t>
            </a:r>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18</a:t>
            </a:fld>
            <a:endParaRPr lang="en-US" dirty="0"/>
          </a:p>
        </p:txBody>
      </p:sp>
    </p:spTree>
    <p:extLst>
      <p:ext uri="{BB962C8B-B14F-4D97-AF65-F5344CB8AC3E}">
        <p14:creationId xmlns:p14="http://schemas.microsoft.com/office/powerpoint/2010/main" val="393741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half" idx="1"/>
          </p:nvPr>
        </p:nvSpPr>
        <p:spPr>
          <a:xfrm>
            <a:off x="381000" y="1412875"/>
            <a:ext cx="4114800" cy="4114800"/>
          </a:xfrm>
        </p:spPr>
        <p:txBody>
          <a:bodyPr/>
          <a:lstStyle/>
          <a:p>
            <a:endParaRPr lang="en-US" dirty="0"/>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3187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334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4651375" y="2676525"/>
            <a:ext cx="1143000" cy="1066800"/>
          </a:xfrm>
          <a:prstGeom prst="roundRect">
            <a:avLst/>
          </a:prstGeom>
          <a:solidFill>
            <a:srgbClr val="EE82F6">
              <a:alpha val="20000"/>
            </a:srgb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lumMod val="65000"/>
                </a:schemeClr>
              </a:solidFill>
            </a:endParaRPr>
          </a:p>
        </p:txBody>
      </p:sp>
      <p:sp>
        <p:nvSpPr>
          <p:cNvPr id="9" name="Content Placeholder 8"/>
          <p:cNvSpPr>
            <a:spLocks noGrp="1"/>
          </p:cNvSpPr>
          <p:nvPr>
            <p:ph sz="half" idx="2"/>
          </p:nvPr>
        </p:nvSpPr>
        <p:spPr>
          <a:xfrm>
            <a:off x="5887811" y="4030323"/>
            <a:ext cx="3267075" cy="1254125"/>
          </a:xfrm>
          <a:solidFill>
            <a:schemeClr val="bg1"/>
          </a:solidFill>
          <a:ln>
            <a:noFill/>
          </a:ln>
        </p:spPr>
        <p:txBody>
          <a:bodyPr/>
          <a:lstStyle/>
          <a:p>
            <a:pPr marL="0" indent="0">
              <a:buFontTx/>
              <a:buNone/>
              <a:defRPr/>
            </a:pPr>
            <a:r>
              <a:rPr lang="en-US" sz="2400" b="1" dirty="0">
                <a:solidFill>
                  <a:srgbClr val="7030A0"/>
                </a:solidFill>
                <a:effectLst>
                  <a:outerShdw blurRad="38100" dist="38100" dir="2700000" algn="tl">
                    <a:srgbClr val="000000">
                      <a:alpha val="43137"/>
                    </a:srgbClr>
                  </a:outerShdw>
                </a:effectLst>
              </a:rPr>
              <a:t>Non-Operating Items (May be income or expense items).</a:t>
            </a:r>
          </a:p>
          <a:p>
            <a:pPr>
              <a:defRPr/>
            </a:pPr>
            <a:endParaRPr lang="en-US" sz="2400" dirty="0">
              <a:solidFill>
                <a:schemeClr val="bg1">
                  <a:lumMod val="65000"/>
                </a:schemeClr>
              </a:solidFill>
            </a:endParaRPr>
          </a:p>
        </p:txBody>
      </p:sp>
      <p:cxnSp>
        <p:nvCxnSpPr>
          <p:cNvPr id="14" name="Straight Arrow Connector 13"/>
          <p:cNvCxnSpPr>
            <a:endCxn id="17" idx="1"/>
          </p:cNvCxnSpPr>
          <p:nvPr/>
        </p:nvCxnSpPr>
        <p:spPr>
          <a:xfrm flipH="1" flipV="1">
            <a:off x="5867400" y="3097213"/>
            <a:ext cx="1550194" cy="1093787"/>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38300" y="3927475"/>
            <a:ext cx="2247900" cy="1569660"/>
          </a:xfrm>
          <a:prstGeom prst="rect">
            <a:avLst/>
          </a:prstGeom>
          <a:solidFill>
            <a:schemeClr val="bg1"/>
          </a:solidFill>
          <a:ln w="3175">
            <a:solidFill>
              <a:schemeClr val="tx1"/>
            </a:solidFill>
          </a:ln>
        </p:spPr>
        <p:txBody>
          <a:bodyPr wrap="square">
            <a:spAutoFit/>
          </a:bodyPr>
          <a:lstStyle/>
          <a:p>
            <a:pPr>
              <a:defRPr/>
            </a:pPr>
            <a:r>
              <a:rPr lang="en-US" b="1" dirty="0">
                <a:solidFill>
                  <a:srgbClr val="7030A0"/>
                </a:solidFill>
                <a:effectLst>
                  <a:outerShdw blurRad="38100" dist="38100" dir="2700000" algn="tl">
                    <a:srgbClr val="000000">
                      <a:alpha val="43137"/>
                    </a:srgbClr>
                  </a:outerShdw>
                </a:effectLst>
              </a:rPr>
              <a:t>Results in </a:t>
            </a:r>
            <a:r>
              <a:rPr lang="en-US" dirty="0">
                <a:solidFill>
                  <a:srgbClr val="FF3399"/>
                </a:solidFill>
                <a:effectLst>
                  <a:outerShdw blurRad="38100" dist="38100" dir="2700000" algn="tl">
                    <a:srgbClr val="000000">
                      <a:alpha val="43137"/>
                    </a:srgbClr>
                  </a:outerShdw>
                </a:effectLst>
              </a:rPr>
              <a:t>Income before income taxes</a:t>
            </a:r>
            <a:r>
              <a:rPr lang="en-US" dirty="0">
                <a:solidFill>
                  <a:srgbClr val="00B0F0"/>
                </a:solidFill>
                <a:effectLst>
                  <a:outerShdw blurRad="38100" dist="38100" dir="2700000" algn="tl">
                    <a:srgbClr val="000000">
                      <a:alpha val="43137"/>
                    </a:srgbClr>
                  </a:outerShdw>
                </a:effectLst>
              </a:rPr>
              <a:t>.</a:t>
            </a:r>
          </a:p>
          <a:p>
            <a:pPr>
              <a:defRPr/>
            </a:pPr>
            <a:endParaRPr lang="en-US" dirty="0"/>
          </a:p>
        </p:txBody>
      </p:sp>
      <p:cxnSp>
        <p:nvCxnSpPr>
          <p:cNvPr id="16" name="Straight Arrow Connector 15"/>
          <p:cNvCxnSpPr/>
          <p:nvPr/>
        </p:nvCxnSpPr>
        <p:spPr>
          <a:xfrm flipV="1">
            <a:off x="3352800" y="3617913"/>
            <a:ext cx="1676400" cy="766762"/>
          </a:xfrm>
          <a:prstGeom prst="straightConnector1">
            <a:avLst/>
          </a:prstGeom>
          <a:ln w="38100">
            <a:solidFill>
              <a:srgbClr val="FF3399"/>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7" name="Right Brace 16"/>
          <p:cNvSpPr/>
          <p:nvPr/>
        </p:nvSpPr>
        <p:spPr>
          <a:xfrm>
            <a:off x="5561013" y="2724150"/>
            <a:ext cx="306387" cy="746125"/>
          </a:xfrm>
          <a:prstGeom prst="rightBrace">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chemeClr val="bg1">
                  <a:lumMod val="65000"/>
                </a:schemeClr>
              </a:solidFill>
            </a:endParaRPr>
          </a:p>
        </p:txBody>
      </p:sp>
      <p:sp>
        <p:nvSpPr>
          <p:cNvPr id="27660" name="Content Placeholder 8"/>
          <p:cNvSpPr txBox="1">
            <a:spLocks/>
          </p:cNvSpPr>
          <p:nvPr/>
        </p:nvSpPr>
        <p:spPr bwMode="auto">
          <a:xfrm>
            <a:off x="5876925" y="838200"/>
            <a:ext cx="3081338" cy="803275"/>
          </a:xfrm>
          <a:prstGeom prst="rect">
            <a:avLst/>
          </a:prstGeom>
          <a:solidFill>
            <a:schemeClr val="bg1"/>
          </a:solidFill>
          <a:ln w="38100">
            <a:solidFill>
              <a:srgbClr val="7030A0"/>
            </a:solidFill>
            <a:prstDash val="sysDot"/>
            <a:miter lim="800000"/>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70000"/>
              </a:spcBef>
            </a:pPr>
            <a:r>
              <a:rPr lang="en-US" b="1" dirty="0">
                <a:solidFill>
                  <a:srgbClr val="7030A0"/>
                </a:solidFill>
                <a:effectLst>
                  <a:outerShdw blurRad="38100" dist="38100" dir="2700000" algn="tl">
                    <a:srgbClr val="000000">
                      <a:alpha val="43137"/>
                    </a:srgbClr>
                  </a:outerShdw>
                </a:effectLst>
              </a:rPr>
              <a:t>Next step down the Income Statement</a:t>
            </a:r>
          </a:p>
          <a:p>
            <a:pPr>
              <a:spcBef>
                <a:spcPct val="70000"/>
              </a:spcBef>
            </a:pPr>
            <a:r>
              <a:rPr lang="en-US" b="1" dirty="0">
                <a:solidFill>
                  <a:schemeClr val="bg1">
                    <a:lumMod val="65000"/>
                  </a:schemeClr>
                </a:solidFill>
              </a:rPr>
              <a:t> </a:t>
            </a:r>
          </a:p>
        </p:txBody>
      </p:sp>
      <p:sp>
        <p:nvSpPr>
          <p:cNvPr id="1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19</a:t>
            </a:fld>
            <a:endParaRPr lang="en-US" dirty="0"/>
          </a:p>
        </p:txBody>
      </p:sp>
      <p:sp>
        <p:nvSpPr>
          <p:cNvPr id="13" name="Oval 12"/>
          <p:cNvSpPr/>
          <p:nvPr/>
        </p:nvSpPr>
        <p:spPr bwMode="auto">
          <a:xfrm>
            <a:off x="457200" y="3521982"/>
            <a:ext cx="2438400" cy="288018"/>
          </a:xfrm>
          <a:prstGeom prst="ellipse">
            <a:avLst/>
          </a:prstGeom>
          <a:noFill/>
          <a:ln w="76200" cap="flat" cmpd="sng" algn="ctr">
            <a:solidFill>
              <a:srgbClr val="FF339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311444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500"/>
                                  </p:stCondLst>
                                  <p:childTnLst>
                                    <p:set>
                                      <p:cBhvr>
                                        <p:cTn id="11" dur="1" fill="hold">
                                          <p:stCondLst>
                                            <p:cond delay="0"/>
                                          </p:stCondLst>
                                        </p:cTn>
                                        <p:tgtEl>
                                          <p:spTgt spid="9">
                                            <p:bg/>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35"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style.rotation</p:attrName>
                                        </p:attrNameLst>
                                      </p:cBhvr>
                                      <p:tavLst>
                                        <p:tav tm="0">
                                          <p:val>
                                            <p:fltVal val="720"/>
                                          </p:val>
                                        </p:tav>
                                        <p:tav tm="100000">
                                          <p:val>
                                            <p:fltVal val="0"/>
                                          </p:val>
                                        </p:tav>
                                      </p:tavLst>
                                    </p:anim>
                                    <p:anim calcmode="lin" valueType="num">
                                      <p:cBhvr>
                                        <p:cTn id="19" dur="2000" fill="hold"/>
                                        <p:tgtEl>
                                          <p:spTgt spid="14"/>
                                        </p:tgtEl>
                                        <p:attrNameLst>
                                          <p:attrName>ppt_h</p:attrName>
                                        </p:attrNameLst>
                                      </p:cBhvr>
                                      <p:tavLst>
                                        <p:tav tm="0">
                                          <p:val>
                                            <p:fltVal val="0"/>
                                          </p:val>
                                        </p:tav>
                                        <p:tav tm="100000">
                                          <p:val>
                                            <p:strVal val="#ppt_h"/>
                                          </p:val>
                                        </p:tav>
                                      </p:tavLst>
                                    </p:anim>
                                    <p:anim calcmode="lin" valueType="num">
                                      <p:cBhvr>
                                        <p:cTn id="20"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35"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anim calcmode="lin" valueType="num">
                                      <p:cBhvr>
                                        <p:cTn id="29" dur="2000" fill="hold"/>
                                        <p:tgtEl>
                                          <p:spTgt spid="16"/>
                                        </p:tgtEl>
                                        <p:attrNameLst>
                                          <p:attrName>style.rotation</p:attrName>
                                        </p:attrNameLst>
                                      </p:cBhvr>
                                      <p:tavLst>
                                        <p:tav tm="0">
                                          <p:val>
                                            <p:fltVal val="720"/>
                                          </p:val>
                                        </p:tav>
                                        <p:tav tm="100000">
                                          <p:val>
                                            <p:fltVal val="0"/>
                                          </p:val>
                                        </p:tav>
                                      </p:tavLst>
                                    </p:anim>
                                    <p:anim calcmode="lin" valueType="num">
                                      <p:cBhvr>
                                        <p:cTn id="30" dur="2000" fill="hold"/>
                                        <p:tgtEl>
                                          <p:spTgt spid="16"/>
                                        </p:tgtEl>
                                        <p:attrNameLst>
                                          <p:attrName>ppt_h</p:attrName>
                                        </p:attrNameLst>
                                      </p:cBhvr>
                                      <p:tavLst>
                                        <p:tav tm="0">
                                          <p:val>
                                            <p:fltVal val="0"/>
                                          </p:val>
                                        </p:tav>
                                        <p:tav tm="100000">
                                          <p:val>
                                            <p:strVal val="#ppt_h"/>
                                          </p:val>
                                        </p:tav>
                                      </p:tavLst>
                                    </p:anim>
                                    <p:anim calcmode="lin" valueType="num">
                                      <p:cBhvr>
                                        <p:cTn id="31" dur="2000" fill="hold"/>
                                        <p:tgtEl>
                                          <p:spTgt spid="16"/>
                                        </p:tgtEl>
                                        <p:attrNameLst>
                                          <p:attrName>ppt_w</p:attrName>
                                        </p:attrNameLst>
                                      </p:cBhvr>
                                      <p:tavLst>
                                        <p:tav tm="0">
                                          <p:val>
                                            <p:fltVal val="0"/>
                                          </p:val>
                                        </p:tav>
                                        <p:tav tm="100000">
                                          <p:val>
                                            <p:strVal val="#ppt_w"/>
                                          </p:val>
                                        </p:tav>
                                      </p:tavLst>
                                    </p:anim>
                                  </p:childTnLst>
                                </p:cTn>
                              </p:par>
                            </p:childTnLst>
                          </p:cTn>
                        </p:par>
                        <p:par>
                          <p:cTn id="32" fill="hold">
                            <p:stCondLst>
                              <p:cond delay="2250"/>
                            </p:stCondLst>
                            <p:childTnLst>
                              <p:par>
                                <p:cTn id="33" presetID="45" presetClass="entr" presetSubtype="0" fill="hold" grpId="0" nodeType="afterEffect">
                                  <p:stCondLst>
                                    <p:cond delay="5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anim calcmode="lin" valueType="num">
                                      <p:cBhvr>
                                        <p:cTn id="36" dur="2000" fill="hold"/>
                                        <p:tgtEl>
                                          <p:spTgt spid="13"/>
                                        </p:tgtEl>
                                        <p:attrNameLst>
                                          <p:attrName>ppt_w</p:attrName>
                                        </p:attrNameLst>
                                      </p:cBhvr>
                                      <p:tavLst>
                                        <p:tav tm="0" fmla="#ppt_w*sin(2.5*pi*$)">
                                          <p:val>
                                            <p:fltVal val="0"/>
                                          </p:val>
                                        </p:tav>
                                        <p:tav tm="100000">
                                          <p:val>
                                            <p:fltVal val="1"/>
                                          </p:val>
                                        </p:tav>
                                      </p:tavLst>
                                    </p:anim>
                                    <p:anim calcmode="lin" valueType="num">
                                      <p:cBhvr>
                                        <p:cTn id="37"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2" grpId="0" animBg="1"/>
      <p:bldP spid="17"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bwMode="auto">
          <a:xfrm>
            <a:off x="297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baseline="0" smtClean="0">
                <a:solidFill>
                  <a:schemeClr val="accent5">
                    <a:lumMod val="50000"/>
                  </a:schemeClr>
                </a:solidFill>
                <a:latin typeface="Arial Black" pitchFamily="34" charset="0"/>
                <a:ea typeface="+mn-ea"/>
                <a:cs typeface="Times New Roman" charset="0"/>
              </a:defRPr>
            </a:lvl1pPr>
            <a:lvl2pPr marL="4572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2pPr>
            <a:lvl3pPr marL="9144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3pPr>
            <a:lvl4pPr marL="13716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4pPr>
            <a:lvl5pPr marL="18288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5pPr>
            <a:lvl6pPr marL="2286000" algn="l" defTabSz="914400" rtl="0" eaLnBrk="1" latinLnBrk="0" hangingPunct="1">
              <a:defRPr sz="2400" b="1" kern="1200">
                <a:solidFill>
                  <a:schemeClr val="tx1"/>
                </a:solidFill>
                <a:latin typeface="Arial" pitchFamily="34" charset="0"/>
                <a:ea typeface="+mn-ea"/>
                <a:cs typeface="Times New Roman" pitchFamily="18" charset="0"/>
              </a:defRPr>
            </a:lvl6pPr>
            <a:lvl7pPr marL="2743200" algn="l" defTabSz="914400" rtl="0" eaLnBrk="1" latinLnBrk="0" hangingPunct="1">
              <a:defRPr sz="2400" b="1" kern="1200">
                <a:solidFill>
                  <a:schemeClr val="tx1"/>
                </a:solidFill>
                <a:latin typeface="Arial" pitchFamily="34" charset="0"/>
                <a:ea typeface="+mn-ea"/>
                <a:cs typeface="Times New Roman" pitchFamily="18" charset="0"/>
              </a:defRPr>
            </a:lvl7pPr>
            <a:lvl8pPr marL="3200400" algn="l" defTabSz="914400" rtl="0" eaLnBrk="1" latinLnBrk="0" hangingPunct="1">
              <a:defRPr sz="2400" b="1" kern="1200">
                <a:solidFill>
                  <a:schemeClr val="tx1"/>
                </a:solidFill>
                <a:latin typeface="Arial" pitchFamily="34" charset="0"/>
                <a:ea typeface="+mn-ea"/>
                <a:cs typeface="Times New Roman" pitchFamily="18" charset="0"/>
              </a:defRPr>
            </a:lvl8pPr>
            <a:lvl9pPr marL="3657600" algn="l" defTabSz="914400" rtl="0" eaLnBrk="1" latinLnBrk="0" hangingPunct="1">
              <a:defRPr sz="2400" b="1" kern="1200">
                <a:solidFill>
                  <a:schemeClr val="tx1"/>
                </a:solidFill>
                <a:latin typeface="Arial" pitchFamily="34" charset="0"/>
                <a:ea typeface="+mn-ea"/>
                <a:cs typeface="Times New Roman" pitchFamily="18" charset="0"/>
              </a:defRPr>
            </a:lvl9pPr>
          </a:lstStyle>
          <a:p>
            <a:pPr>
              <a:defRPr/>
            </a:pPr>
            <a:fld id="{2E345962-EEF8-463E-BE9F-20E13DC6895F}" type="slidenum">
              <a:rPr lang="en-US" smtClean="0"/>
              <a:pPr>
                <a:defRPr/>
              </a:pPr>
              <a:t>2</a:t>
            </a:fld>
            <a:endParaRPr lang="en-US" dirty="0"/>
          </a:p>
        </p:txBody>
      </p:sp>
      <p:sp>
        <p:nvSpPr>
          <p:cNvPr id="8" name="Title 1"/>
          <p:cNvSpPr>
            <a:spLocks noGrp="1"/>
          </p:cNvSpPr>
          <p:nvPr>
            <p:ph type="title"/>
          </p:nvPr>
        </p:nvSpPr>
        <p:spPr>
          <a:xfrm>
            <a:off x="685800" y="381000"/>
            <a:ext cx="7772400" cy="838200"/>
          </a:xfrm>
        </p:spPr>
        <p:txBody>
          <a:bodyPr/>
          <a:lstStyle/>
          <a:p>
            <a:pPr algn="ctr"/>
            <a:r>
              <a:rPr lang="en-US" dirty="0"/>
              <a:t>Disclaimer</a:t>
            </a:r>
          </a:p>
        </p:txBody>
      </p:sp>
      <p:sp>
        <p:nvSpPr>
          <p:cNvPr id="9" name="Content Placeholder 2"/>
          <p:cNvSpPr>
            <a:spLocks noGrp="1"/>
          </p:cNvSpPr>
          <p:nvPr>
            <p:ph idx="1"/>
          </p:nvPr>
        </p:nvSpPr>
        <p:spPr>
          <a:xfrm>
            <a:off x="533400" y="1066800"/>
            <a:ext cx="8229600" cy="5181600"/>
          </a:xfrm>
        </p:spPr>
        <p:txBody>
          <a:bodyPr/>
          <a:lstStyle/>
          <a:p>
            <a:pPr>
              <a:defRPr/>
            </a:pPr>
            <a:r>
              <a:rPr lang="en-US" sz="1800" dirty="0"/>
              <a:t>The information in this presentation is for educational purposes only and is not intended to be a recommendation to purchase or sell any of the stocks, mutual funds, or other securities that may be referenced.  The securities of companies referenced or featured in the seminar materials are for illustrative purposes only and are not to be considered endorsed or recommended for purchase or sale by BetterInvesting</a:t>
            </a:r>
            <a:r>
              <a:rPr lang="en-US" sz="1800" baseline="30000" dirty="0"/>
              <a:t>TM</a:t>
            </a:r>
            <a:r>
              <a:rPr lang="en-US" sz="1800" dirty="0"/>
              <a:t> National Association of Investors Corporation (“BI”).  The views expressed are those of the instructors, commentators, guests and participants, as the case may be, and do not necessarily represent those of BetterInvesting</a:t>
            </a:r>
            <a:r>
              <a:rPr lang="en-US" sz="1800" baseline="30000" dirty="0"/>
              <a:t>TM</a:t>
            </a:r>
            <a:r>
              <a:rPr lang="en-US" sz="1800" dirty="0"/>
              <a:t>. Investors should conduct their own review and analysis of any company of interest before making an investment decision.</a:t>
            </a:r>
          </a:p>
          <a:p>
            <a:pPr>
              <a:defRPr/>
            </a:pPr>
            <a:r>
              <a:rPr lang="en-US" sz="1800" dirty="0"/>
              <a:t>Securities discussed may be held by the instructors in their own personal portfolios or in those of their clients.  BI presenters and volunteers are held to a strict code of conduct that precludes benefiting financially from educational presentations or public activities via any BetterInvesting programs, events and/or educational sessions in which they participate.  Any violation is strictly prohibited and should be reported to the CEO of BetterInvesting or the Director of Chapter Relations. </a:t>
            </a:r>
          </a:p>
        </p:txBody>
      </p:sp>
    </p:spTree>
    <p:extLst>
      <p:ext uri="{BB962C8B-B14F-4D97-AF65-F5344CB8AC3E}">
        <p14:creationId xmlns:p14="http://schemas.microsoft.com/office/powerpoint/2010/main" val="352563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sz="half" idx="1"/>
          </p:nvPr>
        </p:nvSpPr>
        <p:spPr>
          <a:xfrm>
            <a:off x="381000" y="1412875"/>
            <a:ext cx="4114800" cy="4114800"/>
          </a:xfrm>
        </p:spPr>
        <p:txBody>
          <a:bodyPr/>
          <a:lstStyle/>
          <a:p>
            <a:endParaRPr lang="en-US" dirty="0"/>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3187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334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180975" y="1330325"/>
            <a:ext cx="5695950" cy="2124710"/>
          </a:xfrm>
          <a:prstGeom prst="roundRect">
            <a:avLst/>
          </a:prstGeom>
          <a:solidFill>
            <a:srgbClr val="0000FF">
              <a:alpha val="2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lumMod val="65000"/>
                </a:schemeClr>
              </a:solidFill>
            </a:endParaRPr>
          </a:p>
        </p:txBody>
      </p:sp>
      <p:sp>
        <p:nvSpPr>
          <p:cNvPr id="17" name="Right Brace 16"/>
          <p:cNvSpPr/>
          <p:nvPr/>
        </p:nvSpPr>
        <p:spPr>
          <a:xfrm>
            <a:off x="5828506" y="1345565"/>
            <a:ext cx="306387" cy="2083435"/>
          </a:xfrm>
          <a:prstGeom prst="rightBrace">
            <a:avLst/>
          </a:prstGeom>
          <a:ln w="5715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chemeClr val="bg1">
                  <a:lumMod val="65000"/>
                </a:schemeClr>
              </a:solidFill>
            </a:endParaRPr>
          </a:p>
        </p:txBody>
      </p:sp>
      <p:sp>
        <p:nvSpPr>
          <p:cNvPr id="27660" name="Content Placeholder 8"/>
          <p:cNvSpPr txBox="1">
            <a:spLocks/>
          </p:cNvSpPr>
          <p:nvPr/>
        </p:nvSpPr>
        <p:spPr bwMode="auto">
          <a:xfrm>
            <a:off x="5876925" y="3753485"/>
            <a:ext cx="3081338" cy="1275715"/>
          </a:xfrm>
          <a:prstGeom prst="rect">
            <a:avLst/>
          </a:prstGeom>
          <a:solidFill>
            <a:schemeClr val="bg1"/>
          </a:solidFill>
          <a:ln w="38100">
            <a:solidFill>
              <a:srgbClr val="7030A0"/>
            </a:solidFill>
            <a:prstDash val="sysDot"/>
            <a:miter lim="800000"/>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70000"/>
              </a:spcBef>
            </a:pPr>
            <a:r>
              <a:rPr lang="en-US" b="1" dirty="0">
                <a:solidFill>
                  <a:srgbClr val="7030A0"/>
                </a:solidFill>
                <a:effectLst>
                  <a:outerShdw blurRad="38100" dist="38100" dir="2700000" algn="tl">
                    <a:srgbClr val="000000">
                      <a:alpha val="43137"/>
                    </a:srgbClr>
                  </a:outerShdw>
                </a:effectLst>
              </a:rPr>
              <a:t>We are going to call this entire section “Expenses”</a:t>
            </a:r>
          </a:p>
          <a:p>
            <a:pPr>
              <a:spcBef>
                <a:spcPct val="70000"/>
              </a:spcBef>
            </a:pPr>
            <a:r>
              <a:rPr lang="en-US" b="1" dirty="0">
                <a:solidFill>
                  <a:schemeClr val="bg1">
                    <a:lumMod val="65000"/>
                  </a:schemeClr>
                </a:solidFill>
              </a:rPr>
              <a:t> </a:t>
            </a:r>
          </a:p>
        </p:txBody>
      </p:sp>
      <p:sp>
        <p:nvSpPr>
          <p:cNvPr id="1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20</a:t>
            </a:fld>
            <a:endParaRPr lang="en-US" dirty="0"/>
          </a:p>
        </p:txBody>
      </p:sp>
      <p:cxnSp>
        <p:nvCxnSpPr>
          <p:cNvPr id="18" name="Straight Arrow Connector 17">
            <a:extLst>
              <a:ext uri="{FF2B5EF4-FFF2-40B4-BE49-F238E27FC236}">
                <a16:creationId xmlns:a16="http://schemas.microsoft.com/office/drawing/2014/main" id="{202CA422-76EE-4DE2-8478-01C11B5885CD}"/>
              </a:ext>
            </a:extLst>
          </p:cNvPr>
          <p:cNvCxnSpPr>
            <a:cxnSpLocks/>
          </p:cNvCxnSpPr>
          <p:nvPr/>
        </p:nvCxnSpPr>
        <p:spPr>
          <a:xfrm flipH="1" flipV="1">
            <a:off x="6076790" y="2407921"/>
            <a:ext cx="1514634" cy="1402079"/>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15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1000"/>
                                        <p:tgtEl>
                                          <p:spTgt spid="12"/>
                                        </p:tgtEl>
                                      </p:cBhvr>
                                    </p:animEffect>
                                  </p:childTnLst>
                                </p:cTn>
                              </p:par>
                            </p:childTnLst>
                          </p:cTn>
                        </p:par>
                        <p:par>
                          <p:cTn id="8" fill="hold">
                            <p:stCondLst>
                              <p:cond delay="1000"/>
                            </p:stCondLst>
                            <p:childTnLst>
                              <p:par>
                                <p:cTn id="9" presetID="26"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80">
                                          <p:stCondLst>
                                            <p:cond delay="0"/>
                                          </p:stCondLst>
                                        </p:cTn>
                                        <p:tgtEl>
                                          <p:spTgt spid="17"/>
                                        </p:tgtEl>
                                      </p:cBhvr>
                                    </p:animEffect>
                                    <p:anim calcmode="lin" valueType="num">
                                      <p:cBhvr>
                                        <p:cTn id="1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7" dur="26">
                                          <p:stCondLst>
                                            <p:cond delay="650"/>
                                          </p:stCondLst>
                                        </p:cTn>
                                        <p:tgtEl>
                                          <p:spTgt spid="17"/>
                                        </p:tgtEl>
                                      </p:cBhvr>
                                      <p:to x="100000" y="60000"/>
                                    </p:animScale>
                                    <p:animScale>
                                      <p:cBhvr>
                                        <p:cTn id="18" dur="166" decel="50000">
                                          <p:stCondLst>
                                            <p:cond delay="676"/>
                                          </p:stCondLst>
                                        </p:cTn>
                                        <p:tgtEl>
                                          <p:spTgt spid="17"/>
                                        </p:tgtEl>
                                      </p:cBhvr>
                                      <p:to x="100000" y="100000"/>
                                    </p:animScale>
                                    <p:animScale>
                                      <p:cBhvr>
                                        <p:cTn id="19" dur="26">
                                          <p:stCondLst>
                                            <p:cond delay="1312"/>
                                          </p:stCondLst>
                                        </p:cTn>
                                        <p:tgtEl>
                                          <p:spTgt spid="17"/>
                                        </p:tgtEl>
                                      </p:cBhvr>
                                      <p:to x="100000" y="80000"/>
                                    </p:animScale>
                                    <p:animScale>
                                      <p:cBhvr>
                                        <p:cTn id="20" dur="166" decel="50000">
                                          <p:stCondLst>
                                            <p:cond delay="1338"/>
                                          </p:stCondLst>
                                        </p:cTn>
                                        <p:tgtEl>
                                          <p:spTgt spid="17"/>
                                        </p:tgtEl>
                                      </p:cBhvr>
                                      <p:to x="100000" y="100000"/>
                                    </p:animScale>
                                    <p:animScale>
                                      <p:cBhvr>
                                        <p:cTn id="21" dur="26">
                                          <p:stCondLst>
                                            <p:cond delay="1642"/>
                                          </p:stCondLst>
                                        </p:cTn>
                                        <p:tgtEl>
                                          <p:spTgt spid="17"/>
                                        </p:tgtEl>
                                      </p:cBhvr>
                                      <p:to x="100000" y="90000"/>
                                    </p:animScale>
                                    <p:animScale>
                                      <p:cBhvr>
                                        <p:cTn id="22" dur="166" decel="50000">
                                          <p:stCondLst>
                                            <p:cond delay="1668"/>
                                          </p:stCondLst>
                                        </p:cTn>
                                        <p:tgtEl>
                                          <p:spTgt spid="17"/>
                                        </p:tgtEl>
                                      </p:cBhvr>
                                      <p:to x="100000" y="100000"/>
                                    </p:animScale>
                                    <p:animScale>
                                      <p:cBhvr>
                                        <p:cTn id="23" dur="26">
                                          <p:stCondLst>
                                            <p:cond delay="1808"/>
                                          </p:stCondLst>
                                        </p:cTn>
                                        <p:tgtEl>
                                          <p:spTgt spid="17"/>
                                        </p:tgtEl>
                                      </p:cBhvr>
                                      <p:to x="100000" y="95000"/>
                                    </p:animScale>
                                    <p:animScale>
                                      <p:cBhvr>
                                        <p:cTn id="24" dur="166" decel="50000">
                                          <p:stCondLst>
                                            <p:cond delay="1834"/>
                                          </p:stCondLst>
                                        </p:cTn>
                                        <p:tgtEl>
                                          <p:spTgt spid="17"/>
                                        </p:tgtEl>
                                      </p:cBhvr>
                                      <p:to x="100000" y="100000"/>
                                    </p:animScale>
                                  </p:childTnLst>
                                </p:cTn>
                              </p:par>
                            </p:childTnLst>
                          </p:cTn>
                        </p:par>
                        <p:par>
                          <p:cTn id="25" fill="hold">
                            <p:stCondLst>
                              <p:cond delay="3500"/>
                            </p:stCondLst>
                            <p:childTnLst>
                              <p:par>
                                <p:cTn id="26" presetID="16" presetClass="entr" presetSubtype="37" fill="hold" grpId="0" nodeType="afterEffect">
                                  <p:stCondLst>
                                    <p:cond delay="500"/>
                                  </p:stCondLst>
                                  <p:childTnLst>
                                    <p:set>
                                      <p:cBhvr>
                                        <p:cTn id="27" dur="1" fill="hold">
                                          <p:stCondLst>
                                            <p:cond delay="0"/>
                                          </p:stCondLst>
                                        </p:cTn>
                                        <p:tgtEl>
                                          <p:spTgt spid="27660"/>
                                        </p:tgtEl>
                                        <p:attrNameLst>
                                          <p:attrName>style.visibility</p:attrName>
                                        </p:attrNameLst>
                                      </p:cBhvr>
                                      <p:to>
                                        <p:strVal val="visible"/>
                                      </p:to>
                                    </p:set>
                                    <p:animEffect transition="in" filter="barn(outVertical)">
                                      <p:cBhvr>
                                        <p:cTn id="28" dur="1000"/>
                                        <p:tgtEl>
                                          <p:spTgt spid="27660"/>
                                        </p:tgtEl>
                                      </p:cBhvr>
                                    </p:animEffect>
                                  </p:childTnLst>
                                </p:cTn>
                              </p:par>
                              <p:par>
                                <p:cTn id="29" presetID="35"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anim calcmode="lin" valueType="num">
                                      <p:cBhvr>
                                        <p:cTn id="32" dur="2000" fill="hold"/>
                                        <p:tgtEl>
                                          <p:spTgt spid="18"/>
                                        </p:tgtEl>
                                        <p:attrNameLst>
                                          <p:attrName>style.rotation</p:attrName>
                                        </p:attrNameLst>
                                      </p:cBhvr>
                                      <p:tavLst>
                                        <p:tav tm="0">
                                          <p:val>
                                            <p:fltVal val="720"/>
                                          </p:val>
                                        </p:tav>
                                        <p:tav tm="100000">
                                          <p:val>
                                            <p:fltVal val="0"/>
                                          </p:val>
                                        </p:tav>
                                      </p:tavLst>
                                    </p:anim>
                                    <p:anim calcmode="lin" valueType="num">
                                      <p:cBhvr>
                                        <p:cTn id="33" dur="2000" fill="hold"/>
                                        <p:tgtEl>
                                          <p:spTgt spid="18"/>
                                        </p:tgtEl>
                                        <p:attrNameLst>
                                          <p:attrName>ppt_h</p:attrName>
                                        </p:attrNameLst>
                                      </p:cBhvr>
                                      <p:tavLst>
                                        <p:tav tm="0">
                                          <p:val>
                                            <p:fltVal val="0"/>
                                          </p:val>
                                        </p:tav>
                                        <p:tav tm="100000">
                                          <p:val>
                                            <p:strVal val="#ppt_h"/>
                                          </p:val>
                                        </p:tav>
                                      </p:tavLst>
                                    </p:anim>
                                    <p:anim calcmode="lin" valueType="num">
                                      <p:cBhvr>
                                        <p:cTn id="34"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766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3187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334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33400" y="3432175"/>
            <a:ext cx="2362200" cy="369888"/>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FF"/>
              </a:solidFill>
            </a:endParaRPr>
          </a:p>
        </p:txBody>
      </p:sp>
      <p:pic>
        <p:nvPicPr>
          <p:cNvPr id="307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858963"/>
            <a:ext cx="31591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a:stCxn id="8" idx="6"/>
          </p:cNvCxnSpPr>
          <p:nvPr/>
        </p:nvCxnSpPr>
        <p:spPr>
          <a:xfrm flipV="1">
            <a:off x="5857875" y="2705100"/>
            <a:ext cx="2473325" cy="922338"/>
          </a:xfrm>
          <a:prstGeom prst="straightConnector1">
            <a:avLst/>
          </a:prstGeom>
          <a:ln>
            <a:solidFill>
              <a:srgbClr val="FF3399"/>
            </a:solidFill>
            <a:prstDash val="sysDash"/>
            <a:tailEnd type="arrow"/>
          </a:ln>
        </p:spPr>
        <p:style>
          <a:lnRef idx="2">
            <a:schemeClr val="dk1"/>
          </a:lnRef>
          <a:fillRef idx="0">
            <a:schemeClr val="dk1"/>
          </a:fillRef>
          <a:effectRef idx="1">
            <a:schemeClr val="dk1"/>
          </a:effectRef>
          <a:fontRef idx="minor">
            <a:schemeClr val="tx1"/>
          </a:fontRef>
        </p:style>
      </p:cxnSp>
      <p:sp>
        <p:nvSpPr>
          <p:cNvPr id="11" name="Oval 10"/>
          <p:cNvSpPr/>
          <p:nvPr/>
        </p:nvSpPr>
        <p:spPr>
          <a:xfrm>
            <a:off x="8305800" y="2590800"/>
            <a:ext cx="576263" cy="228600"/>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Oval 7"/>
          <p:cNvSpPr/>
          <p:nvPr/>
        </p:nvSpPr>
        <p:spPr>
          <a:xfrm>
            <a:off x="4714875" y="3479800"/>
            <a:ext cx="1143000" cy="293688"/>
          </a:xfrm>
          <a:prstGeom prst="ellipse">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TextBox 15"/>
          <p:cNvSpPr txBox="1"/>
          <p:nvPr/>
        </p:nvSpPr>
        <p:spPr>
          <a:xfrm>
            <a:off x="2743200" y="3432175"/>
            <a:ext cx="1971675" cy="461963"/>
          </a:xfrm>
          <a:prstGeom prst="rect">
            <a:avLst/>
          </a:prstGeom>
          <a:solidFill>
            <a:schemeClr val="bg1"/>
          </a:solidFill>
          <a:ln w="28575">
            <a:solidFill>
              <a:srgbClr val="FF3399"/>
            </a:solidFill>
          </a:ln>
        </p:spPr>
        <p:txBody>
          <a:bodyPr>
            <a:spAutoFit/>
          </a:bodyPr>
          <a:lstStyle/>
          <a:p>
            <a:pPr>
              <a:defRPr/>
            </a:pPr>
            <a:r>
              <a:rPr lang="en-US" dirty="0">
                <a:solidFill>
                  <a:srgbClr val="FF3399"/>
                </a:solidFill>
                <a:effectLst>
                  <a:outerShdw blurRad="38100" dist="38100" dir="2700000" algn="tl">
                    <a:srgbClr val="000000">
                      <a:alpha val="43137"/>
                    </a:srgbClr>
                  </a:outerShdw>
                </a:effectLst>
              </a:rPr>
              <a:t>Pre-tax Profit</a:t>
            </a:r>
          </a:p>
        </p:txBody>
      </p:sp>
      <p:sp>
        <p:nvSpPr>
          <p:cNvPr id="12"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21</a:t>
            </a:fld>
            <a:endParaRPr lang="en-US" dirty="0"/>
          </a:p>
        </p:txBody>
      </p:sp>
      <p:sp>
        <p:nvSpPr>
          <p:cNvPr id="13" name="TextBox 5">
            <a:extLst>
              <a:ext uri="{FF2B5EF4-FFF2-40B4-BE49-F238E27FC236}">
                <a16:creationId xmlns:a16="http://schemas.microsoft.com/office/drawing/2014/main" id="{A8398A34-A348-4FBA-9BCA-1020531B80FC}"/>
              </a:ext>
            </a:extLst>
          </p:cNvPr>
          <p:cNvSpPr txBox="1">
            <a:spLocks noChangeArrowheads="1"/>
          </p:cNvSpPr>
          <p:nvPr/>
        </p:nvSpPr>
        <p:spPr bwMode="auto">
          <a:xfrm>
            <a:off x="6632720" y="533400"/>
            <a:ext cx="2185987" cy="830997"/>
          </a:xfrm>
          <a:prstGeom prst="rect">
            <a:avLst/>
          </a:prstGeom>
          <a:solidFill>
            <a:schemeClr val="bg1"/>
          </a:solidFill>
          <a:ln w="38100">
            <a:solidFill>
              <a:srgbClr val="FF3399"/>
            </a:solidFill>
            <a:prstDash val="sysDot"/>
            <a:miter lim="800000"/>
            <a:headEnd/>
            <a:tailEnd/>
          </a:ln>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b="1" dirty="0">
                <a:solidFill>
                  <a:srgbClr val="FF3399"/>
                </a:solidFill>
              </a:rPr>
              <a:t>What is the second line?</a:t>
            </a:r>
          </a:p>
        </p:txBody>
      </p:sp>
    </p:spTree>
    <p:extLst>
      <p:ext uri="{BB962C8B-B14F-4D97-AF65-F5344CB8AC3E}">
        <p14:creationId xmlns:p14="http://schemas.microsoft.com/office/powerpoint/2010/main" val="336672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style.rotation</p:attrName>
                                        </p:attrNameLst>
                                      </p:cBhvr>
                                      <p:tavLst>
                                        <p:tav tm="0">
                                          <p:val>
                                            <p:fltVal val="720"/>
                                          </p:val>
                                        </p:tav>
                                        <p:tav tm="100000">
                                          <p:val>
                                            <p:fltVal val="0"/>
                                          </p:val>
                                        </p:tav>
                                      </p:tavLst>
                                    </p:anim>
                                    <p:anim calcmode="lin" valueType="num">
                                      <p:cBhvr>
                                        <p:cTn id="9" dur="2000" fill="hold"/>
                                        <p:tgtEl>
                                          <p:spTgt spid="10"/>
                                        </p:tgtEl>
                                        <p:attrNameLst>
                                          <p:attrName>ppt_h</p:attrName>
                                        </p:attrNameLst>
                                      </p:cBhvr>
                                      <p:tavLst>
                                        <p:tav tm="0">
                                          <p:val>
                                            <p:fltVal val="0"/>
                                          </p:val>
                                        </p:tav>
                                        <p:tav tm="100000">
                                          <p:val>
                                            <p:strVal val="#ppt_h"/>
                                          </p:val>
                                        </p:tav>
                                      </p:tavLst>
                                    </p:anim>
                                    <p:anim calcmode="lin" valueType="num">
                                      <p:cBhvr>
                                        <p:cTn id="10"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534400" cy="769938"/>
          </a:xfrm>
        </p:spPr>
        <p:txBody>
          <a:bodyPr/>
          <a:lstStyle/>
          <a:p>
            <a:pPr>
              <a:defRPr/>
            </a:pPr>
            <a:r>
              <a:rPr lang="en-US" b="1" dirty="0"/>
              <a:t>What is Happening?</a:t>
            </a:r>
          </a:p>
        </p:txBody>
      </p:sp>
      <p:sp>
        <p:nvSpPr>
          <p:cNvPr id="31747" name="Content Placeholder 2"/>
          <p:cNvSpPr>
            <a:spLocks noGrp="1"/>
          </p:cNvSpPr>
          <p:nvPr>
            <p:ph idx="1"/>
          </p:nvPr>
        </p:nvSpPr>
        <p:spPr>
          <a:xfrm>
            <a:off x="-76200" y="1262857"/>
            <a:ext cx="5257800" cy="1864518"/>
          </a:xfrm>
        </p:spPr>
        <p:txBody>
          <a:bodyPr/>
          <a:lstStyle/>
          <a:p>
            <a:pPr marL="0" indent="0">
              <a:buNone/>
            </a:pPr>
            <a:r>
              <a:rPr lang="en-US" sz="2400" dirty="0"/>
              <a:t>The distance between the </a:t>
            </a:r>
            <a:r>
              <a:rPr lang="en-US" sz="2400" b="1" dirty="0">
                <a:solidFill>
                  <a:srgbClr val="00CC00"/>
                </a:solidFill>
              </a:rPr>
              <a:t>Sales</a:t>
            </a:r>
            <a:r>
              <a:rPr lang="en-US" sz="2400" dirty="0"/>
              <a:t> line and the </a:t>
            </a:r>
            <a:r>
              <a:rPr lang="en-US" sz="2400" b="1" dirty="0">
                <a:solidFill>
                  <a:srgbClr val="FF3399"/>
                </a:solidFill>
              </a:rPr>
              <a:t>Pre-tax Profit</a:t>
            </a:r>
            <a:r>
              <a:rPr lang="en-US" sz="2400" dirty="0"/>
              <a:t> line is changing. What might be the cause?</a:t>
            </a:r>
          </a:p>
          <a:p>
            <a:endParaRPr lang="en-US" sz="2400" dirty="0"/>
          </a:p>
          <a:p>
            <a:endParaRPr lang="en-US" sz="2400" dirty="0"/>
          </a:p>
        </p:txBody>
      </p:sp>
      <p:sp>
        <p:nvSpPr>
          <p:cNvPr id="31748" name="Slide Number Placeholder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54A5F8E2-DF97-44F3-9588-AE1510751ECD}" type="slidenum">
              <a:rPr lang="en-US"/>
              <a:pPr eaLnBrk="1" hangingPunct="1"/>
              <a:t>22</a:t>
            </a:fld>
            <a:endParaRPr lang="en-US" dirty="0"/>
          </a:p>
        </p:txBody>
      </p:sp>
      <p:grpSp>
        <p:nvGrpSpPr>
          <p:cNvPr id="31749" name="Group 2"/>
          <p:cNvGrpSpPr>
            <a:grpSpLocks/>
          </p:cNvGrpSpPr>
          <p:nvPr/>
        </p:nvGrpSpPr>
        <p:grpSpPr bwMode="auto">
          <a:xfrm>
            <a:off x="4986338" y="1219200"/>
            <a:ext cx="4157662" cy="5494338"/>
            <a:chOff x="4986338" y="1219200"/>
            <a:chExt cx="4157662" cy="5494338"/>
          </a:xfrm>
        </p:grpSpPr>
        <p:pic>
          <p:nvPicPr>
            <p:cNvPr id="3175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338" y="1219200"/>
              <a:ext cx="4157662" cy="549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p-Down Arrow 5"/>
            <p:cNvSpPr/>
            <p:nvPr/>
          </p:nvSpPr>
          <p:spPr bwMode="auto">
            <a:xfrm>
              <a:off x="5756275" y="4010024"/>
              <a:ext cx="149225" cy="409575"/>
            </a:xfrm>
            <a:prstGeom prst="upDownArrow">
              <a:avLst/>
            </a:prstGeom>
            <a:solidFill>
              <a:srgbClr val="008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7" name="Up-Down Arrow 16"/>
            <p:cNvSpPr/>
            <p:nvPr/>
          </p:nvSpPr>
          <p:spPr bwMode="auto">
            <a:xfrm>
              <a:off x="6545580" y="3676649"/>
              <a:ext cx="147638" cy="666751"/>
            </a:xfrm>
            <a:prstGeom prst="upDownArrow">
              <a:avLst/>
            </a:prstGeom>
            <a:solidFill>
              <a:srgbClr val="008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8" name="Up-Down Arrow 17"/>
            <p:cNvSpPr/>
            <p:nvPr/>
          </p:nvSpPr>
          <p:spPr bwMode="auto">
            <a:xfrm>
              <a:off x="7691438" y="2841625"/>
              <a:ext cx="147637" cy="334963"/>
            </a:xfrm>
            <a:prstGeom prst="upDownArrow">
              <a:avLst/>
            </a:prstGeom>
            <a:solidFill>
              <a:srgbClr val="008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gr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438400"/>
            <a:ext cx="25050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3000" y="2681287"/>
            <a:ext cx="2428875" cy="1905000"/>
          </a:xfrm>
          <a:prstGeom prst="rect">
            <a:avLst/>
          </a:prstGeom>
          <a:solidFill>
            <a:schemeClr val="bg1">
              <a:lumMod val="65000"/>
              <a:alpha val="14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 name="Straight Arrow Connector 12"/>
          <p:cNvCxnSpPr>
            <a:cxnSpLocks/>
          </p:cNvCxnSpPr>
          <p:nvPr/>
        </p:nvCxnSpPr>
        <p:spPr>
          <a:xfrm>
            <a:off x="1981200" y="2681287"/>
            <a:ext cx="5334000" cy="446088"/>
          </a:xfrm>
          <a:prstGeom prst="straightConnector1">
            <a:avLst/>
          </a:prstGeom>
          <a:ln w="38100">
            <a:solidFill>
              <a:srgbClr val="00CC00"/>
            </a:solidFill>
            <a:prstDash val="sysDot"/>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cxnSpLocks/>
          </p:cNvCxnSpPr>
          <p:nvPr/>
        </p:nvCxnSpPr>
        <p:spPr>
          <a:xfrm flipV="1">
            <a:off x="3305493" y="4648200"/>
            <a:ext cx="1680845" cy="45303"/>
          </a:xfrm>
          <a:prstGeom prst="straightConnector1">
            <a:avLst/>
          </a:prstGeom>
          <a:ln w="38100">
            <a:solidFill>
              <a:srgbClr val="FF3399"/>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0" name="Up-Down Arrow 29"/>
          <p:cNvSpPr/>
          <p:nvPr/>
        </p:nvSpPr>
        <p:spPr>
          <a:xfrm>
            <a:off x="3305493" y="2704673"/>
            <a:ext cx="152400" cy="1901825"/>
          </a:xfrm>
          <a:prstGeom prst="upDownArrow">
            <a:avLst/>
          </a:prstGeom>
          <a:solidFill>
            <a:srgbClr val="008000"/>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25" name="TextBox 24"/>
          <p:cNvSpPr txBox="1">
            <a:spLocks noChangeArrowheads="1"/>
          </p:cNvSpPr>
          <p:nvPr/>
        </p:nvSpPr>
        <p:spPr bwMode="auto">
          <a:xfrm>
            <a:off x="837820" y="4941888"/>
            <a:ext cx="3700463" cy="830997"/>
          </a:xfrm>
          <a:prstGeom prst="rect">
            <a:avLst/>
          </a:prstGeom>
          <a:solidFill>
            <a:srgbClr val="00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dirty="0"/>
              <a:t>One or more of the items in the box is changing!</a:t>
            </a:r>
          </a:p>
        </p:txBody>
      </p:sp>
      <p:sp>
        <p:nvSpPr>
          <p:cNvPr id="19"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22</a:t>
            </a:fld>
            <a:endParaRPr lang="en-US" dirty="0"/>
          </a:p>
        </p:txBody>
      </p:sp>
      <p:sp>
        <p:nvSpPr>
          <p:cNvPr id="3" name="TextBox 2"/>
          <p:cNvSpPr txBox="1"/>
          <p:nvPr/>
        </p:nvSpPr>
        <p:spPr>
          <a:xfrm>
            <a:off x="1411129" y="5783560"/>
            <a:ext cx="1894364" cy="461665"/>
          </a:xfrm>
          <a:prstGeom prst="rect">
            <a:avLst/>
          </a:prstGeom>
          <a:noFill/>
        </p:spPr>
        <p:txBody>
          <a:bodyPr wrap="square" rtlCol="0">
            <a:spAutoFit/>
          </a:bodyPr>
          <a:lstStyle/>
          <a:p>
            <a:r>
              <a:rPr lang="en-US" b="1" dirty="0">
                <a:solidFill>
                  <a:srgbClr val="7030A0"/>
                </a:solidFill>
                <a:effectLst>
                  <a:outerShdw blurRad="38100" dist="38100" dir="2700000" algn="tl">
                    <a:srgbClr val="000000">
                      <a:alpha val="43137"/>
                    </a:srgbClr>
                  </a:outerShdw>
                </a:effectLst>
              </a:rPr>
              <a:t>Expenses !</a:t>
            </a:r>
            <a:r>
              <a:rPr lang="en-US" dirty="0">
                <a:solidFill>
                  <a:srgbClr val="7030A0"/>
                </a:solidFill>
              </a:rPr>
              <a:t> </a:t>
            </a:r>
          </a:p>
        </p:txBody>
      </p:sp>
      <p:grpSp>
        <p:nvGrpSpPr>
          <p:cNvPr id="5" name="Group 4">
            <a:extLst>
              <a:ext uri="{FF2B5EF4-FFF2-40B4-BE49-F238E27FC236}">
                <a16:creationId xmlns:a16="http://schemas.microsoft.com/office/drawing/2014/main" id="{0337609C-0A41-4429-A12A-F18676D3819A}"/>
              </a:ext>
            </a:extLst>
          </p:cNvPr>
          <p:cNvGrpSpPr/>
          <p:nvPr/>
        </p:nvGrpSpPr>
        <p:grpSpPr>
          <a:xfrm>
            <a:off x="5756275" y="3051476"/>
            <a:ext cx="1704198" cy="1865003"/>
            <a:chOff x="5756275" y="3051476"/>
            <a:chExt cx="1704198" cy="1865003"/>
          </a:xfrm>
        </p:grpSpPr>
        <p:sp>
          <p:nvSpPr>
            <p:cNvPr id="20" name="Oval 21">
              <a:extLst>
                <a:ext uri="{FF2B5EF4-FFF2-40B4-BE49-F238E27FC236}">
                  <a16:creationId xmlns:a16="http://schemas.microsoft.com/office/drawing/2014/main" id="{0A2B97F2-C60F-4E4F-B411-E3CE8ADC8149}"/>
                </a:ext>
              </a:extLst>
            </p:cNvPr>
            <p:cNvSpPr>
              <a:spLocks noChangeArrowheads="1"/>
            </p:cNvSpPr>
            <p:nvPr/>
          </p:nvSpPr>
          <p:spPr bwMode="auto">
            <a:xfrm flipV="1">
              <a:off x="5756275" y="4383079"/>
              <a:ext cx="762000" cy="533400"/>
            </a:xfrm>
            <a:prstGeom prst="ellipse">
              <a:avLst/>
            </a:prstGeom>
            <a:solidFill>
              <a:schemeClr val="bg1"/>
            </a:solidFill>
            <a:ln w="50800">
              <a:solidFill>
                <a:srgbClr val="FF33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1" name="Oval 23">
              <a:extLst>
                <a:ext uri="{FF2B5EF4-FFF2-40B4-BE49-F238E27FC236}">
                  <a16:creationId xmlns:a16="http://schemas.microsoft.com/office/drawing/2014/main" id="{970C9D06-6762-404B-A4A1-AE041BC71864}"/>
                </a:ext>
              </a:extLst>
            </p:cNvPr>
            <p:cNvSpPr>
              <a:spLocks noChangeArrowheads="1"/>
            </p:cNvSpPr>
            <p:nvPr/>
          </p:nvSpPr>
          <p:spPr bwMode="auto">
            <a:xfrm flipV="1">
              <a:off x="6036698" y="3051476"/>
              <a:ext cx="762000" cy="533400"/>
            </a:xfrm>
            <a:prstGeom prst="ellipse">
              <a:avLst/>
            </a:prstGeom>
            <a:solidFill>
              <a:schemeClr val="bg1"/>
            </a:solidFill>
            <a:ln w="50800">
              <a:solidFill>
                <a:srgbClr val="00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2" name="Text Box 25">
              <a:extLst>
                <a:ext uri="{FF2B5EF4-FFF2-40B4-BE49-F238E27FC236}">
                  <a16:creationId xmlns:a16="http://schemas.microsoft.com/office/drawing/2014/main" id="{22B1AB9D-E10E-4C6C-83BB-24066E96FF39}"/>
                </a:ext>
              </a:extLst>
            </p:cNvPr>
            <p:cNvSpPr txBox="1">
              <a:spLocks noChangeArrowheads="1"/>
            </p:cNvSpPr>
            <p:nvPr/>
          </p:nvSpPr>
          <p:spPr bwMode="auto">
            <a:xfrm>
              <a:off x="6276975" y="3075061"/>
              <a:ext cx="317729"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00CC00"/>
                  </a:solidFill>
                </a:rPr>
                <a:t>1</a:t>
              </a:r>
            </a:p>
          </p:txBody>
        </p:sp>
        <p:grpSp>
          <p:nvGrpSpPr>
            <p:cNvPr id="23" name="Group 22">
              <a:extLst>
                <a:ext uri="{FF2B5EF4-FFF2-40B4-BE49-F238E27FC236}">
                  <a16:creationId xmlns:a16="http://schemas.microsoft.com/office/drawing/2014/main" id="{A04EBF67-26B4-4FEB-A641-56DC757EDB72}"/>
                </a:ext>
              </a:extLst>
            </p:cNvPr>
            <p:cNvGrpSpPr/>
            <p:nvPr/>
          </p:nvGrpSpPr>
          <p:grpSpPr>
            <a:xfrm>
              <a:off x="6698473" y="3388560"/>
              <a:ext cx="762000" cy="533400"/>
              <a:chOff x="7558088" y="6134100"/>
              <a:chExt cx="762000" cy="533400"/>
            </a:xfrm>
          </p:grpSpPr>
          <p:sp>
            <p:nvSpPr>
              <p:cNvPr id="24" name="Oval 22">
                <a:extLst>
                  <a:ext uri="{FF2B5EF4-FFF2-40B4-BE49-F238E27FC236}">
                    <a16:creationId xmlns:a16="http://schemas.microsoft.com/office/drawing/2014/main" id="{A03C689C-A9BD-4405-A27E-A6D973C04718}"/>
                  </a:ext>
                </a:extLst>
              </p:cNvPr>
              <p:cNvSpPr>
                <a:spLocks noChangeArrowheads="1"/>
              </p:cNvSpPr>
              <p:nvPr/>
            </p:nvSpPr>
            <p:spPr bwMode="auto">
              <a:xfrm flipV="1">
                <a:off x="7558088" y="6134100"/>
                <a:ext cx="762000" cy="5334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6" name="Text Box 26">
                <a:extLst>
                  <a:ext uri="{FF2B5EF4-FFF2-40B4-BE49-F238E27FC236}">
                    <a16:creationId xmlns:a16="http://schemas.microsoft.com/office/drawing/2014/main" id="{02FDA035-EC23-4811-928C-A479AE40CBD3}"/>
                  </a:ext>
                </a:extLst>
              </p:cNvPr>
              <p:cNvSpPr txBox="1">
                <a:spLocks noChangeArrowheads="1"/>
              </p:cNvSpPr>
              <p:nvPr/>
            </p:nvSpPr>
            <p:spPr bwMode="auto">
              <a:xfrm>
                <a:off x="7762081" y="6174014"/>
                <a:ext cx="354013" cy="457200"/>
              </a:xfrm>
              <a:prstGeom prst="rect">
                <a:avLst/>
              </a:prstGeom>
              <a:solidFill>
                <a:schemeClr val="bg1">
                  <a:alpha val="0"/>
                </a:schemeClr>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2</a:t>
                </a:r>
              </a:p>
            </p:txBody>
          </p:sp>
        </p:grpSp>
        <p:sp>
          <p:nvSpPr>
            <p:cNvPr id="40" name="Text Box 27">
              <a:extLst>
                <a:ext uri="{FF2B5EF4-FFF2-40B4-BE49-F238E27FC236}">
                  <a16:creationId xmlns:a16="http://schemas.microsoft.com/office/drawing/2014/main" id="{5B3AF0D8-C617-4926-823D-3C68DA2CF8A4}"/>
                </a:ext>
              </a:extLst>
            </p:cNvPr>
            <p:cNvSpPr txBox="1">
              <a:spLocks noChangeArrowheads="1"/>
            </p:cNvSpPr>
            <p:nvPr/>
          </p:nvSpPr>
          <p:spPr bwMode="auto">
            <a:xfrm>
              <a:off x="5960268" y="4419599"/>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FF33CC"/>
                  </a:solidFill>
                </a:rPr>
                <a:t>3</a:t>
              </a:r>
            </a:p>
          </p:txBody>
        </p:sp>
      </p:grpSp>
    </p:spTree>
    <p:extLst>
      <p:ext uri="{BB962C8B-B14F-4D97-AF65-F5344CB8AC3E}">
        <p14:creationId xmlns:p14="http://schemas.microsoft.com/office/powerpoint/2010/main" val="392782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par>
                          <p:cTn id="7" fill="hold" nodeType="afterGroup">
                            <p:stCondLst>
                              <p:cond delay="0"/>
                            </p:stCondLst>
                            <p:childTnLst>
                              <p:par>
                                <p:cTn id="8" presetID="45"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anim calcmode="lin" valueType="num">
                                      <p:cBhvr>
                                        <p:cTn id="11" dur="2000" fill="hold"/>
                                        <p:tgtEl>
                                          <p:spTgt spid="13"/>
                                        </p:tgtEl>
                                        <p:attrNameLst>
                                          <p:attrName>ppt_w</p:attrName>
                                        </p:attrNameLst>
                                      </p:cBhvr>
                                      <p:tavLst>
                                        <p:tav tm="0" fmla="#ppt_w*sin(2.5*pi*$)">
                                          <p:val>
                                            <p:fltVal val="0"/>
                                          </p:val>
                                        </p:tav>
                                        <p:tav tm="100000">
                                          <p:val>
                                            <p:fltVal val="1"/>
                                          </p:val>
                                        </p:tav>
                                      </p:tavLst>
                                    </p:anim>
                                    <p:anim calcmode="lin" valueType="num">
                                      <p:cBhvr>
                                        <p:cTn id="12" dur="2000" fill="hold"/>
                                        <p:tgtEl>
                                          <p:spTgt spid="13"/>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3000"/>
                            </p:stCondLst>
                            <p:childTnLst>
                              <p:par>
                                <p:cTn id="14" presetID="45" presetClass="entr" presetSubtype="0" fill="hold" nodeType="afterEffect">
                                  <p:stCondLst>
                                    <p:cond delay="5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anim calcmode="lin" valueType="num">
                                      <p:cBhvr>
                                        <p:cTn id="17" dur="2000" fill="hold"/>
                                        <p:tgtEl>
                                          <p:spTgt spid="15"/>
                                        </p:tgtEl>
                                        <p:attrNameLst>
                                          <p:attrName>ppt_w</p:attrName>
                                        </p:attrNameLst>
                                      </p:cBhvr>
                                      <p:tavLst>
                                        <p:tav tm="0" fmla="#ppt_w*sin(2.5*pi*$)">
                                          <p:val>
                                            <p:fltVal val="0"/>
                                          </p:val>
                                        </p:tav>
                                        <p:tav tm="100000">
                                          <p:val>
                                            <p:fltVal val="1"/>
                                          </p:val>
                                        </p:tav>
                                      </p:tavLst>
                                    </p:anim>
                                    <p:anim calcmode="lin" valueType="num">
                                      <p:cBhvr>
                                        <p:cTn id="18" dur="2000" fill="hold"/>
                                        <p:tgtEl>
                                          <p:spTgt spid="15"/>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500"/>
                            </p:stCondLst>
                            <p:childTnLst>
                              <p:par>
                                <p:cTn id="20" presetID="53" presetClass="entr" presetSubtype="16" fill="hold" grpId="0" nodeType="afterEffect">
                                  <p:stCondLst>
                                    <p:cond delay="10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nodeType="afterGroup">
                            <p:stCondLst>
                              <p:cond delay="7000"/>
                            </p:stCondLst>
                            <p:childTnLst>
                              <p:par>
                                <p:cTn id="26" presetID="31" presetClass="entr" presetSubtype="0" fill="hold" grpId="0" nodeType="afterEffect">
                                  <p:stCondLst>
                                    <p:cond delay="1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nodeType="after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000"/>
                                        <p:tgtEl>
                                          <p:spTgt spid="3"/>
                                        </p:tgtEl>
                                      </p:cBhvr>
                                    </p:animEffect>
                                    <p:anim calcmode="lin" valueType="num">
                                      <p:cBhvr>
                                        <p:cTn id="41" dur="2000" fill="hold"/>
                                        <p:tgtEl>
                                          <p:spTgt spid="3"/>
                                        </p:tgtEl>
                                        <p:attrNameLst>
                                          <p:attrName>ppt_w</p:attrName>
                                        </p:attrNameLst>
                                      </p:cBhvr>
                                      <p:tavLst>
                                        <p:tav tm="0" fmla="#ppt_w*sin(2.5*pi*$)">
                                          <p:val>
                                            <p:fltVal val="0"/>
                                          </p:val>
                                        </p:tav>
                                        <p:tav tm="100000">
                                          <p:val>
                                            <p:fltVal val="1"/>
                                          </p:val>
                                        </p:tav>
                                      </p:tavLst>
                                    </p:anim>
                                    <p:anim calcmode="lin" valueType="num">
                                      <p:cBhvr>
                                        <p:cTn id="42"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80">
                                          <p:stCondLst>
                                            <p:cond delay="0"/>
                                          </p:stCondLst>
                                        </p:cTn>
                                        <p:tgtEl>
                                          <p:spTgt spid="5"/>
                                        </p:tgtEl>
                                      </p:cBhvr>
                                    </p:animEffect>
                                    <p:anim calcmode="lin" valueType="num">
                                      <p:cBhvr>
                                        <p:cTn id="4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3" dur="26">
                                          <p:stCondLst>
                                            <p:cond delay="650"/>
                                          </p:stCondLst>
                                        </p:cTn>
                                        <p:tgtEl>
                                          <p:spTgt spid="5"/>
                                        </p:tgtEl>
                                      </p:cBhvr>
                                      <p:to x="100000" y="60000"/>
                                    </p:animScale>
                                    <p:animScale>
                                      <p:cBhvr>
                                        <p:cTn id="54" dur="166" decel="50000">
                                          <p:stCondLst>
                                            <p:cond delay="676"/>
                                          </p:stCondLst>
                                        </p:cTn>
                                        <p:tgtEl>
                                          <p:spTgt spid="5"/>
                                        </p:tgtEl>
                                      </p:cBhvr>
                                      <p:to x="100000" y="100000"/>
                                    </p:animScale>
                                    <p:animScale>
                                      <p:cBhvr>
                                        <p:cTn id="55" dur="26">
                                          <p:stCondLst>
                                            <p:cond delay="1312"/>
                                          </p:stCondLst>
                                        </p:cTn>
                                        <p:tgtEl>
                                          <p:spTgt spid="5"/>
                                        </p:tgtEl>
                                      </p:cBhvr>
                                      <p:to x="100000" y="80000"/>
                                    </p:animScale>
                                    <p:animScale>
                                      <p:cBhvr>
                                        <p:cTn id="56" dur="166" decel="50000">
                                          <p:stCondLst>
                                            <p:cond delay="1338"/>
                                          </p:stCondLst>
                                        </p:cTn>
                                        <p:tgtEl>
                                          <p:spTgt spid="5"/>
                                        </p:tgtEl>
                                      </p:cBhvr>
                                      <p:to x="100000" y="100000"/>
                                    </p:animScale>
                                    <p:animScale>
                                      <p:cBhvr>
                                        <p:cTn id="57" dur="26">
                                          <p:stCondLst>
                                            <p:cond delay="1642"/>
                                          </p:stCondLst>
                                        </p:cTn>
                                        <p:tgtEl>
                                          <p:spTgt spid="5"/>
                                        </p:tgtEl>
                                      </p:cBhvr>
                                      <p:to x="100000" y="90000"/>
                                    </p:animScale>
                                    <p:animScale>
                                      <p:cBhvr>
                                        <p:cTn id="58" dur="166" decel="50000">
                                          <p:stCondLst>
                                            <p:cond delay="1668"/>
                                          </p:stCondLst>
                                        </p:cTn>
                                        <p:tgtEl>
                                          <p:spTgt spid="5"/>
                                        </p:tgtEl>
                                      </p:cBhvr>
                                      <p:to x="100000" y="100000"/>
                                    </p:animScale>
                                    <p:animScale>
                                      <p:cBhvr>
                                        <p:cTn id="59" dur="26">
                                          <p:stCondLst>
                                            <p:cond delay="1808"/>
                                          </p:stCondLst>
                                        </p:cTn>
                                        <p:tgtEl>
                                          <p:spTgt spid="5"/>
                                        </p:tgtEl>
                                      </p:cBhvr>
                                      <p:to x="100000" y="95000"/>
                                    </p:animScale>
                                    <p:animScale>
                                      <p:cBhvr>
                                        <p:cTn id="6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animBg="1"/>
      <p:bldP spid="25"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982662"/>
            <a:ext cx="8534400" cy="769938"/>
          </a:xfrm>
        </p:spPr>
        <p:txBody>
          <a:bodyPr>
            <a:normAutofit fontScale="90000"/>
          </a:bodyPr>
          <a:lstStyle/>
          <a:p>
            <a:pPr>
              <a:defRPr/>
            </a:pPr>
            <a:r>
              <a:rPr lang="en-US" sz="4900" b="1" dirty="0"/>
              <a:t>Let’s Look a Little Closer </a:t>
            </a:r>
            <a:br>
              <a:rPr lang="en-US" b="1" dirty="0"/>
            </a:br>
            <a:br>
              <a:rPr lang="en-US" sz="3600" b="1" dirty="0"/>
            </a:br>
            <a:endParaRPr lang="en-US" sz="3600" b="1" dirty="0"/>
          </a:p>
        </p:txBody>
      </p:sp>
      <p:grpSp>
        <p:nvGrpSpPr>
          <p:cNvPr id="32771" name="Group 7"/>
          <p:cNvGrpSpPr>
            <a:grpSpLocks/>
          </p:cNvGrpSpPr>
          <p:nvPr/>
        </p:nvGrpSpPr>
        <p:grpSpPr bwMode="auto">
          <a:xfrm>
            <a:off x="2336800" y="1854200"/>
            <a:ext cx="3360738" cy="3959225"/>
            <a:chOff x="3200400" y="1528257"/>
            <a:chExt cx="2819400" cy="3505200"/>
          </a:xfrm>
        </p:grpSpPr>
        <p:grpSp>
          <p:nvGrpSpPr>
            <p:cNvPr id="32777" name="Group 2"/>
            <p:cNvGrpSpPr>
              <a:grpSpLocks/>
            </p:cNvGrpSpPr>
            <p:nvPr/>
          </p:nvGrpSpPr>
          <p:grpSpPr bwMode="auto">
            <a:xfrm>
              <a:off x="3200400" y="1528257"/>
              <a:ext cx="2819400" cy="3505200"/>
              <a:chOff x="4114800" y="152400"/>
              <a:chExt cx="2143125" cy="2771775"/>
            </a:xfrm>
          </p:grpSpPr>
          <p:pic>
            <p:nvPicPr>
              <p:cNvPr id="327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52400"/>
                <a:ext cx="20383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619375"/>
                <a:ext cx="1762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Up-Down Arrow 9"/>
            <p:cNvSpPr/>
            <p:nvPr/>
          </p:nvSpPr>
          <p:spPr bwMode="auto">
            <a:xfrm>
              <a:off x="4861143" y="2895763"/>
              <a:ext cx="147828" cy="744890"/>
            </a:xfrm>
            <a:prstGeom prst="upDownArrow">
              <a:avLst/>
            </a:prstGeom>
            <a:solidFill>
              <a:srgbClr val="008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1" name="Up-Down Arrow 10"/>
            <p:cNvSpPr/>
            <p:nvPr/>
          </p:nvSpPr>
          <p:spPr bwMode="auto">
            <a:xfrm>
              <a:off x="5692180" y="1872593"/>
              <a:ext cx="147828" cy="744890"/>
            </a:xfrm>
            <a:prstGeom prst="upDownArrow">
              <a:avLst/>
            </a:prstGeom>
            <a:solidFill>
              <a:srgbClr val="008000"/>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grpSp>
      <p:sp>
        <p:nvSpPr>
          <p:cNvPr id="32772" name="Line Callout 2 12"/>
          <p:cNvSpPr>
            <a:spLocks/>
          </p:cNvSpPr>
          <p:nvPr/>
        </p:nvSpPr>
        <p:spPr bwMode="auto">
          <a:xfrm flipH="1">
            <a:off x="3019425" y="3397250"/>
            <a:ext cx="889000" cy="392113"/>
          </a:xfrm>
          <a:prstGeom prst="borderCallout2">
            <a:avLst>
              <a:gd name="adj1" fmla="val 18750"/>
              <a:gd name="adj2" fmla="val -8333"/>
              <a:gd name="adj3" fmla="val 18750"/>
              <a:gd name="adj4" fmla="val -16667"/>
              <a:gd name="adj5" fmla="val 112500"/>
              <a:gd name="adj6" fmla="val -46667"/>
            </a:avLst>
          </a:prstGeom>
          <a:solidFill>
            <a:schemeClr val="bg1"/>
          </a:solidFill>
          <a:ln w="57150" algn="ctr">
            <a:solidFill>
              <a:srgbClr val="7030A0"/>
            </a:solidFill>
            <a:round/>
            <a:headEnd/>
            <a:tailEnd/>
          </a:ln>
        </p:spPr>
        <p:txBody>
          <a:bodyPr/>
          <a:lstStyle/>
          <a:p>
            <a:pPr eaLnBrk="0" hangingPunct="0"/>
            <a:r>
              <a:rPr lang="en-US" dirty="0"/>
              <a:t>2010</a:t>
            </a:r>
          </a:p>
        </p:txBody>
      </p:sp>
      <p:sp>
        <p:nvSpPr>
          <p:cNvPr id="32773" name="Line Callout 2 15"/>
          <p:cNvSpPr>
            <a:spLocks/>
          </p:cNvSpPr>
          <p:nvPr/>
        </p:nvSpPr>
        <p:spPr bwMode="auto">
          <a:xfrm>
            <a:off x="5927725" y="2047875"/>
            <a:ext cx="889000" cy="390525"/>
          </a:xfrm>
          <a:prstGeom prst="borderCallout2">
            <a:avLst>
              <a:gd name="adj1" fmla="val 18750"/>
              <a:gd name="adj2" fmla="val -8333"/>
              <a:gd name="adj3" fmla="val 18750"/>
              <a:gd name="adj4" fmla="val -16667"/>
              <a:gd name="adj5" fmla="val 112500"/>
              <a:gd name="adj6" fmla="val -46667"/>
            </a:avLst>
          </a:prstGeom>
          <a:solidFill>
            <a:schemeClr val="bg1"/>
          </a:solidFill>
          <a:ln w="57150" algn="ctr">
            <a:solidFill>
              <a:srgbClr val="7030A0"/>
            </a:solidFill>
            <a:round/>
            <a:headEnd/>
            <a:tailEnd/>
          </a:ln>
        </p:spPr>
        <p:txBody>
          <a:bodyPr/>
          <a:lstStyle/>
          <a:p>
            <a:pPr eaLnBrk="0" hangingPunct="0"/>
            <a:r>
              <a:rPr lang="en-US" dirty="0"/>
              <a:t>2011</a:t>
            </a:r>
          </a:p>
        </p:txBody>
      </p:sp>
      <p:sp>
        <p:nvSpPr>
          <p:cNvPr id="32774" name="Oval 13"/>
          <p:cNvSpPr>
            <a:spLocks noChangeArrowheads="1"/>
          </p:cNvSpPr>
          <p:nvPr/>
        </p:nvSpPr>
        <p:spPr bwMode="auto">
          <a:xfrm>
            <a:off x="4232275" y="4284663"/>
            <a:ext cx="300038" cy="300037"/>
          </a:xfrm>
          <a:prstGeom prst="ellipse">
            <a:avLst/>
          </a:prstGeom>
          <a:noFill/>
          <a:ln w="5715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dirty="0"/>
          </a:p>
        </p:txBody>
      </p:sp>
      <p:sp>
        <p:nvSpPr>
          <p:cNvPr id="32775" name="Oval 17"/>
          <p:cNvSpPr>
            <a:spLocks noChangeArrowheads="1"/>
          </p:cNvSpPr>
          <p:nvPr/>
        </p:nvSpPr>
        <p:spPr bwMode="auto">
          <a:xfrm>
            <a:off x="5245100" y="2784475"/>
            <a:ext cx="300038" cy="300038"/>
          </a:xfrm>
          <a:prstGeom prst="ellipse">
            <a:avLst/>
          </a:prstGeom>
          <a:noFill/>
          <a:ln w="57150"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dirty="0"/>
          </a:p>
        </p:txBody>
      </p:sp>
      <p:sp>
        <p:nvSpPr>
          <p:cNvPr id="32776" name="TextBox 14"/>
          <p:cNvSpPr txBox="1">
            <a:spLocks noChangeArrowheads="1"/>
          </p:cNvSpPr>
          <p:nvPr/>
        </p:nvSpPr>
        <p:spPr bwMode="auto">
          <a:xfrm>
            <a:off x="5927725" y="2614008"/>
            <a:ext cx="2911475" cy="3416320"/>
          </a:xfrm>
          <a:prstGeom prst="rect">
            <a:avLst/>
          </a:prstGeom>
          <a:solidFill>
            <a:schemeClr val="bg1"/>
          </a:solidFill>
          <a:ln>
            <a:noFill/>
          </a:ln>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i="1" dirty="0"/>
              <a:t>From 2010 to 2011 </a:t>
            </a:r>
            <a:r>
              <a:rPr lang="en-US" b="1" i="1" dirty="0">
                <a:solidFill>
                  <a:srgbClr val="00CC00"/>
                </a:solidFill>
                <a:effectLst>
                  <a:outerShdw blurRad="38100" dist="38100" dir="2700000" algn="tl">
                    <a:srgbClr val="000000">
                      <a:alpha val="43137"/>
                    </a:srgbClr>
                  </a:outerShdw>
                </a:effectLst>
              </a:rPr>
              <a:t>Sales</a:t>
            </a:r>
            <a:r>
              <a:rPr lang="en-US" i="1" dirty="0"/>
              <a:t> and </a:t>
            </a:r>
            <a:r>
              <a:rPr lang="en-US" b="1" i="1" dirty="0">
                <a:solidFill>
                  <a:srgbClr val="FF3399"/>
                </a:solidFill>
                <a:effectLst>
                  <a:outerShdw blurRad="38100" dist="38100" dir="2700000" algn="tl">
                    <a:srgbClr val="000000">
                      <a:alpha val="43137"/>
                    </a:srgbClr>
                  </a:outerShdw>
                </a:effectLst>
              </a:rPr>
              <a:t>Pre-tax Profit</a:t>
            </a:r>
            <a:r>
              <a:rPr lang="en-US" i="1" dirty="0">
                <a:solidFill>
                  <a:srgbClr val="FF3399"/>
                </a:solidFill>
              </a:rPr>
              <a:t> </a:t>
            </a:r>
            <a:r>
              <a:rPr lang="en-US" i="1" dirty="0"/>
              <a:t>moved closer!</a:t>
            </a:r>
          </a:p>
          <a:p>
            <a:pPr eaLnBrk="1" hangingPunct="1"/>
            <a:endParaRPr lang="en-US" i="1" dirty="0"/>
          </a:p>
          <a:p>
            <a:pPr eaLnBrk="1" hangingPunct="1"/>
            <a:r>
              <a:rPr lang="en-US" i="1" dirty="0"/>
              <a:t>The space between the lines – </a:t>
            </a:r>
            <a:r>
              <a:rPr lang="en-US" b="1" i="1" dirty="0">
                <a:solidFill>
                  <a:srgbClr val="7030A0"/>
                </a:solidFill>
              </a:rPr>
              <a:t>Expenses </a:t>
            </a:r>
          </a:p>
          <a:p>
            <a:pPr eaLnBrk="1" hangingPunct="1"/>
            <a:r>
              <a:rPr lang="en-US" b="1" i="1" dirty="0">
                <a:effectLst>
                  <a:outerShdw blurRad="38100" dist="38100" dir="2700000" algn="tl">
                    <a:srgbClr val="000000">
                      <a:alpha val="43137"/>
                    </a:srgbClr>
                  </a:outerShdw>
                </a:effectLst>
              </a:rPr>
              <a:t>– </a:t>
            </a:r>
            <a:r>
              <a:rPr lang="en-US" i="1" dirty="0"/>
              <a:t> got smaller</a:t>
            </a:r>
          </a:p>
        </p:txBody>
      </p:sp>
      <p:sp>
        <p:nvSpPr>
          <p:cNvPr id="1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23</a:t>
            </a:fld>
            <a:endParaRPr lang="en-US" dirty="0"/>
          </a:p>
        </p:txBody>
      </p:sp>
    </p:spTree>
    <p:extLst>
      <p:ext uri="{BB962C8B-B14F-4D97-AF65-F5344CB8AC3E}">
        <p14:creationId xmlns:p14="http://schemas.microsoft.com/office/powerpoint/2010/main" val="238474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8E78-C9D0-4868-BCCE-503815C79095}"/>
              </a:ext>
            </a:extLst>
          </p:cNvPr>
          <p:cNvSpPr>
            <a:spLocks noGrp="1"/>
          </p:cNvSpPr>
          <p:nvPr>
            <p:ph type="title"/>
          </p:nvPr>
        </p:nvSpPr>
        <p:spPr/>
        <p:txBody>
          <a:bodyPr/>
          <a:lstStyle/>
          <a:p>
            <a:pPr algn="ctr"/>
            <a:r>
              <a:rPr lang="en-US" dirty="0">
                <a:solidFill>
                  <a:srgbClr val="0000FF"/>
                </a:solidFill>
                <a:effectLst>
                  <a:outerShdw blurRad="38100" dist="38100" dir="2700000" algn="tl">
                    <a:srgbClr val="000000">
                      <a:alpha val="43137"/>
                    </a:srgbClr>
                  </a:outerShdw>
                </a:effectLst>
              </a:rPr>
              <a:t>Questions?</a:t>
            </a:r>
          </a:p>
        </p:txBody>
      </p:sp>
      <p:sp>
        <p:nvSpPr>
          <p:cNvPr id="6" name="Slide Number Placeholder 1">
            <a:extLst>
              <a:ext uri="{FF2B5EF4-FFF2-40B4-BE49-F238E27FC236}">
                <a16:creationId xmlns:a16="http://schemas.microsoft.com/office/drawing/2014/main" id="{091C6CC1-2840-481E-8C5D-159507824E6B}"/>
              </a:ext>
            </a:extLst>
          </p:cNvPr>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24</a:t>
            </a:fld>
            <a:endParaRPr lang="en-US" dirty="0"/>
          </a:p>
        </p:txBody>
      </p:sp>
      <p:pic>
        <p:nvPicPr>
          <p:cNvPr id="5" name="Picture 4" descr="A picture containing small, table, holding, desk&#10;&#10;Description automatically generated">
            <a:extLst>
              <a:ext uri="{FF2B5EF4-FFF2-40B4-BE49-F238E27FC236}">
                <a16:creationId xmlns:a16="http://schemas.microsoft.com/office/drawing/2014/main" id="{9F7B981F-8726-4E36-BB65-87021946BF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1438738"/>
            <a:ext cx="3927637" cy="5100827"/>
          </a:xfrm>
          <a:prstGeom prst="rect">
            <a:avLst/>
          </a:prstGeom>
        </p:spPr>
      </p:pic>
    </p:spTree>
    <p:extLst>
      <p:ext uri="{BB962C8B-B14F-4D97-AF65-F5344CB8AC3E}">
        <p14:creationId xmlns:p14="http://schemas.microsoft.com/office/powerpoint/2010/main" val="193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sz="half" idx="1"/>
          </p:nvPr>
        </p:nvSpPr>
        <p:spPr>
          <a:xfrm>
            <a:off x="381000" y="1393825"/>
            <a:ext cx="4114800" cy="4114800"/>
          </a:xfrm>
        </p:spPr>
        <p:txBody>
          <a:bodyPr/>
          <a:lstStyle/>
          <a:p>
            <a:endParaRPr lang="en-US" dirty="0"/>
          </a:p>
        </p:txBody>
      </p:sp>
      <p:pic>
        <p:nvPicPr>
          <p:cNvPr id="348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1282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1435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4549775" y="3740150"/>
            <a:ext cx="1143000" cy="457200"/>
          </a:xfrm>
          <a:prstGeom prst="roundRect">
            <a:avLst/>
          </a:prstGeom>
          <a:solidFill>
            <a:srgbClr val="FFC000">
              <a:alpha val="20000"/>
            </a:srgbClr>
          </a:solidFill>
          <a:ln>
            <a:solidFill>
              <a:srgbClr val="9A7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Content Placeholder 8"/>
          <p:cNvSpPr>
            <a:spLocks noGrp="1"/>
          </p:cNvSpPr>
          <p:nvPr>
            <p:ph sz="half" idx="2"/>
          </p:nvPr>
        </p:nvSpPr>
        <p:spPr>
          <a:xfrm>
            <a:off x="6040891" y="2952750"/>
            <a:ext cx="2341109" cy="457200"/>
          </a:xfrm>
          <a:solidFill>
            <a:schemeClr val="bg1"/>
          </a:solidFill>
        </p:spPr>
        <p:txBody>
          <a:bodyPr/>
          <a:lstStyle/>
          <a:p>
            <a:pPr marL="0" indent="0">
              <a:buFontTx/>
              <a:buNone/>
              <a:defRPr/>
            </a:pPr>
            <a:r>
              <a:rPr lang="en-US" sz="2400" b="1" dirty="0">
                <a:solidFill>
                  <a:srgbClr val="7030A0"/>
                </a:solidFill>
                <a:effectLst>
                  <a:outerShdw blurRad="38100" dist="38100" dir="2700000" algn="tl">
                    <a:srgbClr val="000000">
                      <a:alpha val="43137"/>
                    </a:srgbClr>
                  </a:outerShdw>
                </a:effectLst>
              </a:rPr>
              <a:t>Income taxes</a:t>
            </a:r>
          </a:p>
          <a:p>
            <a:pPr>
              <a:defRPr/>
            </a:pPr>
            <a:endParaRPr lang="en-US" sz="2400" dirty="0">
              <a:solidFill>
                <a:srgbClr val="00B0F0"/>
              </a:solidFill>
            </a:endParaRPr>
          </a:p>
          <a:p>
            <a:pPr marL="0" indent="0">
              <a:buFontTx/>
              <a:buNone/>
              <a:defRPr/>
            </a:pPr>
            <a:endParaRPr lang="en-US" dirty="0"/>
          </a:p>
        </p:txBody>
      </p:sp>
      <p:cxnSp>
        <p:nvCxnSpPr>
          <p:cNvPr id="14" name="Straight Arrow Connector 13"/>
          <p:cNvCxnSpPr/>
          <p:nvPr/>
        </p:nvCxnSpPr>
        <p:spPr>
          <a:xfrm flipH="1">
            <a:off x="5638800" y="3409950"/>
            <a:ext cx="981075" cy="422275"/>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32013" y="4670425"/>
            <a:ext cx="2058987" cy="1200150"/>
          </a:xfrm>
          <a:prstGeom prst="rect">
            <a:avLst/>
          </a:prstGeom>
          <a:solidFill>
            <a:schemeClr val="bg1"/>
          </a:solidFill>
          <a:ln w="3175">
            <a:solidFill>
              <a:srgbClr val="9A7500"/>
            </a:solidFill>
          </a:ln>
        </p:spPr>
        <p:txBody>
          <a:bodyPr>
            <a:spAutoFit/>
          </a:bodyPr>
          <a:lstStyle/>
          <a:p>
            <a:pPr>
              <a:defRPr/>
            </a:pPr>
            <a:r>
              <a:rPr lang="en-US" dirty="0">
                <a:solidFill>
                  <a:srgbClr val="7030A0"/>
                </a:solidFill>
              </a:rPr>
              <a:t>Results in </a:t>
            </a:r>
            <a:r>
              <a:rPr lang="en-US" b="1" dirty="0">
                <a:solidFill>
                  <a:srgbClr val="9A7500"/>
                </a:solidFill>
                <a:effectLst>
                  <a:outerShdw blurRad="38100" dist="38100" dir="2700000" algn="tl">
                    <a:srgbClr val="000000">
                      <a:alpha val="43137"/>
                    </a:srgbClr>
                  </a:outerShdw>
                </a:effectLst>
              </a:rPr>
              <a:t>Net Income</a:t>
            </a:r>
            <a:r>
              <a:rPr lang="en-US" dirty="0">
                <a:solidFill>
                  <a:srgbClr val="9A7500"/>
                </a:solidFill>
                <a:effectLst>
                  <a:outerShdw blurRad="38100" dist="38100" dir="2700000" algn="tl">
                    <a:srgbClr val="000000">
                      <a:alpha val="43137"/>
                    </a:srgbClr>
                  </a:outerShdw>
                </a:effectLst>
              </a:rPr>
              <a:t>. </a:t>
            </a:r>
            <a:endParaRPr lang="en-US" dirty="0">
              <a:solidFill>
                <a:srgbClr val="9A7500"/>
              </a:solidFill>
            </a:endParaRPr>
          </a:p>
          <a:p>
            <a:pPr>
              <a:defRPr/>
            </a:pPr>
            <a:endParaRPr lang="en-US" dirty="0"/>
          </a:p>
        </p:txBody>
      </p:sp>
      <p:cxnSp>
        <p:nvCxnSpPr>
          <p:cNvPr id="15" name="Straight Arrow Connector 14"/>
          <p:cNvCxnSpPr/>
          <p:nvPr/>
        </p:nvCxnSpPr>
        <p:spPr>
          <a:xfrm flipV="1">
            <a:off x="4076700" y="4060825"/>
            <a:ext cx="952500" cy="739775"/>
          </a:xfrm>
          <a:prstGeom prst="straightConnector1">
            <a:avLst/>
          </a:prstGeom>
          <a:ln w="38100">
            <a:solidFill>
              <a:srgbClr val="B88C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4827" name="Content Placeholder 8"/>
          <p:cNvSpPr txBox="1">
            <a:spLocks/>
          </p:cNvSpPr>
          <p:nvPr/>
        </p:nvSpPr>
        <p:spPr bwMode="auto">
          <a:xfrm>
            <a:off x="5876925" y="895350"/>
            <a:ext cx="3081338" cy="803275"/>
          </a:xfrm>
          <a:prstGeom prst="rect">
            <a:avLst/>
          </a:prstGeom>
          <a:solidFill>
            <a:schemeClr val="bg1"/>
          </a:solidFill>
          <a:ln w="38100">
            <a:solidFill>
              <a:srgbClr val="7030A0"/>
            </a:solidFill>
            <a:prstDash val="sysDot"/>
            <a:miter lim="800000"/>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70000"/>
              </a:spcBef>
            </a:pPr>
            <a:r>
              <a:rPr lang="en-US" dirty="0">
                <a:solidFill>
                  <a:srgbClr val="7030A0"/>
                </a:solidFill>
                <a:effectLst>
                  <a:outerShdw blurRad="38100" dist="38100" dir="2700000" algn="tl">
                    <a:srgbClr val="000000">
                      <a:alpha val="43137"/>
                    </a:srgbClr>
                  </a:outerShdw>
                </a:effectLst>
              </a:rPr>
              <a:t>Next step down the Income Statement</a:t>
            </a:r>
          </a:p>
          <a:p>
            <a:pPr>
              <a:spcBef>
                <a:spcPct val="70000"/>
              </a:spcBef>
            </a:pPr>
            <a:r>
              <a:rPr lang="en-US" dirty="0">
                <a:solidFill>
                  <a:schemeClr val="bg1">
                    <a:lumMod val="65000"/>
                  </a:schemeClr>
                </a:solidFill>
                <a:effectLst>
                  <a:outerShdw blurRad="38100" dist="38100" dir="2700000" algn="tl">
                    <a:srgbClr val="000000">
                      <a:alpha val="43137"/>
                    </a:srgbClr>
                  </a:outerShdw>
                </a:effectLst>
              </a:rPr>
              <a:t> </a:t>
            </a:r>
          </a:p>
        </p:txBody>
      </p:sp>
      <p:sp>
        <p:nvSpPr>
          <p:cNvPr id="1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25</a:t>
            </a:fld>
            <a:endParaRPr lang="en-US" dirty="0"/>
          </a:p>
        </p:txBody>
      </p:sp>
      <p:sp>
        <p:nvSpPr>
          <p:cNvPr id="3" name="Oval 2"/>
          <p:cNvSpPr/>
          <p:nvPr/>
        </p:nvSpPr>
        <p:spPr bwMode="auto">
          <a:xfrm>
            <a:off x="533400" y="3968750"/>
            <a:ext cx="1143000" cy="228600"/>
          </a:xfrm>
          <a:prstGeom prst="ellipse">
            <a:avLst/>
          </a:prstGeom>
          <a:noFill/>
          <a:ln w="44450" cap="flat" cmpd="sng" algn="ctr">
            <a:solidFill>
              <a:srgbClr val="9A75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286514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31" presetClass="entr" presetSubtype="0" fill="hold"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25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par>
                          <p:cTn id="23" fill="hold">
                            <p:stCondLst>
                              <p:cond delay="750"/>
                            </p:stCondLst>
                            <p:childTnLst>
                              <p:par>
                                <p:cTn id="24" presetID="45" presetClass="entr" presetSubtype="0" fill="hold" grpId="0"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ppt_w</p:attrName>
                                        </p:attrNameLst>
                                      </p:cBhvr>
                                      <p:tavLst>
                                        <p:tav tm="0" fmla="#ppt_w*sin(2.5*pi*$)">
                                          <p:val>
                                            <p:fltVal val="0"/>
                                          </p:val>
                                        </p:tav>
                                        <p:tav tm="100000">
                                          <p:val>
                                            <p:fltVal val="1"/>
                                          </p:val>
                                        </p:tav>
                                      </p:tavLst>
                                    </p:anim>
                                    <p:anim calcmode="lin" valueType="num">
                                      <p:cBhvr>
                                        <p:cTn id="28"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93775"/>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4953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328738"/>
            <a:ext cx="3159125" cy="412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9"/>
          <p:cNvCxnSpPr>
            <a:cxnSpLocks/>
            <a:stCxn id="8" idx="6"/>
          </p:cNvCxnSpPr>
          <p:nvPr/>
        </p:nvCxnSpPr>
        <p:spPr>
          <a:xfrm flipV="1">
            <a:off x="5822950" y="2555875"/>
            <a:ext cx="2406650" cy="1479550"/>
          </a:xfrm>
          <a:prstGeom prst="straightConnector1">
            <a:avLst/>
          </a:prstGeom>
          <a:ln w="38100">
            <a:solidFill>
              <a:srgbClr val="9A7500"/>
            </a:solidFill>
            <a:prstDash val="sysDash"/>
            <a:tailEnd type="arrow"/>
          </a:ln>
        </p:spPr>
        <p:style>
          <a:lnRef idx="2">
            <a:schemeClr val="dk1"/>
          </a:lnRef>
          <a:fillRef idx="0">
            <a:schemeClr val="dk1"/>
          </a:fillRef>
          <a:effectRef idx="1">
            <a:schemeClr val="dk1"/>
          </a:effectRef>
          <a:fontRef idx="minor">
            <a:schemeClr val="tx1"/>
          </a:fontRef>
        </p:style>
      </p:cxnSp>
      <p:grpSp>
        <p:nvGrpSpPr>
          <p:cNvPr id="2" name="Group 1">
            <a:extLst>
              <a:ext uri="{FF2B5EF4-FFF2-40B4-BE49-F238E27FC236}">
                <a16:creationId xmlns:a16="http://schemas.microsoft.com/office/drawing/2014/main" id="{818459AA-C4E4-49C9-816F-6E3FC31C9FEA}"/>
              </a:ext>
            </a:extLst>
          </p:cNvPr>
          <p:cNvGrpSpPr/>
          <p:nvPr/>
        </p:nvGrpSpPr>
        <p:grpSpPr>
          <a:xfrm>
            <a:off x="338138" y="2441575"/>
            <a:ext cx="8547100" cy="1816100"/>
            <a:chOff x="338138" y="2441575"/>
            <a:chExt cx="8547100" cy="1816100"/>
          </a:xfrm>
        </p:grpSpPr>
        <p:sp>
          <p:nvSpPr>
            <p:cNvPr id="7" name="Oval 6"/>
            <p:cNvSpPr/>
            <p:nvPr/>
          </p:nvSpPr>
          <p:spPr>
            <a:xfrm>
              <a:off x="338138" y="3889375"/>
              <a:ext cx="1566862" cy="368300"/>
            </a:xfrm>
            <a:prstGeom prst="ellipse">
              <a:avLst/>
            </a:prstGeom>
            <a:noFill/>
            <a:ln w="28575">
              <a:solidFill>
                <a:srgbClr val="9A7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Oval 10"/>
            <p:cNvSpPr/>
            <p:nvPr/>
          </p:nvSpPr>
          <p:spPr>
            <a:xfrm>
              <a:off x="8308975" y="2441575"/>
              <a:ext cx="576263" cy="228600"/>
            </a:xfrm>
            <a:prstGeom prst="ellipse">
              <a:avLst/>
            </a:prstGeom>
            <a:noFill/>
            <a:ln w="28575">
              <a:solidFill>
                <a:srgbClr val="9A7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8" name="Oval 7"/>
            <p:cNvSpPr/>
            <p:nvPr/>
          </p:nvSpPr>
          <p:spPr>
            <a:xfrm>
              <a:off x="4679950" y="3889375"/>
              <a:ext cx="1143000" cy="292100"/>
            </a:xfrm>
            <a:prstGeom prst="ellipse">
              <a:avLst/>
            </a:prstGeom>
            <a:noFill/>
            <a:ln w="28575">
              <a:solidFill>
                <a:srgbClr val="9A7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grpSp>
      <p:sp>
        <p:nvSpPr>
          <p:cNvPr id="13"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26</a:t>
            </a:fld>
            <a:endParaRPr lang="en-US" dirty="0"/>
          </a:p>
        </p:txBody>
      </p:sp>
    </p:spTree>
    <p:extLst>
      <p:ext uri="{BB962C8B-B14F-4D97-AF65-F5344CB8AC3E}">
        <p14:creationId xmlns:p14="http://schemas.microsoft.com/office/powerpoint/2010/main" val="1015581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1"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3000" fill="hold"/>
                                        <p:tgtEl>
                                          <p:spTgt spid="10"/>
                                        </p:tgtEl>
                                        <p:attrNameLst>
                                          <p:attrName>ppt_w</p:attrName>
                                        </p:attrNameLst>
                                      </p:cBhvr>
                                      <p:tavLst>
                                        <p:tav tm="0">
                                          <p:val>
                                            <p:fltVal val="0"/>
                                          </p:val>
                                        </p:tav>
                                        <p:tav tm="100000">
                                          <p:val>
                                            <p:strVal val="#ppt_w"/>
                                          </p:val>
                                        </p:tav>
                                      </p:tavLst>
                                    </p:anim>
                                    <p:anim calcmode="lin" valueType="num">
                                      <p:cBhvr>
                                        <p:cTn id="15" dur="3000" fill="hold"/>
                                        <p:tgtEl>
                                          <p:spTgt spid="10"/>
                                        </p:tgtEl>
                                        <p:attrNameLst>
                                          <p:attrName>ppt_h</p:attrName>
                                        </p:attrNameLst>
                                      </p:cBhvr>
                                      <p:tavLst>
                                        <p:tav tm="0">
                                          <p:val>
                                            <p:fltVal val="0"/>
                                          </p:val>
                                        </p:tav>
                                        <p:tav tm="100000">
                                          <p:val>
                                            <p:strVal val="#ppt_h"/>
                                          </p:val>
                                        </p:tav>
                                      </p:tavLst>
                                    </p:anim>
                                    <p:anim calcmode="lin" valueType="num">
                                      <p:cBhvr>
                                        <p:cTn id="16" dur="3000" fill="hold"/>
                                        <p:tgtEl>
                                          <p:spTgt spid="10"/>
                                        </p:tgtEl>
                                        <p:attrNameLst>
                                          <p:attrName>style.rotation</p:attrName>
                                        </p:attrNameLst>
                                      </p:cBhvr>
                                      <p:tavLst>
                                        <p:tav tm="0">
                                          <p:val>
                                            <p:fltVal val="90"/>
                                          </p:val>
                                        </p:tav>
                                        <p:tav tm="100000">
                                          <p:val>
                                            <p:fltVal val="0"/>
                                          </p:val>
                                        </p:tav>
                                      </p:tavLst>
                                    </p:anim>
                                    <p:animEffect transition="in" filter="fade">
                                      <p:cBhvr>
                                        <p:cTn id="1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57325"/>
            <a:ext cx="3965575" cy="5181600"/>
          </a:xfrm>
        </p:spPr>
        <p:txBody>
          <a:bodyPr/>
          <a:lstStyle/>
          <a:p>
            <a:pPr marL="0" indent="0">
              <a:buNone/>
              <a:defRPr/>
            </a:pPr>
            <a:r>
              <a:rPr lang="en-US" sz="2400" dirty="0"/>
              <a:t>The distance between the </a:t>
            </a:r>
            <a:r>
              <a:rPr lang="en-US" sz="2400" b="1" dirty="0">
                <a:solidFill>
                  <a:srgbClr val="FF3399"/>
                </a:solidFill>
                <a:effectLst>
                  <a:outerShdw blurRad="38100" dist="38100" dir="2700000" algn="tl">
                    <a:srgbClr val="000000">
                      <a:alpha val="43137"/>
                    </a:srgbClr>
                  </a:outerShdw>
                </a:effectLst>
              </a:rPr>
              <a:t>Pre-tax Profit </a:t>
            </a:r>
            <a:r>
              <a:rPr lang="en-US" sz="2400" dirty="0"/>
              <a:t>line and the </a:t>
            </a:r>
            <a:r>
              <a:rPr lang="en-US" sz="2400" b="1" dirty="0">
                <a:solidFill>
                  <a:srgbClr val="9A7500"/>
                </a:solidFill>
                <a:effectLst>
                  <a:outerShdw blurRad="38100" dist="38100" dir="2700000" algn="tl">
                    <a:srgbClr val="000000">
                      <a:alpha val="43137"/>
                    </a:srgbClr>
                  </a:outerShdw>
                </a:effectLst>
              </a:rPr>
              <a:t>Net Income </a:t>
            </a:r>
            <a:r>
              <a:rPr lang="en-US" sz="2400" dirty="0"/>
              <a:t>line is changing. What might be the cause?</a:t>
            </a:r>
          </a:p>
          <a:p>
            <a:pPr>
              <a:defRPr/>
            </a:pPr>
            <a:endParaRPr lang="en-US" sz="2400" dirty="0"/>
          </a:p>
          <a:p>
            <a:pPr>
              <a:defRPr/>
            </a:pPr>
            <a:endParaRPr lang="en-US" sz="24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3581400"/>
            <a:ext cx="28543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685800"/>
            <a:ext cx="8534400" cy="769938"/>
          </a:xfrm>
        </p:spPr>
        <p:txBody>
          <a:bodyPr/>
          <a:lstStyle/>
          <a:p>
            <a:pPr>
              <a:defRPr/>
            </a:pPr>
            <a:r>
              <a:rPr lang="en-US" b="1" dirty="0"/>
              <a:t>What is Happening?</a:t>
            </a:r>
          </a:p>
        </p:txBody>
      </p:sp>
      <p:sp>
        <p:nvSpPr>
          <p:cNvPr id="40965" name="Slide Number Placeholder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E5E78FD8-783D-4578-A87C-548052350F79}" type="slidenum">
              <a:rPr lang="en-US"/>
              <a:pPr eaLnBrk="1" hangingPunct="1"/>
              <a:t>27</a:t>
            </a:fld>
            <a:endParaRPr lang="en-US" dirty="0"/>
          </a:p>
        </p:txBody>
      </p:sp>
      <p:grpSp>
        <p:nvGrpSpPr>
          <p:cNvPr id="40966" name="Group 3"/>
          <p:cNvGrpSpPr>
            <a:grpSpLocks/>
          </p:cNvGrpSpPr>
          <p:nvPr/>
        </p:nvGrpSpPr>
        <p:grpSpPr bwMode="auto">
          <a:xfrm>
            <a:off x="4724400" y="1447800"/>
            <a:ext cx="4081463" cy="5265738"/>
            <a:chOff x="4724400" y="1447800"/>
            <a:chExt cx="4081463" cy="5265738"/>
          </a:xfrm>
        </p:grpSpPr>
        <p:pic>
          <p:nvPicPr>
            <p:cNvPr id="409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447800"/>
              <a:ext cx="4081463"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p-Down Arrow 5"/>
            <p:cNvSpPr/>
            <p:nvPr/>
          </p:nvSpPr>
          <p:spPr bwMode="auto">
            <a:xfrm>
              <a:off x="5664200" y="4473575"/>
              <a:ext cx="146050" cy="576263"/>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7" name="Up-Down Arrow 16"/>
            <p:cNvSpPr/>
            <p:nvPr/>
          </p:nvSpPr>
          <p:spPr bwMode="auto">
            <a:xfrm>
              <a:off x="6359525" y="4368800"/>
              <a:ext cx="146050" cy="536575"/>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8" name="Up-Down Arrow 17"/>
            <p:cNvSpPr/>
            <p:nvPr/>
          </p:nvSpPr>
          <p:spPr bwMode="auto">
            <a:xfrm>
              <a:off x="7307263" y="3465513"/>
              <a:ext cx="144462" cy="392112"/>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grpSp>
      <p:sp>
        <p:nvSpPr>
          <p:cNvPr id="9" name="Rectangle 8"/>
          <p:cNvSpPr/>
          <p:nvPr/>
        </p:nvSpPr>
        <p:spPr>
          <a:xfrm>
            <a:off x="659493" y="3857625"/>
            <a:ext cx="2809875" cy="279400"/>
          </a:xfrm>
          <a:prstGeom prst="rect">
            <a:avLst/>
          </a:prstGeom>
          <a:solidFill>
            <a:schemeClr val="bg1">
              <a:lumMod val="65000"/>
              <a:alpha val="12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3" name="Straight Arrow Connector 12"/>
          <p:cNvCxnSpPr>
            <a:stCxn id="8194" idx="2"/>
          </p:cNvCxnSpPr>
          <p:nvPr/>
        </p:nvCxnSpPr>
        <p:spPr>
          <a:xfrm>
            <a:off x="2068513" y="4357688"/>
            <a:ext cx="2655887" cy="900112"/>
          </a:xfrm>
          <a:prstGeom prst="straightConnector1">
            <a:avLst/>
          </a:prstGeom>
          <a:ln w="38100">
            <a:solidFill>
              <a:srgbClr val="9A7500"/>
            </a:solidFill>
            <a:prstDash val="sysDot"/>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3200400" y="3825113"/>
            <a:ext cx="1524000" cy="838200"/>
          </a:xfrm>
          <a:prstGeom prst="straightConnector1">
            <a:avLst/>
          </a:prstGeom>
          <a:ln w="38100">
            <a:solidFill>
              <a:srgbClr val="FF3399"/>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0" name="Up-Down Arrow 29"/>
          <p:cNvSpPr/>
          <p:nvPr/>
        </p:nvSpPr>
        <p:spPr>
          <a:xfrm>
            <a:off x="3343275" y="3884613"/>
            <a:ext cx="163513" cy="258762"/>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25" name="TextBox 24"/>
          <p:cNvSpPr txBox="1">
            <a:spLocks noChangeArrowheads="1"/>
          </p:cNvSpPr>
          <p:nvPr/>
        </p:nvSpPr>
        <p:spPr bwMode="auto">
          <a:xfrm>
            <a:off x="662686" y="4712971"/>
            <a:ext cx="3343275" cy="830997"/>
          </a:xfrm>
          <a:prstGeom prst="rect">
            <a:avLst/>
          </a:prstGeom>
          <a:solidFill>
            <a:srgbClr val="66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dirty="0"/>
              <a:t>Only one thing is happening in between!</a:t>
            </a:r>
          </a:p>
        </p:txBody>
      </p:sp>
      <p:sp>
        <p:nvSpPr>
          <p:cNvPr id="19"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27</a:t>
            </a:fld>
            <a:endParaRPr lang="en-US" dirty="0"/>
          </a:p>
        </p:txBody>
      </p:sp>
      <p:sp>
        <p:nvSpPr>
          <p:cNvPr id="20" name="TextBox 19"/>
          <p:cNvSpPr txBox="1"/>
          <p:nvPr/>
        </p:nvSpPr>
        <p:spPr>
          <a:xfrm>
            <a:off x="1487487" y="5648623"/>
            <a:ext cx="1752600" cy="461665"/>
          </a:xfrm>
          <a:prstGeom prst="rect">
            <a:avLst/>
          </a:prstGeom>
          <a:noFill/>
        </p:spPr>
        <p:txBody>
          <a:bodyPr wrap="square" rtlCol="0">
            <a:spAutoFit/>
          </a:bodyPr>
          <a:lstStyle/>
          <a:p>
            <a:r>
              <a:rPr lang="en-US" b="1" dirty="0">
                <a:solidFill>
                  <a:srgbClr val="7030A0"/>
                </a:solidFill>
                <a:effectLst>
                  <a:outerShdw blurRad="38100" dist="38100" dir="2700000" algn="tl">
                    <a:srgbClr val="000000">
                      <a:alpha val="43137"/>
                    </a:srgbClr>
                  </a:outerShdw>
                </a:effectLst>
              </a:rPr>
              <a:t>Taxes !</a:t>
            </a:r>
            <a:r>
              <a:rPr lang="en-US" dirty="0">
                <a:solidFill>
                  <a:srgbClr val="7030A0"/>
                </a:solidFill>
              </a:rPr>
              <a:t> </a:t>
            </a:r>
          </a:p>
        </p:txBody>
      </p:sp>
      <p:grpSp>
        <p:nvGrpSpPr>
          <p:cNvPr id="4" name="Group 3">
            <a:extLst>
              <a:ext uri="{FF2B5EF4-FFF2-40B4-BE49-F238E27FC236}">
                <a16:creationId xmlns:a16="http://schemas.microsoft.com/office/drawing/2014/main" id="{85EF9F30-7EF4-4D11-AE7B-330016C43699}"/>
              </a:ext>
            </a:extLst>
          </p:cNvPr>
          <p:cNvGrpSpPr/>
          <p:nvPr/>
        </p:nvGrpSpPr>
        <p:grpSpPr>
          <a:xfrm>
            <a:off x="5587093" y="3581400"/>
            <a:ext cx="2251982" cy="1434207"/>
            <a:chOff x="5415643" y="3718364"/>
            <a:chExt cx="2251982" cy="1434207"/>
          </a:xfrm>
        </p:grpSpPr>
        <p:sp>
          <p:nvSpPr>
            <p:cNvPr id="21" name="Oval 17">
              <a:extLst>
                <a:ext uri="{FF2B5EF4-FFF2-40B4-BE49-F238E27FC236}">
                  <a16:creationId xmlns:a16="http://schemas.microsoft.com/office/drawing/2014/main" id="{E6EF6568-F18F-4E49-8F72-43FE35269780}"/>
                </a:ext>
              </a:extLst>
            </p:cNvPr>
            <p:cNvSpPr>
              <a:spLocks noChangeArrowheads="1"/>
            </p:cNvSpPr>
            <p:nvPr/>
          </p:nvSpPr>
          <p:spPr bwMode="auto">
            <a:xfrm>
              <a:off x="6905625" y="4433180"/>
              <a:ext cx="762000" cy="609600"/>
            </a:xfrm>
            <a:prstGeom prst="ellipse">
              <a:avLst/>
            </a:prstGeom>
            <a:solidFill>
              <a:schemeClr val="bg1"/>
            </a:solidFill>
            <a:ln w="50800">
              <a:solidFill>
                <a:srgbClr val="9A75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2" name="Oval 20">
              <a:extLst>
                <a:ext uri="{FF2B5EF4-FFF2-40B4-BE49-F238E27FC236}">
                  <a16:creationId xmlns:a16="http://schemas.microsoft.com/office/drawing/2014/main" id="{923FA550-D4A0-4D7A-8EBE-4D3F3B161CDC}"/>
                </a:ext>
              </a:extLst>
            </p:cNvPr>
            <p:cNvSpPr>
              <a:spLocks noChangeArrowheads="1"/>
            </p:cNvSpPr>
            <p:nvPr/>
          </p:nvSpPr>
          <p:spPr bwMode="auto">
            <a:xfrm flipV="1">
              <a:off x="5415643" y="4619171"/>
              <a:ext cx="762000" cy="5334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3" name="Oval 21">
              <a:extLst>
                <a:ext uri="{FF2B5EF4-FFF2-40B4-BE49-F238E27FC236}">
                  <a16:creationId xmlns:a16="http://schemas.microsoft.com/office/drawing/2014/main" id="{E8113C4C-8977-4CBD-A694-9B41003FAA97}"/>
                </a:ext>
              </a:extLst>
            </p:cNvPr>
            <p:cNvSpPr>
              <a:spLocks noChangeArrowheads="1"/>
            </p:cNvSpPr>
            <p:nvPr/>
          </p:nvSpPr>
          <p:spPr bwMode="auto">
            <a:xfrm flipV="1">
              <a:off x="6028560" y="3718364"/>
              <a:ext cx="762000" cy="533400"/>
            </a:xfrm>
            <a:prstGeom prst="ellipse">
              <a:avLst/>
            </a:prstGeom>
            <a:solidFill>
              <a:schemeClr val="bg1"/>
            </a:solidFill>
            <a:ln w="50800">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4" name="Text Box 27">
              <a:extLst>
                <a:ext uri="{FF2B5EF4-FFF2-40B4-BE49-F238E27FC236}">
                  <a16:creationId xmlns:a16="http://schemas.microsoft.com/office/drawing/2014/main" id="{42E23498-5092-4317-9A6A-C4D2ECBE90EF}"/>
                </a:ext>
              </a:extLst>
            </p:cNvPr>
            <p:cNvSpPr txBox="1">
              <a:spLocks noChangeArrowheads="1"/>
            </p:cNvSpPr>
            <p:nvPr/>
          </p:nvSpPr>
          <p:spPr bwMode="auto">
            <a:xfrm>
              <a:off x="6232553" y="3756464"/>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FF3399"/>
                  </a:solidFill>
                </a:rPr>
                <a:t>3</a:t>
              </a:r>
            </a:p>
          </p:txBody>
        </p:sp>
        <p:sp>
          <p:nvSpPr>
            <p:cNvPr id="26" name="Text Box 28">
              <a:extLst>
                <a:ext uri="{FF2B5EF4-FFF2-40B4-BE49-F238E27FC236}">
                  <a16:creationId xmlns:a16="http://schemas.microsoft.com/office/drawing/2014/main" id="{DF377EB3-CE52-47E4-B464-28391CAA6FD1}"/>
                </a:ext>
              </a:extLst>
            </p:cNvPr>
            <p:cNvSpPr txBox="1">
              <a:spLocks noChangeArrowheads="1"/>
            </p:cNvSpPr>
            <p:nvPr/>
          </p:nvSpPr>
          <p:spPr bwMode="auto">
            <a:xfrm>
              <a:off x="5619636" y="4657271"/>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4</a:t>
              </a:r>
            </a:p>
          </p:txBody>
        </p:sp>
        <p:sp>
          <p:nvSpPr>
            <p:cNvPr id="27" name="Text Box 29">
              <a:extLst>
                <a:ext uri="{FF2B5EF4-FFF2-40B4-BE49-F238E27FC236}">
                  <a16:creationId xmlns:a16="http://schemas.microsoft.com/office/drawing/2014/main" id="{9A46C452-2DD6-41AF-BADC-F9056E14027D}"/>
                </a:ext>
              </a:extLst>
            </p:cNvPr>
            <p:cNvSpPr txBox="1">
              <a:spLocks noChangeArrowheads="1"/>
            </p:cNvSpPr>
            <p:nvPr/>
          </p:nvSpPr>
          <p:spPr bwMode="auto">
            <a:xfrm>
              <a:off x="7109618" y="4585580"/>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9A7500"/>
                  </a:solidFill>
                </a:rPr>
                <a:t>5</a:t>
              </a:r>
            </a:p>
          </p:txBody>
        </p:sp>
      </p:grpSp>
    </p:spTree>
    <p:extLst>
      <p:ext uri="{BB962C8B-B14F-4D97-AF65-F5344CB8AC3E}">
        <p14:creationId xmlns:p14="http://schemas.microsoft.com/office/powerpoint/2010/main" val="169033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ppt_w</p:attrName>
                                        </p:attrNameLst>
                                      </p:cBhvr>
                                      <p:tavLst>
                                        <p:tav tm="0" fmla="#ppt_w*sin(2.5*pi*$)">
                                          <p:val>
                                            <p:fltVal val="0"/>
                                          </p:val>
                                        </p:tav>
                                        <p:tav tm="100000">
                                          <p:val>
                                            <p:fltVal val="1"/>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childTnLst>
                                </p:cTn>
                              </p:par>
                            </p:childTnLst>
                          </p:cTn>
                        </p:par>
                        <p:par>
                          <p:cTn id="20" fill="hold">
                            <p:stCondLst>
                              <p:cond delay="0"/>
                            </p:stCondLst>
                            <p:childTnLst>
                              <p:par>
                                <p:cTn id="21" presetID="3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par>
                          <p:cTn id="27" fill="hold">
                            <p:stCondLst>
                              <p:cond delay="1000"/>
                            </p:stCondLst>
                            <p:childTnLst>
                              <p:par>
                                <p:cTn id="28" presetID="53" presetClass="entr" presetSubtype="16" fill="hold" grpId="0" nodeType="afterEffect">
                                  <p:stCondLst>
                                    <p:cond delay="500"/>
                                  </p:stCondLst>
                                  <p:childTnLst>
                                    <p:set>
                                      <p:cBhvr>
                                        <p:cTn id="29" dur="1" fill="hold">
                                          <p:stCondLst>
                                            <p:cond delay="0"/>
                                          </p:stCondLst>
                                        </p:cTn>
                                        <p:tgtEl>
                                          <p:spTgt spid="30"/>
                                        </p:tgtEl>
                                        <p:attrNameLst>
                                          <p:attrName>style.visibility</p:attrName>
                                        </p:attrNameLst>
                                      </p:cBhvr>
                                      <p:to>
                                        <p:strVal val="visible"/>
                                      </p:to>
                                    </p:set>
                                    <p:anim calcmode="lin" valueType="num">
                                      <p:cBhvr>
                                        <p:cTn id="30" dur="1000" fill="hold"/>
                                        <p:tgtEl>
                                          <p:spTgt spid="30"/>
                                        </p:tgtEl>
                                        <p:attrNameLst>
                                          <p:attrName>ppt_w</p:attrName>
                                        </p:attrNameLst>
                                      </p:cBhvr>
                                      <p:tavLst>
                                        <p:tav tm="0">
                                          <p:val>
                                            <p:fltVal val="0"/>
                                          </p:val>
                                        </p:tav>
                                        <p:tav tm="100000">
                                          <p:val>
                                            <p:strVal val="#ppt_w"/>
                                          </p:val>
                                        </p:tav>
                                      </p:tavLst>
                                    </p:anim>
                                    <p:anim calcmode="lin" valueType="num">
                                      <p:cBhvr>
                                        <p:cTn id="31" dur="1000" fill="hold"/>
                                        <p:tgtEl>
                                          <p:spTgt spid="30"/>
                                        </p:tgtEl>
                                        <p:attrNameLst>
                                          <p:attrName>ppt_h</p:attrName>
                                        </p:attrNameLst>
                                      </p:cBhvr>
                                      <p:tavLst>
                                        <p:tav tm="0">
                                          <p:val>
                                            <p:fltVal val="0"/>
                                          </p:val>
                                        </p:tav>
                                        <p:tav tm="100000">
                                          <p:val>
                                            <p:strVal val="#ppt_h"/>
                                          </p:val>
                                        </p:tav>
                                      </p:tavLst>
                                    </p:anim>
                                    <p:animEffect transition="in" filter="fade">
                                      <p:cBhvr>
                                        <p:cTn id="32" dur="1000"/>
                                        <p:tgtEl>
                                          <p:spTgt spid="30"/>
                                        </p:tgtEl>
                                      </p:cBhvr>
                                    </p:animEffect>
                                  </p:childTnLst>
                                </p:cTn>
                              </p:par>
                            </p:childTnLst>
                          </p:cTn>
                        </p:par>
                      </p:childTnLst>
                    </p:cTn>
                  </p:par>
                  <p:par>
                    <p:cTn id="33" fill="hold">
                      <p:stCondLst>
                        <p:cond delay="indefinite"/>
                      </p:stCondLst>
                      <p:childTnLst>
                        <p:par>
                          <p:cTn id="34" fill="hold" nodeType="after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000"/>
                                        <p:tgtEl>
                                          <p:spTgt spid="20"/>
                                        </p:tgtEl>
                                      </p:cBhvr>
                                    </p:animEffect>
                                    <p:anim calcmode="lin" valueType="num">
                                      <p:cBhvr>
                                        <p:cTn id="42" dur="2000" fill="hold"/>
                                        <p:tgtEl>
                                          <p:spTgt spid="20"/>
                                        </p:tgtEl>
                                        <p:attrNameLst>
                                          <p:attrName>ppt_w</p:attrName>
                                        </p:attrNameLst>
                                      </p:cBhvr>
                                      <p:tavLst>
                                        <p:tav tm="0" fmla="#ppt_w*sin(2.5*pi*$)">
                                          <p:val>
                                            <p:fltVal val="0"/>
                                          </p:val>
                                        </p:tav>
                                        <p:tav tm="100000">
                                          <p:val>
                                            <p:fltVal val="1"/>
                                          </p:val>
                                        </p:tav>
                                      </p:tavLst>
                                    </p:anim>
                                    <p:anim calcmode="lin" valueType="num">
                                      <p:cBhvr>
                                        <p:cTn id="43"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80">
                                          <p:stCondLst>
                                            <p:cond delay="0"/>
                                          </p:stCondLst>
                                        </p:cTn>
                                        <p:tgtEl>
                                          <p:spTgt spid="4"/>
                                        </p:tgtEl>
                                      </p:cBhvr>
                                    </p:animEffect>
                                    <p:anim calcmode="lin" valueType="num">
                                      <p:cBhvr>
                                        <p:cTn id="4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4" dur="26">
                                          <p:stCondLst>
                                            <p:cond delay="650"/>
                                          </p:stCondLst>
                                        </p:cTn>
                                        <p:tgtEl>
                                          <p:spTgt spid="4"/>
                                        </p:tgtEl>
                                      </p:cBhvr>
                                      <p:to x="100000" y="60000"/>
                                    </p:animScale>
                                    <p:animScale>
                                      <p:cBhvr>
                                        <p:cTn id="55" dur="166" decel="50000">
                                          <p:stCondLst>
                                            <p:cond delay="676"/>
                                          </p:stCondLst>
                                        </p:cTn>
                                        <p:tgtEl>
                                          <p:spTgt spid="4"/>
                                        </p:tgtEl>
                                      </p:cBhvr>
                                      <p:to x="100000" y="100000"/>
                                    </p:animScale>
                                    <p:animScale>
                                      <p:cBhvr>
                                        <p:cTn id="56" dur="26">
                                          <p:stCondLst>
                                            <p:cond delay="1312"/>
                                          </p:stCondLst>
                                        </p:cTn>
                                        <p:tgtEl>
                                          <p:spTgt spid="4"/>
                                        </p:tgtEl>
                                      </p:cBhvr>
                                      <p:to x="100000" y="80000"/>
                                    </p:animScale>
                                    <p:animScale>
                                      <p:cBhvr>
                                        <p:cTn id="57" dur="166" decel="50000">
                                          <p:stCondLst>
                                            <p:cond delay="1338"/>
                                          </p:stCondLst>
                                        </p:cTn>
                                        <p:tgtEl>
                                          <p:spTgt spid="4"/>
                                        </p:tgtEl>
                                      </p:cBhvr>
                                      <p:to x="100000" y="100000"/>
                                    </p:animScale>
                                    <p:animScale>
                                      <p:cBhvr>
                                        <p:cTn id="58" dur="26">
                                          <p:stCondLst>
                                            <p:cond delay="1642"/>
                                          </p:stCondLst>
                                        </p:cTn>
                                        <p:tgtEl>
                                          <p:spTgt spid="4"/>
                                        </p:tgtEl>
                                      </p:cBhvr>
                                      <p:to x="100000" y="90000"/>
                                    </p:animScale>
                                    <p:animScale>
                                      <p:cBhvr>
                                        <p:cTn id="59" dur="166" decel="50000">
                                          <p:stCondLst>
                                            <p:cond delay="1668"/>
                                          </p:stCondLst>
                                        </p:cTn>
                                        <p:tgtEl>
                                          <p:spTgt spid="4"/>
                                        </p:tgtEl>
                                      </p:cBhvr>
                                      <p:to x="100000" y="100000"/>
                                    </p:animScale>
                                    <p:animScale>
                                      <p:cBhvr>
                                        <p:cTn id="60" dur="26">
                                          <p:stCondLst>
                                            <p:cond delay="1808"/>
                                          </p:stCondLst>
                                        </p:cTn>
                                        <p:tgtEl>
                                          <p:spTgt spid="4"/>
                                        </p:tgtEl>
                                      </p:cBhvr>
                                      <p:to x="100000" y="95000"/>
                                    </p:animScale>
                                    <p:animScale>
                                      <p:cBhvr>
                                        <p:cTn id="6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animBg="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4"/>
          <p:cNvGrpSpPr>
            <a:grpSpLocks/>
          </p:cNvGrpSpPr>
          <p:nvPr/>
        </p:nvGrpSpPr>
        <p:grpSpPr bwMode="auto">
          <a:xfrm>
            <a:off x="2133600" y="1979613"/>
            <a:ext cx="4160838" cy="3448050"/>
            <a:chOff x="2180078" y="1791739"/>
            <a:chExt cx="4160355" cy="3448050"/>
          </a:xfrm>
        </p:grpSpPr>
        <p:grpSp>
          <p:nvGrpSpPr>
            <p:cNvPr id="41989" name="Group 2"/>
            <p:cNvGrpSpPr>
              <a:grpSpLocks/>
            </p:cNvGrpSpPr>
            <p:nvPr/>
          </p:nvGrpSpPr>
          <p:grpSpPr bwMode="auto">
            <a:xfrm>
              <a:off x="2180078" y="1791739"/>
              <a:ext cx="2890837" cy="3448050"/>
              <a:chOff x="3586163" y="1962150"/>
              <a:chExt cx="2004739" cy="2933700"/>
            </a:xfrm>
          </p:grpSpPr>
          <p:pic>
            <p:nvPicPr>
              <p:cNvPr id="419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6163" y="1962150"/>
                <a:ext cx="19716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Down Arrow 3"/>
              <p:cNvSpPr/>
              <p:nvPr/>
            </p:nvSpPr>
            <p:spPr bwMode="auto">
              <a:xfrm>
                <a:off x="4756284" y="3180473"/>
                <a:ext cx="189333" cy="822570"/>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5" name="Up-Down Arrow 4"/>
              <p:cNvSpPr/>
              <p:nvPr/>
            </p:nvSpPr>
            <p:spPr bwMode="auto">
              <a:xfrm>
                <a:off x="5401337" y="2151247"/>
                <a:ext cx="189333" cy="822570"/>
              </a:xfrm>
              <a:prstGeom prst="upDownArrow">
                <a:avLst/>
              </a:prstGeom>
              <a:solidFill>
                <a:srgbClr val="FF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grpSp>
        <p:sp>
          <p:nvSpPr>
            <p:cNvPr id="41990" name="Line Callout 2 5"/>
            <p:cNvSpPr>
              <a:spLocks/>
            </p:cNvSpPr>
            <p:nvPr/>
          </p:nvSpPr>
          <p:spPr bwMode="auto">
            <a:xfrm flipH="1">
              <a:off x="2632515" y="3345353"/>
              <a:ext cx="888518" cy="390872"/>
            </a:xfrm>
            <a:prstGeom prst="borderCallout2">
              <a:avLst>
                <a:gd name="adj1" fmla="val 18750"/>
                <a:gd name="adj2" fmla="val -8333"/>
                <a:gd name="adj3" fmla="val 18750"/>
                <a:gd name="adj4" fmla="val -16667"/>
                <a:gd name="adj5" fmla="val 112500"/>
                <a:gd name="adj6" fmla="val -46667"/>
              </a:avLst>
            </a:prstGeom>
            <a:solidFill>
              <a:schemeClr val="bg1"/>
            </a:solidFill>
            <a:ln w="57150" algn="ctr">
              <a:solidFill>
                <a:srgbClr val="00FFFF"/>
              </a:solidFill>
              <a:round/>
              <a:headEnd/>
              <a:tailEnd/>
            </a:ln>
          </p:spPr>
          <p:txBody>
            <a:bodyPr/>
            <a:lstStyle/>
            <a:p>
              <a:pPr eaLnBrk="0" hangingPunct="0"/>
              <a:r>
                <a:rPr lang="en-US" dirty="0"/>
                <a:t>2010</a:t>
              </a:r>
            </a:p>
          </p:txBody>
        </p:sp>
        <p:sp>
          <p:nvSpPr>
            <p:cNvPr id="41991" name="Line Callout 2 6"/>
            <p:cNvSpPr>
              <a:spLocks/>
            </p:cNvSpPr>
            <p:nvPr/>
          </p:nvSpPr>
          <p:spPr bwMode="auto">
            <a:xfrm>
              <a:off x="5451915" y="2117697"/>
              <a:ext cx="888518" cy="390872"/>
            </a:xfrm>
            <a:prstGeom prst="borderCallout2">
              <a:avLst>
                <a:gd name="adj1" fmla="val 18750"/>
                <a:gd name="adj2" fmla="val -8333"/>
                <a:gd name="adj3" fmla="val 18750"/>
                <a:gd name="adj4" fmla="val -16667"/>
                <a:gd name="adj5" fmla="val 112500"/>
                <a:gd name="adj6" fmla="val -46667"/>
              </a:avLst>
            </a:prstGeom>
            <a:solidFill>
              <a:schemeClr val="bg1"/>
            </a:solidFill>
            <a:ln w="57150" algn="ctr">
              <a:solidFill>
                <a:srgbClr val="00FFFF"/>
              </a:solidFill>
              <a:round/>
              <a:headEnd/>
              <a:tailEnd/>
            </a:ln>
          </p:spPr>
          <p:txBody>
            <a:bodyPr/>
            <a:lstStyle/>
            <a:p>
              <a:pPr eaLnBrk="0" hangingPunct="0"/>
              <a:r>
                <a:rPr lang="en-US" dirty="0"/>
                <a:t>2011</a:t>
              </a:r>
            </a:p>
          </p:txBody>
        </p:sp>
        <p:sp>
          <p:nvSpPr>
            <p:cNvPr id="41992" name="Oval 7"/>
            <p:cNvSpPr>
              <a:spLocks noChangeArrowheads="1"/>
            </p:cNvSpPr>
            <p:nvPr/>
          </p:nvSpPr>
          <p:spPr bwMode="auto">
            <a:xfrm>
              <a:off x="3868003" y="4188406"/>
              <a:ext cx="300445" cy="300445"/>
            </a:xfrm>
            <a:prstGeom prst="ellipse">
              <a:avLst/>
            </a:prstGeom>
            <a:noFill/>
            <a:ln w="57150" algn="ctr">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dirty="0"/>
            </a:p>
          </p:txBody>
        </p:sp>
        <p:sp>
          <p:nvSpPr>
            <p:cNvPr id="41993" name="Oval 8"/>
            <p:cNvSpPr>
              <a:spLocks noChangeArrowheads="1"/>
            </p:cNvSpPr>
            <p:nvPr/>
          </p:nvSpPr>
          <p:spPr bwMode="auto">
            <a:xfrm>
              <a:off x="4784126" y="2842753"/>
              <a:ext cx="300445" cy="300445"/>
            </a:xfrm>
            <a:prstGeom prst="ellipse">
              <a:avLst/>
            </a:prstGeom>
            <a:noFill/>
            <a:ln w="57150" algn="ctr">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dirty="0"/>
            </a:p>
          </p:txBody>
        </p:sp>
      </p:grpSp>
      <p:sp>
        <p:nvSpPr>
          <p:cNvPr id="41987" name="TextBox 11"/>
          <p:cNvSpPr txBox="1">
            <a:spLocks noChangeArrowheads="1"/>
          </p:cNvSpPr>
          <p:nvPr/>
        </p:nvSpPr>
        <p:spPr bwMode="auto">
          <a:xfrm>
            <a:off x="5451475" y="3384550"/>
            <a:ext cx="33924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i="1" dirty="0"/>
              <a:t>From 2010 to 2011 Pre-tax Profit and net income moved closer!</a:t>
            </a:r>
          </a:p>
        </p:txBody>
      </p:sp>
      <p:sp>
        <p:nvSpPr>
          <p:cNvPr id="13" name="Title 12"/>
          <p:cNvSpPr>
            <a:spLocks noGrp="1"/>
          </p:cNvSpPr>
          <p:nvPr>
            <p:ph type="title"/>
          </p:nvPr>
        </p:nvSpPr>
        <p:spPr>
          <a:xfrm>
            <a:off x="304800" y="676275"/>
            <a:ext cx="8534400" cy="769938"/>
          </a:xfrm>
        </p:spPr>
        <p:txBody>
          <a:bodyPr/>
          <a:lstStyle/>
          <a:p>
            <a:pPr>
              <a:defRPr/>
            </a:pPr>
            <a:r>
              <a:rPr lang="en-US" b="1" dirty="0"/>
              <a:t>Let’s Look a Little Closer</a:t>
            </a:r>
          </a:p>
        </p:txBody>
      </p:sp>
      <p:sp>
        <p:nvSpPr>
          <p:cNvPr id="14"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28</a:t>
            </a:fld>
            <a:endParaRPr lang="en-US" dirty="0"/>
          </a:p>
        </p:txBody>
      </p:sp>
    </p:spTree>
    <p:extLst>
      <p:ext uri="{BB962C8B-B14F-4D97-AF65-F5344CB8AC3E}">
        <p14:creationId xmlns:p14="http://schemas.microsoft.com/office/powerpoint/2010/main" val="49365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half" idx="1"/>
          </p:nvPr>
        </p:nvSpPr>
        <p:spPr>
          <a:xfrm>
            <a:off x="381000" y="1392093"/>
            <a:ext cx="4114800" cy="4114800"/>
          </a:xfrm>
        </p:spPr>
        <p:txBody>
          <a:bodyPr/>
          <a:lstStyle/>
          <a:p>
            <a:endParaRPr lang="en-US" dirty="0">
              <a:solidFill>
                <a:schemeClr val="bg1">
                  <a:lumMod val="65000"/>
                </a:schemeClr>
              </a:solidFill>
            </a:endParaRPr>
          </a:p>
        </p:txBody>
      </p:sp>
      <p:pic>
        <p:nvPicPr>
          <p:cNvPr id="481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11093"/>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12618"/>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4600575" y="4419601"/>
            <a:ext cx="1143000" cy="1739756"/>
          </a:xfrm>
          <a:prstGeom prst="roundRect">
            <a:avLst/>
          </a:prstGeom>
          <a:solidFill>
            <a:srgbClr val="00B0F0">
              <a:alpha val="2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lumMod val="65000"/>
                </a:schemeClr>
              </a:solidFill>
            </a:endParaRPr>
          </a:p>
        </p:txBody>
      </p:sp>
      <p:sp>
        <p:nvSpPr>
          <p:cNvPr id="48139" name="Content Placeholder 8"/>
          <p:cNvSpPr txBox="1">
            <a:spLocks/>
          </p:cNvSpPr>
          <p:nvPr/>
        </p:nvSpPr>
        <p:spPr bwMode="auto">
          <a:xfrm>
            <a:off x="5876925" y="858693"/>
            <a:ext cx="3081338" cy="803275"/>
          </a:xfrm>
          <a:prstGeom prst="rect">
            <a:avLst/>
          </a:prstGeom>
          <a:solidFill>
            <a:schemeClr val="bg1"/>
          </a:solidFill>
          <a:ln w="38100">
            <a:solidFill>
              <a:srgbClr val="7030A0"/>
            </a:solidFill>
            <a:prstDash val="sysDot"/>
            <a:miter lim="800000"/>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spcBef>
                <a:spcPct val="70000"/>
              </a:spcBef>
            </a:pPr>
            <a:r>
              <a:rPr lang="en-US" b="1" dirty="0">
                <a:solidFill>
                  <a:srgbClr val="7030A0"/>
                </a:solidFill>
                <a:effectLst>
                  <a:outerShdw blurRad="38100" dist="38100" dir="2700000" algn="tl">
                    <a:srgbClr val="000000">
                      <a:alpha val="43137"/>
                    </a:srgbClr>
                  </a:outerShdw>
                </a:effectLst>
              </a:rPr>
              <a:t>Final step down the Income Statement</a:t>
            </a:r>
          </a:p>
          <a:p>
            <a:pPr>
              <a:spcBef>
                <a:spcPct val="70000"/>
              </a:spcBef>
            </a:pPr>
            <a:r>
              <a:rPr lang="en-US" b="1" dirty="0">
                <a:solidFill>
                  <a:schemeClr val="bg1">
                    <a:lumMod val="65000"/>
                  </a:schemeClr>
                </a:solidFill>
              </a:rPr>
              <a:t> </a:t>
            </a:r>
          </a:p>
        </p:txBody>
      </p:sp>
      <p:sp>
        <p:nvSpPr>
          <p:cNvPr id="21" name="Content Placeholder 8"/>
          <p:cNvSpPr txBox="1">
            <a:spLocks/>
          </p:cNvSpPr>
          <p:nvPr/>
        </p:nvSpPr>
        <p:spPr bwMode="auto">
          <a:xfrm>
            <a:off x="6040891" y="2952750"/>
            <a:ext cx="3103109" cy="457200"/>
          </a:xfrm>
          <a:prstGeom prst="rect">
            <a:avLst/>
          </a:prstGeom>
          <a:solidFill>
            <a:schemeClr val="bg1"/>
          </a:solidFill>
          <a:ln w="9525">
            <a:solidFill>
              <a:srgbClr val="7030A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1800">
                <a:solidFill>
                  <a:schemeClr val="tx1"/>
                </a:solidFill>
                <a:latin typeface="+mn-lt"/>
                <a:cs typeface="+mn-cs"/>
              </a:defRPr>
            </a:lvl4pPr>
            <a:lvl5pPr marL="2057400" indent="-228600" algn="l" rtl="0" eaLnBrk="0" fontAlgn="base" hangingPunct="0">
              <a:spcBef>
                <a:spcPct val="20000"/>
              </a:spcBef>
              <a:spcAft>
                <a:spcPct val="0"/>
              </a:spcAft>
              <a:buChar char="»"/>
              <a:defRPr sz="1800">
                <a:solidFill>
                  <a:schemeClr val="tx1"/>
                </a:solidFill>
                <a:latin typeface="Arial" pitchFamily="34" charset="0"/>
                <a:cs typeface="+mn-cs"/>
              </a:defRPr>
            </a:lvl5pPr>
            <a:lvl6pPr marL="2514600" indent="-228600" algn="l" rtl="0" fontAlgn="base">
              <a:spcBef>
                <a:spcPct val="20000"/>
              </a:spcBef>
              <a:spcAft>
                <a:spcPct val="0"/>
              </a:spcAft>
              <a:buChar char="»"/>
              <a:defRPr sz="1800">
                <a:solidFill>
                  <a:schemeClr val="tx1"/>
                </a:solidFill>
                <a:latin typeface="+mn-lt"/>
                <a:cs typeface="+mn-cs"/>
              </a:defRPr>
            </a:lvl6pPr>
            <a:lvl7pPr marL="2971800" indent="-228600" algn="l" rtl="0" fontAlgn="base">
              <a:spcBef>
                <a:spcPct val="20000"/>
              </a:spcBef>
              <a:spcAft>
                <a:spcPct val="0"/>
              </a:spcAft>
              <a:buChar char="»"/>
              <a:defRPr sz="1800">
                <a:solidFill>
                  <a:schemeClr val="tx1"/>
                </a:solidFill>
                <a:latin typeface="+mn-lt"/>
                <a:cs typeface="+mn-cs"/>
              </a:defRPr>
            </a:lvl7pPr>
            <a:lvl8pPr marL="3429000" indent="-228600" algn="l" rtl="0" fontAlgn="base">
              <a:spcBef>
                <a:spcPct val="20000"/>
              </a:spcBef>
              <a:spcAft>
                <a:spcPct val="0"/>
              </a:spcAft>
              <a:buChar char="»"/>
              <a:defRPr sz="1800">
                <a:solidFill>
                  <a:schemeClr val="tx1"/>
                </a:solidFill>
                <a:latin typeface="+mn-lt"/>
                <a:cs typeface="+mn-cs"/>
              </a:defRPr>
            </a:lvl8pPr>
            <a:lvl9pPr marL="3886200" indent="-228600" algn="l" rtl="0" fontAlgn="base">
              <a:spcBef>
                <a:spcPct val="20000"/>
              </a:spcBef>
              <a:spcAft>
                <a:spcPct val="0"/>
              </a:spcAft>
              <a:buChar char="»"/>
              <a:defRPr sz="1800">
                <a:solidFill>
                  <a:schemeClr val="tx1"/>
                </a:solidFill>
                <a:latin typeface="+mn-lt"/>
                <a:cs typeface="+mn-cs"/>
              </a:defRPr>
            </a:lvl9pPr>
          </a:lstStyle>
          <a:p>
            <a:pPr marL="0" indent="0">
              <a:buFontTx/>
              <a:buNone/>
              <a:defRPr/>
            </a:pPr>
            <a:r>
              <a:rPr lang="en-US" sz="2400" b="1" kern="0" dirty="0">
                <a:solidFill>
                  <a:srgbClr val="7030A0"/>
                </a:solidFill>
                <a:effectLst>
                  <a:outerShdw blurRad="38100" dist="38100" dir="2700000" algn="tl">
                    <a:srgbClr val="000000">
                      <a:alpha val="43137"/>
                    </a:srgbClr>
                  </a:outerShdw>
                </a:effectLst>
              </a:rPr>
              <a:t>Shares Outstanding</a:t>
            </a:r>
          </a:p>
          <a:p>
            <a:pPr>
              <a:defRPr/>
            </a:pPr>
            <a:endParaRPr lang="en-US" sz="2400" kern="0" dirty="0">
              <a:solidFill>
                <a:srgbClr val="00B0F0"/>
              </a:solidFill>
            </a:endParaRPr>
          </a:p>
          <a:p>
            <a:pPr marL="0" indent="0">
              <a:buFontTx/>
              <a:buNone/>
              <a:defRPr/>
            </a:pPr>
            <a:endParaRPr lang="en-US" kern="0" dirty="0"/>
          </a:p>
        </p:txBody>
      </p:sp>
      <p:cxnSp>
        <p:nvCxnSpPr>
          <p:cNvPr id="22" name="Straight Arrow Connector 21"/>
          <p:cNvCxnSpPr>
            <a:cxnSpLocks/>
          </p:cNvCxnSpPr>
          <p:nvPr/>
        </p:nvCxnSpPr>
        <p:spPr>
          <a:xfrm flipH="1">
            <a:off x="5562599" y="3409950"/>
            <a:ext cx="1057277" cy="2305050"/>
          </a:xfrm>
          <a:prstGeom prst="straightConnector1">
            <a:avLst/>
          </a:prstGeom>
          <a:ln w="38100">
            <a:solidFill>
              <a:srgbClr val="7030A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48400" y="4670425"/>
            <a:ext cx="2058987" cy="1569660"/>
          </a:xfrm>
          <a:prstGeom prst="rect">
            <a:avLst/>
          </a:prstGeom>
          <a:solidFill>
            <a:schemeClr val="bg1"/>
          </a:solidFill>
          <a:ln w="3175">
            <a:solidFill>
              <a:srgbClr val="0000FF"/>
            </a:solidFill>
          </a:ln>
        </p:spPr>
        <p:txBody>
          <a:bodyPr>
            <a:spAutoFit/>
          </a:bodyPr>
          <a:lstStyle/>
          <a:p>
            <a:pPr>
              <a:defRPr/>
            </a:pPr>
            <a:r>
              <a:rPr lang="en-US" dirty="0">
                <a:solidFill>
                  <a:srgbClr val="7030A0"/>
                </a:solidFill>
              </a:rPr>
              <a:t>Results in</a:t>
            </a:r>
            <a:r>
              <a:rPr lang="en-US" dirty="0">
                <a:solidFill>
                  <a:schemeClr val="bg1">
                    <a:lumMod val="65000"/>
                  </a:schemeClr>
                </a:solidFill>
              </a:rPr>
              <a:t> </a:t>
            </a:r>
            <a:r>
              <a:rPr lang="en-US" b="1" dirty="0">
                <a:solidFill>
                  <a:srgbClr val="0000FF"/>
                </a:solidFill>
                <a:effectLst>
                  <a:outerShdw blurRad="38100" dist="38100" dir="2700000" algn="tl">
                    <a:srgbClr val="000000">
                      <a:alpha val="43137"/>
                    </a:srgbClr>
                  </a:outerShdw>
                </a:effectLst>
              </a:rPr>
              <a:t>Net Income Per Share</a:t>
            </a:r>
            <a:r>
              <a:rPr lang="en-US" dirty="0">
                <a:solidFill>
                  <a:srgbClr val="0000FF"/>
                </a:solidFill>
                <a:effectLst>
                  <a:outerShdw blurRad="38100" dist="38100" dir="2700000" algn="tl">
                    <a:srgbClr val="000000">
                      <a:alpha val="43137"/>
                    </a:srgbClr>
                  </a:outerShdw>
                </a:effectLst>
              </a:rPr>
              <a:t>. </a:t>
            </a:r>
            <a:endParaRPr lang="en-US" dirty="0">
              <a:solidFill>
                <a:srgbClr val="0000FF"/>
              </a:solidFill>
            </a:endParaRPr>
          </a:p>
          <a:p>
            <a:pPr>
              <a:defRPr/>
            </a:pPr>
            <a:endParaRPr lang="en-US" dirty="0"/>
          </a:p>
        </p:txBody>
      </p:sp>
      <p:cxnSp>
        <p:nvCxnSpPr>
          <p:cNvPr id="24" name="Straight Arrow Connector 23"/>
          <p:cNvCxnSpPr>
            <a:stCxn id="23" idx="1"/>
          </p:cNvCxnSpPr>
          <p:nvPr/>
        </p:nvCxnSpPr>
        <p:spPr>
          <a:xfrm flipH="1">
            <a:off x="5562600" y="5455255"/>
            <a:ext cx="685800" cy="531857"/>
          </a:xfrm>
          <a:prstGeom prst="straightConnector1">
            <a:avLst/>
          </a:prstGeom>
          <a:ln w="381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bwMode="auto">
          <a:xfrm>
            <a:off x="547914" y="5872812"/>
            <a:ext cx="2347686" cy="286544"/>
          </a:xfrm>
          <a:prstGeom prst="ellipse">
            <a:avLst/>
          </a:prstGeom>
          <a:noFill/>
          <a:ln w="44450" cap="flat" cmpd="sng" algn="ctr">
            <a:solidFill>
              <a:srgbClr val="0000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
        <p:nvSpPr>
          <p:cNvPr id="14" name="Slide Number Placeholder 3"/>
          <p:cNvSpPr>
            <a:spLocks noGrp="1"/>
          </p:cNvSpPr>
          <p:nvPr>
            <p:ph type="sldNum" sz="quarter" idx="11"/>
          </p:nvPr>
        </p:nvSpPr>
        <p:spPr>
          <a:xfrm>
            <a:off x="2971800" y="6248400"/>
            <a:ext cx="1905000" cy="457200"/>
          </a:xfrm>
        </p:spPr>
        <p:txBody>
          <a:bodyPr/>
          <a:lstStyle/>
          <a:p>
            <a:pPr>
              <a:defRPr/>
            </a:pPr>
            <a:fld id="{E1D564A0-30EB-4BFF-A5E1-00BDA28AD9FB}" type="slidenum">
              <a:rPr lang="en-US" smtClean="0"/>
              <a:pPr>
                <a:defRPr/>
              </a:pPr>
              <a:t>29</a:t>
            </a:fld>
            <a:endParaRPr lang="en-US" dirty="0"/>
          </a:p>
        </p:txBody>
      </p:sp>
      <p:sp>
        <p:nvSpPr>
          <p:cNvPr id="15" name="Oval 14">
            <a:extLst>
              <a:ext uri="{FF2B5EF4-FFF2-40B4-BE49-F238E27FC236}">
                <a16:creationId xmlns:a16="http://schemas.microsoft.com/office/drawing/2014/main" id="{58833755-35F2-43DB-994F-EDE9CF66783B}"/>
              </a:ext>
            </a:extLst>
          </p:cNvPr>
          <p:cNvSpPr/>
          <p:nvPr/>
        </p:nvSpPr>
        <p:spPr bwMode="auto">
          <a:xfrm>
            <a:off x="178560" y="4195690"/>
            <a:ext cx="4012439" cy="30011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347178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31" presetClass="entr" presetSubtype="0" fill="hold" nodeType="afterEffect">
                                  <p:stCondLst>
                                    <p:cond delay="5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par>
                          <p:cTn id="30" fill="hold">
                            <p:stCondLst>
                              <p:cond delay="0"/>
                            </p:stCondLst>
                            <p:childTnLst>
                              <p:par>
                                <p:cTn id="31" presetID="22" presetClass="entr" presetSubtype="4" fill="hold" nodeType="afterEffect">
                                  <p:stCondLst>
                                    <p:cond delay="25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par>
                          <p:cTn id="34" fill="hold">
                            <p:stCondLst>
                              <p:cond delay="750"/>
                            </p:stCondLst>
                            <p:childTnLst>
                              <p:par>
                                <p:cTn id="35" presetID="45" presetClass="entr" presetSubtype="0" fill="hold" grpId="0" nodeType="after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000"/>
                                        <p:tgtEl>
                                          <p:spTgt spid="25"/>
                                        </p:tgtEl>
                                      </p:cBhvr>
                                    </p:animEffect>
                                    <p:anim calcmode="lin" valueType="num">
                                      <p:cBhvr>
                                        <p:cTn id="38" dur="2000" fill="hold"/>
                                        <p:tgtEl>
                                          <p:spTgt spid="25"/>
                                        </p:tgtEl>
                                        <p:attrNameLst>
                                          <p:attrName>ppt_w</p:attrName>
                                        </p:attrNameLst>
                                      </p:cBhvr>
                                      <p:tavLst>
                                        <p:tav tm="0" fmla="#ppt_w*sin(2.5*pi*$)">
                                          <p:val>
                                            <p:fltVal val="0"/>
                                          </p:val>
                                        </p:tav>
                                        <p:tav tm="100000">
                                          <p:val>
                                            <p:fltVal val="1"/>
                                          </p:val>
                                        </p:tav>
                                      </p:tavLst>
                                    </p:anim>
                                    <p:anim calcmode="lin" valueType="num">
                                      <p:cBhvr>
                                        <p:cTn id="39"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1143000"/>
          </a:xfrm>
        </p:spPr>
        <p:txBody>
          <a:bodyPr wrap="square" anchor="ctr">
            <a:normAutofit/>
          </a:bodyPr>
          <a:lstStyle/>
          <a:p>
            <a:r>
              <a:rPr lang="en-US" dirty="0"/>
              <a:t>Disclaimer</a:t>
            </a:r>
          </a:p>
        </p:txBody>
      </p:sp>
      <p:pic>
        <p:nvPicPr>
          <p:cNvPr id="4" name="Picture 3" descr="A close up of a logo&#10;&#10;Description automatically generated">
            <a:extLst>
              <a:ext uri="{FF2B5EF4-FFF2-40B4-BE49-F238E27FC236}">
                <a16:creationId xmlns:a16="http://schemas.microsoft.com/office/drawing/2014/main" id="{E7B9AD26-90CC-439A-93DB-F6D6E3519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914400"/>
            <a:ext cx="3951288" cy="3951288"/>
          </a:xfrm>
          <a:prstGeom prst="rect">
            <a:avLst/>
          </a:prstGeom>
          <a:noFill/>
        </p:spPr>
      </p:pic>
      <p:sp>
        <p:nvSpPr>
          <p:cNvPr id="9" name="Content Placeholder 2"/>
          <p:cNvSpPr>
            <a:spLocks noGrp="1"/>
          </p:cNvSpPr>
          <p:nvPr>
            <p:ph sz="quarter" idx="4"/>
          </p:nvPr>
        </p:nvSpPr>
        <p:spPr>
          <a:xfrm>
            <a:off x="2819400" y="1295400"/>
            <a:ext cx="6095999" cy="4830763"/>
          </a:xfrm>
        </p:spPr>
        <p:txBody>
          <a:bodyPr wrap="square" anchor="t">
            <a:normAutofit/>
          </a:bodyPr>
          <a:lstStyle/>
          <a:p>
            <a:pPr>
              <a:lnSpc>
                <a:spcPct val="90000"/>
              </a:lnSpc>
              <a:defRPr/>
            </a:pPr>
            <a:r>
              <a:rPr lang="en-US" sz="1800" dirty="0"/>
              <a:t>This presentation may contain images of websites and products or services not endorsed by BetterInvesting.  The presenter is not endorsing or promoting the use of these websites, products or services.</a:t>
            </a:r>
          </a:p>
          <a:p>
            <a:pPr>
              <a:lnSpc>
                <a:spcPct val="90000"/>
              </a:lnSpc>
              <a:defRPr/>
            </a:pPr>
            <a:r>
              <a:rPr lang="en-US" sz="1800" dirty="0"/>
              <a:t>This presentation uses older examples prepared using various software.  Older examples are used in order to prevent the examples from being used for current investment decisions without proper updating and study.  The instructors makes no representation that the software used for the examples is still being used for their own stock studies.</a:t>
            </a:r>
          </a:p>
          <a:p>
            <a:pPr>
              <a:lnSpc>
                <a:spcPct val="90000"/>
              </a:lnSpc>
              <a:defRPr/>
            </a:pPr>
            <a:r>
              <a:rPr lang="en-US" sz="1800" dirty="0"/>
              <a:t>This session is being recorded for future use.</a:t>
            </a:r>
          </a:p>
        </p:txBody>
      </p:sp>
      <p:sp>
        <p:nvSpPr>
          <p:cNvPr id="5" name="Slide Number Placeholder 4"/>
          <p:cNvSpPr>
            <a:spLocks noGrp="1"/>
          </p:cNvSpPr>
          <p:nvPr>
            <p:ph type="sldNum" sz="quarter" idx="11"/>
          </p:nvPr>
        </p:nvSpPr>
        <p:spPr bwMode="auto">
          <a:xfrm>
            <a:off x="2971800" y="6248400"/>
            <a:ext cx="1905000" cy="457200"/>
          </a:xfrm>
        </p:spPr>
        <p:txBody>
          <a:bodyPr vert="horz" wrap="square" lIns="91440" tIns="45720" rIns="91440" bIns="45720" numCol="1" anchor="t" anchorCtr="0" compatLnSpc="1">
            <a:prstTxWarp prst="textNoShape">
              <a:avLst/>
            </a:prstTxWarp>
            <a:normAutofit/>
          </a:bodyPr>
          <a:lstStyle>
            <a:defPPr>
              <a:defRPr lang="en-US"/>
            </a:defPPr>
            <a:lvl1pPr algn="r" rtl="0" fontAlgn="base">
              <a:spcBef>
                <a:spcPct val="0"/>
              </a:spcBef>
              <a:spcAft>
                <a:spcPct val="0"/>
              </a:spcAft>
              <a:defRPr sz="2400" b="1" kern="1200" baseline="0" smtClean="0">
                <a:solidFill>
                  <a:schemeClr val="accent5">
                    <a:lumMod val="50000"/>
                  </a:schemeClr>
                </a:solidFill>
                <a:latin typeface="Arial Black" pitchFamily="34" charset="0"/>
                <a:ea typeface="+mn-ea"/>
                <a:cs typeface="Times New Roman" charset="0"/>
              </a:defRPr>
            </a:lvl1pPr>
            <a:lvl2pPr marL="4572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2pPr>
            <a:lvl3pPr marL="9144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3pPr>
            <a:lvl4pPr marL="13716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4pPr>
            <a:lvl5pPr marL="1828800" algn="l" rtl="0" fontAlgn="base">
              <a:spcBef>
                <a:spcPct val="50000"/>
              </a:spcBef>
              <a:spcAft>
                <a:spcPct val="0"/>
              </a:spcAft>
              <a:defRPr sz="2400" b="1" kern="1200">
                <a:solidFill>
                  <a:schemeClr val="tx1"/>
                </a:solidFill>
                <a:latin typeface="Arial" pitchFamily="34" charset="0"/>
                <a:ea typeface="+mn-ea"/>
                <a:cs typeface="Times New Roman" pitchFamily="18" charset="0"/>
              </a:defRPr>
            </a:lvl5pPr>
            <a:lvl6pPr marL="2286000" algn="l" defTabSz="914400" rtl="0" eaLnBrk="1" latinLnBrk="0" hangingPunct="1">
              <a:defRPr sz="2400" b="1" kern="1200">
                <a:solidFill>
                  <a:schemeClr val="tx1"/>
                </a:solidFill>
                <a:latin typeface="Arial" pitchFamily="34" charset="0"/>
                <a:ea typeface="+mn-ea"/>
                <a:cs typeface="Times New Roman" pitchFamily="18" charset="0"/>
              </a:defRPr>
            </a:lvl6pPr>
            <a:lvl7pPr marL="2743200" algn="l" defTabSz="914400" rtl="0" eaLnBrk="1" latinLnBrk="0" hangingPunct="1">
              <a:defRPr sz="2400" b="1" kern="1200">
                <a:solidFill>
                  <a:schemeClr val="tx1"/>
                </a:solidFill>
                <a:latin typeface="Arial" pitchFamily="34" charset="0"/>
                <a:ea typeface="+mn-ea"/>
                <a:cs typeface="Times New Roman" pitchFamily="18" charset="0"/>
              </a:defRPr>
            </a:lvl7pPr>
            <a:lvl8pPr marL="3200400" algn="l" defTabSz="914400" rtl="0" eaLnBrk="1" latinLnBrk="0" hangingPunct="1">
              <a:defRPr sz="2400" b="1" kern="1200">
                <a:solidFill>
                  <a:schemeClr val="tx1"/>
                </a:solidFill>
                <a:latin typeface="Arial" pitchFamily="34" charset="0"/>
                <a:ea typeface="+mn-ea"/>
                <a:cs typeface="Times New Roman" pitchFamily="18" charset="0"/>
              </a:defRPr>
            </a:lvl8pPr>
            <a:lvl9pPr marL="3657600" algn="l" defTabSz="914400" rtl="0" eaLnBrk="1" latinLnBrk="0" hangingPunct="1">
              <a:defRPr sz="2400" b="1" kern="1200">
                <a:solidFill>
                  <a:schemeClr val="tx1"/>
                </a:solidFill>
                <a:latin typeface="Arial" pitchFamily="34" charset="0"/>
                <a:ea typeface="+mn-ea"/>
                <a:cs typeface="Times New Roman" pitchFamily="18" charset="0"/>
              </a:defRPr>
            </a:lvl9pPr>
          </a:lstStyle>
          <a:p>
            <a:pPr>
              <a:spcAft>
                <a:spcPts val="600"/>
              </a:spcAft>
              <a:defRPr/>
            </a:pPr>
            <a:fld id="{2E345962-EEF8-463E-BE9F-20E13DC6895F}" type="slidenum">
              <a:rPr lang="en-US" smtClean="0">
                <a:solidFill>
                  <a:srgbClr val="003399"/>
                </a:solidFill>
              </a:rPr>
              <a:pPr>
                <a:spcAft>
                  <a:spcPts val="600"/>
                </a:spcAft>
                <a:defRPr/>
              </a:pPr>
              <a:t>3</a:t>
            </a:fld>
            <a:endParaRPr lang="en-US" dirty="0">
              <a:solidFill>
                <a:srgbClr val="003399"/>
              </a:solidFill>
            </a:endParaRPr>
          </a:p>
        </p:txBody>
      </p:sp>
    </p:spTree>
    <p:extLst>
      <p:ext uri="{BB962C8B-B14F-4D97-AF65-F5344CB8AC3E}">
        <p14:creationId xmlns:p14="http://schemas.microsoft.com/office/powerpoint/2010/main" val="434896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00704"/>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502229"/>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335667"/>
            <a:ext cx="315912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5853113" y="3286704"/>
            <a:ext cx="2360612" cy="2560638"/>
          </a:xfrm>
          <a:prstGeom prst="straightConnector1">
            <a:avLst/>
          </a:prstGeom>
          <a:ln w="38100">
            <a:solidFill>
              <a:srgbClr val="0000FF"/>
            </a:solidFill>
            <a:prstDash val="sysDash"/>
            <a:tailEnd type="arrow"/>
          </a:ln>
        </p:spPr>
        <p:style>
          <a:lnRef idx="2">
            <a:schemeClr val="dk1"/>
          </a:lnRef>
          <a:fillRef idx="0">
            <a:schemeClr val="dk1"/>
          </a:fillRef>
          <a:effectRef idx="1">
            <a:schemeClr val="dk1"/>
          </a:effectRef>
          <a:fontRef idx="minor">
            <a:schemeClr val="tx1"/>
          </a:fontRef>
        </p:style>
      </p:cxnSp>
      <p:grpSp>
        <p:nvGrpSpPr>
          <p:cNvPr id="2" name="Group 1">
            <a:extLst>
              <a:ext uri="{FF2B5EF4-FFF2-40B4-BE49-F238E27FC236}">
                <a16:creationId xmlns:a16="http://schemas.microsoft.com/office/drawing/2014/main" id="{93AC4A30-C27C-40D8-96EE-AE2629CB13E5}"/>
              </a:ext>
            </a:extLst>
          </p:cNvPr>
          <p:cNvGrpSpPr/>
          <p:nvPr/>
        </p:nvGrpSpPr>
        <p:grpSpPr>
          <a:xfrm>
            <a:off x="457200" y="3058104"/>
            <a:ext cx="8332788" cy="3114675"/>
            <a:chOff x="457200" y="3058104"/>
            <a:chExt cx="8332788" cy="3114675"/>
          </a:xfrm>
        </p:grpSpPr>
        <p:sp>
          <p:nvSpPr>
            <p:cNvPr id="7" name="Oval 6"/>
            <p:cNvSpPr/>
            <p:nvPr/>
          </p:nvSpPr>
          <p:spPr>
            <a:xfrm>
              <a:off x="457200" y="5802892"/>
              <a:ext cx="3276600" cy="36988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11" name="Oval 10"/>
            <p:cNvSpPr/>
            <p:nvPr/>
          </p:nvSpPr>
          <p:spPr>
            <a:xfrm>
              <a:off x="8213725" y="3058104"/>
              <a:ext cx="576263" cy="2286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sp>
          <p:nvSpPr>
            <p:cNvPr id="8" name="Oval 7"/>
            <p:cNvSpPr/>
            <p:nvPr/>
          </p:nvSpPr>
          <p:spPr>
            <a:xfrm>
              <a:off x="4800600" y="5801304"/>
              <a:ext cx="1143000" cy="2921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C000"/>
                </a:solidFill>
              </a:endParaRPr>
            </a:p>
          </p:txBody>
        </p:sp>
      </p:grpSp>
      <p:sp>
        <p:nvSpPr>
          <p:cNvPr id="12"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30</a:t>
            </a:fld>
            <a:endParaRPr lang="en-US" dirty="0"/>
          </a:p>
        </p:txBody>
      </p:sp>
      <p:sp>
        <p:nvSpPr>
          <p:cNvPr id="13" name="TextBox 5"/>
          <p:cNvSpPr txBox="1">
            <a:spLocks noChangeArrowheads="1"/>
          </p:cNvSpPr>
          <p:nvPr/>
        </p:nvSpPr>
        <p:spPr bwMode="auto">
          <a:xfrm>
            <a:off x="6632720" y="381000"/>
            <a:ext cx="2185987" cy="830997"/>
          </a:xfrm>
          <a:prstGeom prst="rect">
            <a:avLst/>
          </a:prstGeom>
          <a:solidFill>
            <a:schemeClr val="bg1"/>
          </a:solidFill>
          <a:ln w="38100">
            <a:solidFill>
              <a:srgbClr val="0000FF"/>
            </a:solidFill>
            <a:prstDash val="sysDot"/>
            <a:miter lim="800000"/>
            <a:headEnd/>
            <a:tailEnd/>
          </a:ln>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b="1" dirty="0">
                <a:solidFill>
                  <a:srgbClr val="0000FF"/>
                </a:solidFill>
              </a:rPr>
              <a:t>What is our final line?</a:t>
            </a:r>
          </a:p>
        </p:txBody>
      </p:sp>
      <p:sp>
        <p:nvSpPr>
          <p:cNvPr id="14" name="Rectangle 13"/>
          <p:cNvSpPr/>
          <p:nvPr/>
        </p:nvSpPr>
        <p:spPr>
          <a:xfrm>
            <a:off x="2563091" y="4495800"/>
            <a:ext cx="484909"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Co</a:t>
            </a:r>
          </a:p>
        </p:txBody>
      </p:sp>
    </p:spTree>
    <p:extLst>
      <p:ext uri="{BB962C8B-B14F-4D97-AF65-F5344CB8AC3E}">
        <p14:creationId xmlns:p14="http://schemas.microsoft.com/office/powerpoint/2010/main" val="405575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1" presetClass="entr" presetSubtype="0" fill="hold" nodeType="after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4386263" cy="5181600"/>
          </a:xfrm>
        </p:spPr>
        <p:txBody>
          <a:bodyPr/>
          <a:lstStyle/>
          <a:p>
            <a:pPr marL="0" indent="0">
              <a:buNone/>
              <a:defRPr/>
            </a:pPr>
            <a:r>
              <a:rPr lang="en-US" sz="2400" dirty="0"/>
              <a:t>The distance between the</a:t>
            </a:r>
            <a:r>
              <a:rPr lang="en-US" sz="2400" dirty="0">
                <a:solidFill>
                  <a:srgbClr val="9A7500"/>
                </a:solidFill>
              </a:rPr>
              <a:t> </a:t>
            </a:r>
            <a:r>
              <a:rPr lang="en-US" sz="2400" b="1" dirty="0">
                <a:solidFill>
                  <a:srgbClr val="9A7500"/>
                </a:solidFill>
                <a:effectLst>
                  <a:outerShdw blurRad="38100" dist="38100" dir="2700000" algn="tl">
                    <a:srgbClr val="000000">
                      <a:alpha val="43137"/>
                    </a:srgbClr>
                  </a:outerShdw>
                </a:effectLst>
              </a:rPr>
              <a:t>Net Income </a:t>
            </a:r>
            <a:r>
              <a:rPr lang="en-US" sz="2400" dirty="0"/>
              <a:t>line and the </a:t>
            </a:r>
            <a:r>
              <a:rPr lang="en-US" sz="2400" b="1" dirty="0">
                <a:solidFill>
                  <a:srgbClr val="0000FF"/>
                </a:solidFill>
                <a:effectLst>
                  <a:outerShdw blurRad="38100" dist="38100" dir="2700000" algn="tl">
                    <a:srgbClr val="000000">
                      <a:alpha val="43137"/>
                    </a:srgbClr>
                  </a:outerShdw>
                </a:effectLst>
              </a:rPr>
              <a:t>Earnings Per Share </a:t>
            </a:r>
            <a:r>
              <a:rPr lang="en-US" sz="2400" dirty="0"/>
              <a:t>line is changing. What might be the cause?</a:t>
            </a:r>
          </a:p>
          <a:p>
            <a:pPr>
              <a:defRPr/>
            </a:pPr>
            <a:endParaRPr lang="en-US" sz="2400" dirty="0"/>
          </a:p>
          <a:p>
            <a:pPr>
              <a:defRPr/>
            </a:pPr>
            <a:endParaRPr lang="en-US" sz="2400" dirty="0"/>
          </a:p>
        </p:txBody>
      </p:sp>
      <p:grpSp>
        <p:nvGrpSpPr>
          <p:cNvPr id="5" name="Group 4">
            <a:extLst>
              <a:ext uri="{FF2B5EF4-FFF2-40B4-BE49-F238E27FC236}">
                <a16:creationId xmlns:a16="http://schemas.microsoft.com/office/drawing/2014/main" id="{8F3CCB2E-7FC2-4B0C-920A-25080690514F}"/>
              </a:ext>
            </a:extLst>
          </p:cNvPr>
          <p:cNvGrpSpPr/>
          <p:nvPr/>
        </p:nvGrpSpPr>
        <p:grpSpPr>
          <a:xfrm>
            <a:off x="1154113" y="3335338"/>
            <a:ext cx="3206750" cy="977900"/>
            <a:chOff x="1154113" y="3335338"/>
            <a:chExt cx="3206750" cy="97790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4113" y="3335338"/>
              <a:ext cx="2200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988" y="3627438"/>
              <a:ext cx="3190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p:cNvSpPr/>
          <p:nvPr/>
        </p:nvSpPr>
        <p:spPr>
          <a:xfrm>
            <a:off x="1447800" y="3816350"/>
            <a:ext cx="2819400" cy="223838"/>
          </a:xfrm>
          <a:prstGeom prst="rect">
            <a:avLst/>
          </a:prstGeom>
          <a:solidFill>
            <a:schemeClr val="bg1">
              <a:lumMod val="65000"/>
              <a:alpha val="12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533400" y="676275"/>
            <a:ext cx="8534400" cy="769938"/>
          </a:xfrm>
        </p:spPr>
        <p:txBody>
          <a:bodyPr/>
          <a:lstStyle/>
          <a:p>
            <a:pPr>
              <a:defRPr/>
            </a:pPr>
            <a:r>
              <a:rPr lang="en-US" b="1" dirty="0"/>
              <a:t>What is Happening?</a:t>
            </a:r>
          </a:p>
        </p:txBody>
      </p:sp>
      <p:sp>
        <p:nvSpPr>
          <p:cNvPr id="56327" name="Slide Number Placeholder 3"/>
          <p:cNvSpPr>
            <a:spLocks noGrp="1"/>
          </p:cNvSpPr>
          <p:nvPr>
            <p:ph type="sldNum" sz="quarter" idx="4294967295"/>
          </p:nvPr>
        </p:nvSpPr>
        <p:spPr bwMode="auto">
          <a:xfrm>
            <a:off x="6691313" y="6275388"/>
            <a:ext cx="1995487" cy="446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A42544DF-6D50-4CD5-9501-F48F599AFD3B}" type="slidenum">
              <a:rPr lang="en-US"/>
              <a:pPr eaLnBrk="1" hangingPunct="1"/>
              <a:t>31</a:t>
            </a:fld>
            <a:endParaRPr lang="en-US" dirty="0"/>
          </a:p>
        </p:txBody>
      </p:sp>
      <p:pic>
        <p:nvPicPr>
          <p:cNvPr id="5632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5038" y="1411288"/>
            <a:ext cx="40608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Up-Down Arrow 5"/>
          <p:cNvSpPr/>
          <p:nvPr/>
        </p:nvSpPr>
        <p:spPr>
          <a:xfrm>
            <a:off x="5867400" y="5070475"/>
            <a:ext cx="155575" cy="357188"/>
          </a:xfrm>
          <a:prstGeom prst="upDownArrow">
            <a:avLst/>
          </a:prstGeom>
          <a:solidFill>
            <a:srgbClr val="FFC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7" name="Up-Down Arrow 16"/>
          <p:cNvSpPr/>
          <p:nvPr/>
        </p:nvSpPr>
        <p:spPr>
          <a:xfrm>
            <a:off x="6248400" y="5070475"/>
            <a:ext cx="142875" cy="357188"/>
          </a:xfrm>
          <a:prstGeom prst="upDownArrow">
            <a:avLst/>
          </a:prstGeom>
          <a:solidFill>
            <a:srgbClr val="FFC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sp>
        <p:nvSpPr>
          <p:cNvPr id="18" name="Up-Down Arrow 17"/>
          <p:cNvSpPr/>
          <p:nvPr/>
        </p:nvSpPr>
        <p:spPr>
          <a:xfrm>
            <a:off x="7742238" y="3595688"/>
            <a:ext cx="142875" cy="541337"/>
          </a:xfrm>
          <a:prstGeom prst="upDownArrow">
            <a:avLst/>
          </a:prstGeom>
          <a:solidFill>
            <a:srgbClr val="FFC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cxnSp>
        <p:nvCxnSpPr>
          <p:cNvPr id="13" name="Straight Arrow Connector 12"/>
          <p:cNvCxnSpPr/>
          <p:nvPr/>
        </p:nvCxnSpPr>
        <p:spPr>
          <a:xfrm>
            <a:off x="2971800" y="4191000"/>
            <a:ext cx="1773238" cy="1524000"/>
          </a:xfrm>
          <a:prstGeom prst="straightConnector1">
            <a:avLst/>
          </a:prstGeom>
          <a:ln w="38100">
            <a:solidFill>
              <a:srgbClr val="0000FF"/>
            </a:solidFill>
            <a:prstDash val="sysDot"/>
            <a:tailEnd type="arrow"/>
          </a:ln>
        </p:spPr>
        <p:style>
          <a:lnRef idx="3">
            <a:schemeClr val="dk1"/>
          </a:lnRef>
          <a:fillRef idx="0">
            <a:schemeClr val="dk1"/>
          </a:fillRef>
          <a:effectRef idx="2">
            <a:schemeClr val="dk1"/>
          </a:effectRef>
          <a:fontRef idx="minor">
            <a:schemeClr val="tx1"/>
          </a:fontRef>
        </p:style>
      </p:cxnSp>
      <p:sp>
        <p:nvSpPr>
          <p:cNvPr id="30" name="Up-Down Arrow 29"/>
          <p:cNvSpPr/>
          <p:nvPr/>
        </p:nvSpPr>
        <p:spPr>
          <a:xfrm>
            <a:off x="4100429" y="3816350"/>
            <a:ext cx="152400" cy="207962"/>
          </a:xfrm>
          <a:prstGeom prst="upDownArrow">
            <a:avLst/>
          </a:prstGeom>
          <a:solidFill>
            <a:srgbClr val="FFC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0099"/>
              </a:solidFill>
            </a:endParaRPr>
          </a:p>
        </p:txBody>
      </p:sp>
      <p:cxnSp>
        <p:nvCxnSpPr>
          <p:cNvPr id="15" name="Straight Arrow Connector 14"/>
          <p:cNvCxnSpPr/>
          <p:nvPr/>
        </p:nvCxnSpPr>
        <p:spPr>
          <a:xfrm>
            <a:off x="3200400" y="3595688"/>
            <a:ext cx="1544638" cy="1738312"/>
          </a:xfrm>
          <a:prstGeom prst="straightConnector1">
            <a:avLst/>
          </a:prstGeom>
          <a:ln w="38100">
            <a:solidFill>
              <a:srgbClr val="9A750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862302" y="4884003"/>
            <a:ext cx="3886200" cy="830997"/>
          </a:xfrm>
          <a:prstGeom prst="rect">
            <a:avLst/>
          </a:prstGeom>
          <a:solidFill>
            <a:srgbClr val="66FFFF">
              <a:alpha val="1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dirty="0"/>
              <a:t>Only one thing is happening in between!</a:t>
            </a:r>
          </a:p>
        </p:txBody>
      </p:sp>
      <p:sp>
        <p:nvSpPr>
          <p:cNvPr id="21"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31</a:t>
            </a:fld>
            <a:endParaRPr lang="en-US" dirty="0"/>
          </a:p>
        </p:txBody>
      </p:sp>
      <p:sp>
        <p:nvSpPr>
          <p:cNvPr id="22" name="TextBox 21"/>
          <p:cNvSpPr txBox="1"/>
          <p:nvPr/>
        </p:nvSpPr>
        <p:spPr>
          <a:xfrm>
            <a:off x="562624" y="5667702"/>
            <a:ext cx="3827463" cy="523220"/>
          </a:xfrm>
          <a:prstGeom prst="rect">
            <a:avLst/>
          </a:prstGeom>
          <a:noFill/>
        </p:spPr>
        <p:txBody>
          <a:bodyPr wrap="square" rtlCol="0">
            <a:spAutoFit/>
          </a:bodyPr>
          <a:lstStyle/>
          <a:p>
            <a:r>
              <a:rPr lang="en-US" sz="2800" b="1" i="1" dirty="0">
                <a:solidFill>
                  <a:srgbClr val="7030A0"/>
                </a:solidFill>
              </a:rPr>
              <a:t>Shares Outstanding !</a:t>
            </a:r>
            <a:endParaRPr lang="en-US" dirty="0">
              <a:solidFill>
                <a:srgbClr val="7030A0"/>
              </a:solidFill>
            </a:endParaRPr>
          </a:p>
        </p:txBody>
      </p:sp>
      <p:grpSp>
        <p:nvGrpSpPr>
          <p:cNvPr id="4" name="Group 3">
            <a:extLst>
              <a:ext uri="{FF2B5EF4-FFF2-40B4-BE49-F238E27FC236}">
                <a16:creationId xmlns:a16="http://schemas.microsoft.com/office/drawing/2014/main" id="{571F9527-F726-46D1-B3A4-DF179695FDC1}"/>
              </a:ext>
            </a:extLst>
          </p:cNvPr>
          <p:cNvGrpSpPr/>
          <p:nvPr/>
        </p:nvGrpSpPr>
        <p:grpSpPr>
          <a:xfrm>
            <a:off x="5822950" y="3514062"/>
            <a:ext cx="2826286" cy="1785439"/>
            <a:chOff x="5822950" y="3514062"/>
            <a:chExt cx="2826286" cy="1785439"/>
          </a:xfrm>
        </p:grpSpPr>
        <p:grpSp>
          <p:nvGrpSpPr>
            <p:cNvPr id="20" name="Group 19">
              <a:extLst>
                <a:ext uri="{FF2B5EF4-FFF2-40B4-BE49-F238E27FC236}">
                  <a16:creationId xmlns:a16="http://schemas.microsoft.com/office/drawing/2014/main" id="{C1E56128-31C3-40C8-90F2-6F2A8F74557A}"/>
                </a:ext>
              </a:extLst>
            </p:cNvPr>
            <p:cNvGrpSpPr/>
            <p:nvPr/>
          </p:nvGrpSpPr>
          <p:grpSpPr>
            <a:xfrm>
              <a:off x="5822950" y="4316413"/>
              <a:ext cx="762000" cy="609600"/>
              <a:chOff x="112482" y="4191000"/>
              <a:chExt cx="762000" cy="609600"/>
            </a:xfrm>
          </p:grpSpPr>
          <p:sp>
            <p:nvSpPr>
              <p:cNvPr id="23" name="Oval 17">
                <a:extLst>
                  <a:ext uri="{FF2B5EF4-FFF2-40B4-BE49-F238E27FC236}">
                    <a16:creationId xmlns:a16="http://schemas.microsoft.com/office/drawing/2014/main" id="{CD8D9879-EE04-431E-80A9-CE02AC29DA7E}"/>
                  </a:ext>
                </a:extLst>
              </p:cNvPr>
              <p:cNvSpPr>
                <a:spLocks noChangeArrowheads="1"/>
              </p:cNvSpPr>
              <p:nvPr/>
            </p:nvSpPr>
            <p:spPr bwMode="auto">
              <a:xfrm>
                <a:off x="112482" y="4191000"/>
                <a:ext cx="762000" cy="609600"/>
              </a:xfrm>
              <a:prstGeom prst="ellipse">
                <a:avLst/>
              </a:prstGeom>
              <a:solidFill>
                <a:schemeClr val="bg1"/>
              </a:solidFill>
              <a:ln w="50800">
                <a:solidFill>
                  <a:srgbClr val="9A75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4" name="Text Box 29">
                <a:extLst>
                  <a:ext uri="{FF2B5EF4-FFF2-40B4-BE49-F238E27FC236}">
                    <a16:creationId xmlns:a16="http://schemas.microsoft.com/office/drawing/2014/main" id="{D8AFD697-DD62-4E12-8AD7-715421422280}"/>
                  </a:ext>
                </a:extLst>
              </p:cNvPr>
              <p:cNvSpPr txBox="1">
                <a:spLocks noChangeArrowheads="1"/>
              </p:cNvSpPr>
              <p:nvPr/>
            </p:nvSpPr>
            <p:spPr bwMode="auto">
              <a:xfrm>
                <a:off x="316475" y="4343400"/>
                <a:ext cx="354013" cy="457200"/>
              </a:xfrm>
              <a:prstGeom prst="rect">
                <a:avLst/>
              </a:prstGeom>
              <a:solidFill>
                <a:schemeClr val="bg1">
                  <a:alpha val="0"/>
                </a:schemeClr>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9A7500"/>
                    </a:solidFill>
                  </a:rPr>
                  <a:t>5</a:t>
                </a:r>
              </a:p>
            </p:txBody>
          </p:sp>
        </p:grpSp>
        <p:grpSp>
          <p:nvGrpSpPr>
            <p:cNvPr id="25" name="Group 24">
              <a:extLst>
                <a:ext uri="{FF2B5EF4-FFF2-40B4-BE49-F238E27FC236}">
                  <a16:creationId xmlns:a16="http://schemas.microsoft.com/office/drawing/2014/main" id="{630004AA-F06F-48AF-A180-4C191D9335EB}"/>
                </a:ext>
              </a:extLst>
            </p:cNvPr>
            <p:cNvGrpSpPr/>
            <p:nvPr/>
          </p:nvGrpSpPr>
          <p:grpSpPr>
            <a:xfrm>
              <a:off x="7887236" y="3514062"/>
              <a:ext cx="762000" cy="609600"/>
              <a:chOff x="112483" y="4770438"/>
              <a:chExt cx="762000" cy="609600"/>
            </a:xfrm>
          </p:grpSpPr>
          <p:sp>
            <p:nvSpPr>
              <p:cNvPr id="26" name="Oval 18">
                <a:extLst>
                  <a:ext uri="{FF2B5EF4-FFF2-40B4-BE49-F238E27FC236}">
                    <a16:creationId xmlns:a16="http://schemas.microsoft.com/office/drawing/2014/main" id="{4B0E0F12-529B-4849-9A01-7897AC5E3CBC}"/>
                  </a:ext>
                </a:extLst>
              </p:cNvPr>
              <p:cNvSpPr>
                <a:spLocks noChangeArrowheads="1"/>
              </p:cNvSpPr>
              <p:nvPr/>
            </p:nvSpPr>
            <p:spPr bwMode="auto">
              <a:xfrm>
                <a:off x="112483" y="4770438"/>
                <a:ext cx="762000" cy="6096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27" name="Text Box 30">
                <a:extLst>
                  <a:ext uri="{FF2B5EF4-FFF2-40B4-BE49-F238E27FC236}">
                    <a16:creationId xmlns:a16="http://schemas.microsoft.com/office/drawing/2014/main" id="{0793CC9B-34BC-4458-8B7B-77B3B85F6A04}"/>
                  </a:ext>
                </a:extLst>
              </p:cNvPr>
              <p:cNvSpPr txBox="1">
                <a:spLocks noChangeArrowheads="1"/>
              </p:cNvSpPr>
              <p:nvPr/>
            </p:nvSpPr>
            <p:spPr bwMode="auto">
              <a:xfrm>
                <a:off x="316476" y="4875666"/>
                <a:ext cx="354013" cy="457200"/>
              </a:xfrm>
              <a:prstGeom prst="rect">
                <a:avLst/>
              </a:prstGeom>
              <a:solidFill>
                <a:schemeClr val="bg1">
                  <a:alpha val="0"/>
                </a:schemeClr>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6</a:t>
                </a:r>
              </a:p>
            </p:txBody>
          </p:sp>
        </p:grpSp>
        <p:grpSp>
          <p:nvGrpSpPr>
            <p:cNvPr id="28" name="Group 27">
              <a:extLst>
                <a:ext uri="{FF2B5EF4-FFF2-40B4-BE49-F238E27FC236}">
                  <a16:creationId xmlns:a16="http://schemas.microsoft.com/office/drawing/2014/main" id="{5EAD1F6F-C10C-44B5-9388-5B0AF6839EC0}"/>
                </a:ext>
              </a:extLst>
            </p:cNvPr>
            <p:cNvGrpSpPr/>
            <p:nvPr/>
          </p:nvGrpSpPr>
          <p:grpSpPr>
            <a:xfrm>
              <a:off x="7217569" y="4689901"/>
              <a:ext cx="762000" cy="609600"/>
              <a:chOff x="7865875" y="5181600"/>
              <a:chExt cx="762000" cy="609600"/>
            </a:xfrm>
          </p:grpSpPr>
          <p:sp>
            <p:nvSpPr>
              <p:cNvPr id="29" name="Oval 19">
                <a:extLst>
                  <a:ext uri="{FF2B5EF4-FFF2-40B4-BE49-F238E27FC236}">
                    <a16:creationId xmlns:a16="http://schemas.microsoft.com/office/drawing/2014/main" id="{41BD409E-AF9C-449C-BA4A-D03476A1BD5E}"/>
                  </a:ext>
                </a:extLst>
              </p:cNvPr>
              <p:cNvSpPr>
                <a:spLocks noChangeArrowheads="1"/>
              </p:cNvSpPr>
              <p:nvPr/>
            </p:nvSpPr>
            <p:spPr bwMode="auto">
              <a:xfrm>
                <a:off x="7865875" y="5181600"/>
                <a:ext cx="762000" cy="609600"/>
              </a:xfrm>
              <a:prstGeom prst="ellipse">
                <a:avLst/>
              </a:prstGeom>
              <a:solidFill>
                <a:schemeClr val="bg1"/>
              </a:solidFill>
              <a:ln w="508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dirty="0"/>
              </a:p>
            </p:txBody>
          </p:sp>
          <p:sp>
            <p:nvSpPr>
              <p:cNvPr id="31" name="Text Box 31">
                <a:extLst>
                  <a:ext uri="{FF2B5EF4-FFF2-40B4-BE49-F238E27FC236}">
                    <a16:creationId xmlns:a16="http://schemas.microsoft.com/office/drawing/2014/main" id="{47FC144E-4B98-45A2-AEC1-D02E154217C9}"/>
                  </a:ext>
                </a:extLst>
              </p:cNvPr>
              <p:cNvSpPr txBox="1">
                <a:spLocks noChangeArrowheads="1"/>
              </p:cNvSpPr>
              <p:nvPr/>
            </p:nvSpPr>
            <p:spPr bwMode="auto">
              <a:xfrm>
                <a:off x="8106946" y="5257800"/>
                <a:ext cx="354013" cy="457200"/>
              </a:xfrm>
              <a:prstGeom prst="rect">
                <a:avLst/>
              </a:prstGeom>
              <a:solidFill>
                <a:schemeClr val="bg1">
                  <a:alpha val="0"/>
                </a:schemeClr>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0000FF"/>
                    </a:solidFill>
                  </a:rPr>
                  <a:t>7</a:t>
                </a:r>
              </a:p>
            </p:txBody>
          </p:sp>
        </p:grpSp>
      </p:grpSp>
    </p:spTree>
    <p:extLst>
      <p:ext uri="{BB962C8B-B14F-4D97-AF65-F5344CB8AC3E}">
        <p14:creationId xmlns:p14="http://schemas.microsoft.com/office/powerpoint/2010/main" val="104398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9" presetClass="entr" presetSubtype="1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fmla="#ppt_w*sin(2.5*pi*$)">
                                          <p:val>
                                            <p:fltVal val="0"/>
                                          </p:val>
                                        </p:tav>
                                        <p:tav tm="100000">
                                          <p:val>
                                            <p:fltVal val="1"/>
                                          </p:val>
                                        </p:tav>
                                      </p:tavLst>
                                    </p:anim>
                                    <p:anim calcmode="lin" valueType="num">
                                      <p:cBhvr>
                                        <p:cTn id="1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3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1000"/>
                            </p:stCondLst>
                            <p:childTnLst>
                              <p:par>
                                <p:cTn id="27" presetID="23" presetClass="entr" presetSubtype="16" fill="hold" grpId="0" nodeType="afterEffect">
                                  <p:stCondLst>
                                    <p:cond delay="500"/>
                                  </p:stCondLst>
                                  <p:childTnLst>
                                    <p:set>
                                      <p:cBhvr>
                                        <p:cTn id="28" dur="1" fill="hold">
                                          <p:stCondLst>
                                            <p:cond delay="0"/>
                                          </p:stCondLst>
                                        </p:cTn>
                                        <p:tgtEl>
                                          <p:spTgt spid="30"/>
                                        </p:tgtEl>
                                        <p:attrNameLst>
                                          <p:attrName>style.visibility</p:attrName>
                                        </p:attrNameLst>
                                      </p:cBhvr>
                                      <p:to>
                                        <p:strVal val="visible"/>
                                      </p:to>
                                    </p:set>
                                    <p:anim calcmode="lin" valueType="num">
                                      <p:cBhvr>
                                        <p:cTn id="29" dur="1000" fill="hold"/>
                                        <p:tgtEl>
                                          <p:spTgt spid="30"/>
                                        </p:tgtEl>
                                        <p:attrNameLst>
                                          <p:attrName>ppt_w</p:attrName>
                                        </p:attrNameLst>
                                      </p:cBhvr>
                                      <p:tavLst>
                                        <p:tav tm="0">
                                          <p:val>
                                            <p:fltVal val="0"/>
                                          </p:val>
                                        </p:tav>
                                        <p:tav tm="100000">
                                          <p:val>
                                            <p:strVal val="#ppt_w"/>
                                          </p:val>
                                        </p:tav>
                                      </p:tavLst>
                                    </p:anim>
                                    <p:anim calcmode="lin" valueType="num">
                                      <p:cBhvr>
                                        <p:cTn id="30" dur="10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9"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0" fill="hold"/>
                                        <p:tgtEl>
                                          <p:spTgt spid="22"/>
                                        </p:tgtEl>
                                        <p:attrNameLst>
                                          <p:attrName>ppt_w</p:attrName>
                                        </p:attrNameLst>
                                      </p:cBhvr>
                                      <p:tavLst>
                                        <p:tav tm="0" fmla="#ppt_w*sin(2.5*pi*$)">
                                          <p:val>
                                            <p:fltVal val="0"/>
                                          </p:val>
                                        </p:tav>
                                        <p:tav tm="100000">
                                          <p:val>
                                            <p:fltVal val="1"/>
                                          </p:val>
                                        </p:tav>
                                      </p:tavLst>
                                    </p:anim>
                                    <p:anim calcmode="lin" valueType="num">
                                      <p:cBhvr>
                                        <p:cTn id="40" dur="5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80">
                                          <p:stCondLst>
                                            <p:cond delay="0"/>
                                          </p:stCondLst>
                                        </p:cTn>
                                        <p:tgtEl>
                                          <p:spTgt spid="4"/>
                                        </p:tgtEl>
                                      </p:cBhvr>
                                    </p:animEffect>
                                    <p:anim calcmode="lin" valueType="num">
                                      <p:cBhvr>
                                        <p:cTn id="4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1" dur="26">
                                          <p:stCondLst>
                                            <p:cond delay="650"/>
                                          </p:stCondLst>
                                        </p:cTn>
                                        <p:tgtEl>
                                          <p:spTgt spid="4"/>
                                        </p:tgtEl>
                                      </p:cBhvr>
                                      <p:to x="100000" y="60000"/>
                                    </p:animScale>
                                    <p:animScale>
                                      <p:cBhvr>
                                        <p:cTn id="52" dur="166" decel="50000">
                                          <p:stCondLst>
                                            <p:cond delay="676"/>
                                          </p:stCondLst>
                                        </p:cTn>
                                        <p:tgtEl>
                                          <p:spTgt spid="4"/>
                                        </p:tgtEl>
                                      </p:cBhvr>
                                      <p:to x="100000" y="100000"/>
                                    </p:animScale>
                                    <p:animScale>
                                      <p:cBhvr>
                                        <p:cTn id="53" dur="26">
                                          <p:stCondLst>
                                            <p:cond delay="1312"/>
                                          </p:stCondLst>
                                        </p:cTn>
                                        <p:tgtEl>
                                          <p:spTgt spid="4"/>
                                        </p:tgtEl>
                                      </p:cBhvr>
                                      <p:to x="100000" y="80000"/>
                                    </p:animScale>
                                    <p:animScale>
                                      <p:cBhvr>
                                        <p:cTn id="54" dur="166" decel="50000">
                                          <p:stCondLst>
                                            <p:cond delay="1338"/>
                                          </p:stCondLst>
                                        </p:cTn>
                                        <p:tgtEl>
                                          <p:spTgt spid="4"/>
                                        </p:tgtEl>
                                      </p:cBhvr>
                                      <p:to x="100000" y="100000"/>
                                    </p:animScale>
                                    <p:animScale>
                                      <p:cBhvr>
                                        <p:cTn id="55" dur="26">
                                          <p:stCondLst>
                                            <p:cond delay="1642"/>
                                          </p:stCondLst>
                                        </p:cTn>
                                        <p:tgtEl>
                                          <p:spTgt spid="4"/>
                                        </p:tgtEl>
                                      </p:cBhvr>
                                      <p:to x="100000" y="90000"/>
                                    </p:animScale>
                                    <p:animScale>
                                      <p:cBhvr>
                                        <p:cTn id="56" dur="166" decel="50000">
                                          <p:stCondLst>
                                            <p:cond delay="1668"/>
                                          </p:stCondLst>
                                        </p:cTn>
                                        <p:tgtEl>
                                          <p:spTgt spid="4"/>
                                        </p:tgtEl>
                                      </p:cBhvr>
                                      <p:to x="100000" y="100000"/>
                                    </p:animScale>
                                    <p:animScale>
                                      <p:cBhvr>
                                        <p:cTn id="57" dur="26">
                                          <p:stCondLst>
                                            <p:cond delay="1808"/>
                                          </p:stCondLst>
                                        </p:cTn>
                                        <p:tgtEl>
                                          <p:spTgt spid="4"/>
                                        </p:tgtEl>
                                      </p:cBhvr>
                                      <p:to x="100000" y="95000"/>
                                    </p:animScale>
                                    <p:animScale>
                                      <p:cBhvr>
                                        <p:cTn id="5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0" grpId="0" animBg="1"/>
      <p:bldP spid="19"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Shares Outstanding</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Which Shares Outstanding should we use?</a:t>
            </a:r>
          </a:p>
          <a:p>
            <a:pPr lvl="1">
              <a:buFont typeface="Wingdings" panose="05000000000000000000" pitchFamily="2" charset="2"/>
              <a:buChar char="§"/>
            </a:pPr>
            <a:r>
              <a:rPr lang="en-US" dirty="0"/>
              <a:t>Basic Weighted Average Shares Outstanding</a:t>
            </a:r>
          </a:p>
          <a:p>
            <a:pPr lvl="1">
              <a:buFont typeface="Wingdings" panose="05000000000000000000" pitchFamily="2" charset="2"/>
              <a:buChar char="§"/>
            </a:pPr>
            <a:r>
              <a:rPr lang="en-US" dirty="0"/>
              <a:t>Diluted Weighted Average Shares Outstanding</a:t>
            </a:r>
          </a:p>
          <a:p>
            <a:pPr lvl="1">
              <a:buFont typeface="Wingdings" panose="05000000000000000000" pitchFamily="2" charset="2"/>
              <a:buChar char="§"/>
            </a:pPr>
            <a:endParaRPr lang="en-US" dirty="0"/>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32</a:t>
            </a:fld>
            <a:endParaRPr lang="en-US" dirty="0"/>
          </a:p>
        </p:txBody>
      </p:sp>
    </p:spTree>
    <p:extLst>
      <p:ext uri="{BB962C8B-B14F-4D97-AF65-F5344CB8AC3E}">
        <p14:creationId xmlns:p14="http://schemas.microsoft.com/office/powerpoint/2010/main" val="2099750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8E78-C9D0-4868-BCCE-503815C79095}"/>
              </a:ext>
            </a:extLst>
          </p:cNvPr>
          <p:cNvSpPr>
            <a:spLocks noGrp="1"/>
          </p:cNvSpPr>
          <p:nvPr>
            <p:ph type="title"/>
          </p:nvPr>
        </p:nvSpPr>
        <p:spPr/>
        <p:txBody>
          <a:bodyPr/>
          <a:lstStyle/>
          <a:p>
            <a:pPr algn="ctr"/>
            <a:r>
              <a:rPr lang="en-US" dirty="0">
                <a:solidFill>
                  <a:srgbClr val="0000FF"/>
                </a:solidFill>
                <a:effectLst>
                  <a:outerShdw blurRad="38100" dist="38100" dir="2700000" algn="tl">
                    <a:srgbClr val="000000">
                      <a:alpha val="43137"/>
                    </a:srgbClr>
                  </a:outerShdw>
                </a:effectLst>
              </a:rPr>
              <a:t>Questions?</a:t>
            </a:r>
          </a:p>
        </p:txBody>
      </p:sp>
      <p:sp>
        <p:nvSpPr>
          <p:cNvPr id="6" name="Slide Number Placeholder 1">
            <a:extLst>
              <a:ext uri="{FF2B5EF4-FFF2-40B4-BE49-F238E27FC236}">
                <a16:creationId xmlns:a16="http://schemas.microsoft.com/office/drawing/2014/main" id="{091C6CC1-2840-481E-8C5D-159507824E6B}"/>
              </a:ext>
            </a:extLst>
          </p:cNvPr>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33</a:t>
            </a:fld>
            <a:endParaRPr lang="en-US" dirty="0"/>
          </a:p>
        </p:txBody>
      </p:sp>
      <p:pic>
        <p:nvPicPr>
          <p:cNvPr id="5" name="Picture 4" descr="A picture containing shape&#10;&#10;Description automatically generated">
            <a:extLst>
              <a:ext uri="{FF2B5EF4-FFF2-40B4-BE49-F238E27FC236}">
                <a16:creationId xmlns:a16="http://schemas.microsoft.com/office/drawing/2014/main" id="{DCAC42A2-A947-4C3D-879C-D344315827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448" y="1507787"/>
            <a:ext cx="3487103" cy="4514049"/>
          </a:xfrm>
          <a:prstGeom prst="rect">
            <a:avLst/>
          </a:prstGeom>
        </p:spPr>
      </p:pic>
    </p:spTree>
    <p:extLst>
      <p:ext uri="{BB962C8B-B14F-4D97-AF65-F5344CB8AC3E}">
        <p14:creationId xmlns:p14="http://schemas.microsoft.com/office/powerpoint/2010/main" val="1370825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676275"/>
            <a:ext cx="8534400" cy="769938"/>
          </a:xfrm>
        </p:spPr>
        <p:txBody>
          <a:bodyPr/>
          <a:lstStyle/>
          <a:p>
            <a:pPr>
              <a:defRPr/>
            </a:pPr>
            <a:r>
              <a:rPr lang="en-US" b="1" dirty="0"/>
              <a:t>How Do We Use This?</a:t>
            </a:r>
          </a:p>
        </p:txBody>
      </p:sp>
      <p:sp>
        <p:nvSpPr>
          <p:cNvPr id="6" name="Content Placeholder 5"/>
          <p:cNvSpPr>
            <a:spLocks noGrp="1"/>
          </p:cNvSpPr>
          <p:nvPr>
            <p:ph idx="1"/>
          </p:nvPr>
        </p:nvSpPr>
        <p:spPr>
          <a:xfrm>
            <a:off x="533400" y="1447800"/>
            <a:ext cx="8229600" cy="4114800"/>
          </a:xfrm>
        </p:spPr>
        <p:txBody>
          <a:bodyPr/>
          <a:lstStyle/>
          <a:p>
            <a:pPr>
              <a:buFont typeface="Wingdings" panose="05000000000000000000" pitchFamily="2" charset="2"/>
              <a:buChar char="§"/>
              <a:defRPr/>
            </a:pPr>
            <a:r>
              <a:rPr lang="en-US" sz="2400" dirty="0"/>
              <a:t>We try to understand how the company has grown historically.</a:t>
            </a:r>
          </a:p>
          <a:p>
            <a:pPr>
              <a:buFont typeface="Wingdings" panose="05000000000000000000" pitchFamily="2" charset="2"/>
              <a:buChar char="§"/>
              <a:defRPr/>
            </a:pPr>
            <a:r>
              <a:rPr lang="en-US" sz="2400" dirty="0"/>
              <a:t>We try to understand where things have changed over time:</a:t>
            </a:r>
          </a:p>
          <a:p>
            <a:pPr lvl="1">
              <a:buFont typeface="Wingdings" panose="05000000000000000000" pitchFamily="2" charset="2"/>
              <a:buChar char="§"/>
              <a:defRPr/>
            </a:pPr>
            <a:r>
              <a:rPr lang="en-US" sz="2400" b="1" dirty="0">
                <a:solidFill>
                  <a:srgbClr val="00CC00"/>
                </a:solidFill>
                <a:effectLst>
                  <a:outerShdw blurRad="38100" dist="38100" dir="2700000" algn="tl">
                    <a:srgbClr val="000000">
                      <a:alpha val="43137"/>
                    </a:srgbClr>
                  </a:outerShdw>
                </a:effectLst>
              </a:rPr>
              <a:t>Sales</a:t>
            </a:r>
          </a:p>
          <a:p>
            <a:pPr lvl="1">
              <a:buFont typeface="Wingdings" panose="05000000000000000000" pitchFamily="2" charset="2"/>
              <a:buChar char="§"/>
              <a:defRPr/>
            </a:pPr>
            <a:r>
              <a:rPr lang="en-US" sz="2400" b="1" dirty="0">
                <a:solidFill>
                  <a:srgbClr val="7030A0"/>
                </a:solidFill>
                <a:effectLst>
                  <a:outerShdw blurRad="38100" dist="38100" dir="2700000" algn="tl">
                    <a:srgbClr val="000000">
                      <a:alpha val="43137"/>
                    </a:srgbClr>
                  </a:outerShdw>
                </a:effectLst>
              </a:rPr>
              <a:t>Expenses</a:t>
            </a:r>
          </a:p>
          <a:p>
            <a:pPr lvl="1">
              <a:buFont typeface="Wingdings" panose="05000000000000000000" pitchFamily="2" charset="2"/>
              <a:buChar char="§"/>
              <a:defRPr/>
            </a:pPr>
            <a:r>
              <a:rPr lang="en-US" sz="2400" dirty="0">
                <a:solidFill>
                  <a:srgbClr val="FF3399"/>
                </a:solidFill>
                <a:effectLst>
                  <a:outerShdw blurRad="38100" dist="38100" dir="2700000" algn="tl">
                    <a:srgbClr val="000000">
                      <a:alpha val="43137"/>
                    </a:srgbClr>
                  </a:outerShdw>
                </a:effectLst>
              </a:rPr>
              <a:t>Pre-Tax Profit </a:t>
            </a:r>
          </a:p>
          <a:p>
            <a:pPr>
              <a:buFont typeface="Wingdings" panose="05000000000000000000" pitchFamily="2" charset="2"/>
              <a:buChar char="§"/>
              <a:defRPr/>
            </a:pPr>
            <a:endParaRPr lang="en-US" sz="2400" dirty="0"/>
          </a:p>
          <a:p>
            <a:pPr>
              <a:buFont typeface="Wingdings" panose="05000000000000000000" pitchFamily="2" charset="2"/>
              <a:buChar char="§"/>
              <a:defRPr/>
            </a:pPr>
            <a:r>
              <a:rPr lang="en-US" sz="2400" dirty="0"/>
              <a:t>We use this information to help us project how the Income Statement might change over the next 5 years.</a:t>
            </a:r>
          </a:p>
        </p:txBody>
      </p:sp>
      <p:sp>
        <p:nvSpPr>
          <p:cNvPr id="2" name="TextBox 1"/>
          <p:cNvSpPr txBox="1"/>
          <p:nvPr/>
        </p:nvSpPr>
        <p:spPr>
          <a:xfrm>
            <a:off x="4717473" y="2971800"/>
            <a:ext cx="3308350" cy="1838965"/>
          </a:xfrm>
          <a:prstGeom prst="rect">
            <a:avLst/>
          </a:prstGeom>
          <a:noFill/>
        </p:spPr>
        <p:txBody>
          <a:bodyPr>
            <a:spAutoFit/>
          </a:bodyPr>
          <a:lstStyle/>
          <a:p>
            <a:pPr marL="342900" indent="-342900">
              <a:spcAft>
                <a:spcPts val="720"/>
              </a:spcAft>
              <a:buFont typeface="Wingdings" pitchFamily="2" charset="2"/>
              <a:buChar char="§"/>
              <a:defRPr/>
            </a:pPr>
            <a:r>
              <a:rPr lang="en-US" dirty="0">
                <a:solidFill>
                  <a:srgbClr val="7030A0"/>
                </a:solidFill>
                <a:effectLst>
                  <a:outerShdw blurRad="38100" dist="38100" dir="2700000" algn="tl">
                    <a:srgbClr val="000000">
                      <a:alpha val="43137"/>
                    </a:srgbClr>
                  </a:outerShdw>
                </a:effectLst>
              </a:rPr>
              <a:t>Taxes Paid</a:t>
            </a:r>
          </a:p>
          <a:p>
            <a:pPr marL="342900" indent="-342900">
              <a:spcAft>
                <a:spcPts val="720"/>
              </a:spcAft>
              <a:buFont typeface="Wingdings" pitchFamily="2" charset="2"/>
              <a:buChar char="§"/>
              <a:defRPr/>
            </a:pPr>
            <a:r>
              <a:rPr lang="en-US" b="1" dirty="0">
                <a:solidFill>
                  <a:srgbClr val="9A7500"/>
                </a:solidFill>
                <a:effectLst>
                  <a:outerShdw blurRad="38100" dist="38100" dir="2700000" algn="tl">
                    <a:srgbClr val="000000">
                      <a:alpha val="43137"/>
                    </a:srgbClr>
                  </a:outerShdw>
                </a:effectLst>
              </a:rPr>
              <a:t>Net Income</a:t>
            </a:r>
          </a:p>
          <a:p>
            <a:pPr marL="342900" indent="-342900">
              <a:spcAft>
                <a:spcPts val="720"/>
              </a:spcAft>
              <a:buFont typeface="Wingdings" pitchFamily="2" charset="2"/>
              <a:buChar char="§"/>
              <a:defRPr/>
            </a:pPr>
            <a:r>
              <a:rPr lang="en-US" dirty="0">
                <a:solidFill>
                  <a:srgbClr val="7030A0"/>
                </a:solidFill>
                <a:effectLst>
                  <a:outerShdw blurRad="38100" dist="38100" dir="2700000" algn="tl">
                    <a:srgbClr val="000000">
                      <a:alpha val="43137"/>
                    </a:srgbClr>
                  </a:outerShdw>
                </a:effectLst>
              </a:rPr>
              <a:t>Shares Outstanding</a:t>
            </a:r>
          </a:p>
          <a:p>
            <a:pPr marL="342900" indent="-342900">
              <a:spcAft>
                <a:spcPts val="720"/>
              </a:spcAft>
              <a:buFont typeface="Wingdings" pitchFamily="2" charset="2"/>
              <a:buChar char="§"/>
              <a:defRPr/>
            </a:pPr>
            <a:r>
              <a:rPr lang="en-US" dirty="0">
                <a:solidFill>
                  <a:srgbClr val="0000FF"/>
                </a:solidFill>
                <a:effectLst>
                  <a:outerShdw blurRad="38100" dist="38100" dir="2700000" algn="tl">
                    <a:srgbClr val="000000">
                      <a:alpha val="43137"/>
                    </a:srgbClr>
                  </a:outerShdw>
                </a:effectLst>
              </a:rPr>
              <a:t>Earnings Per share</a:t>
            </a:r>
          </a:p>
        </p:txBody>
      </p:sp>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34</a:t>
            </a:fld>
            <a:endParaRPr lang="en-US" dirty="0"/>
          </a:p>
        </p:txBody>
      </p:sp>
    </p:spTree>
    <p:extLst>
      <p:ext uri="{BB962C8B-B14F-4D97-AF65-F5344CB8AC3E}">
        <p14:creationId xmlns:p14="http://schemas.microsoft.com/office/powerpoint/2010/main" val="3501224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33400" y="685800"/>
            <a:ext cx="7772400" cy="769938"/>
          </a:xfrm>
        </p:spPr>
        <p:txBody>
          <a:bodyPr/>
          <a:lstStyle/>
          <a:p>
            <a:pPr>
              <a:defRPr/>
            </a:pPr>
            <a:r>
              <a:rPr lang="en-US" b="1" dirty="0"/>
              <a:t>Reality Check</a:t>
            </a:r>
          </a:p>
        </p:txBody>
      </p:sp>
      <p:sp>
        <p:nvSpPr>
          <p:cNvPr id="59395" name="Rectangle 3"/>
          <p:cNvSpPr>
            <a:spLocks noGrp="1" noChangeArrowheads="1"/>
          </p:cNvSpPr>
          <p:nvPr>
            <p:ph type="body" idx="1"/>
          </p:nvPr>
        </p:nvSpPr>
        <p:spPr>
          <a:xfrm>
            <a:off x="914400" y="1371600"/>
            <a:ext cx="7620000" cy="4800600"/>
          </a:xfrm>
        </p:spPr>
        <p:txBody>
          <a:bodyPr/>
          <a:lstStyle/>
          <a:p>
            <a:pPr>
              <a:buFont typeface="Wingdings" panose="05000000000000000000" pitchFamily="2" charset="2"/>
              <a:buChar char="§"/>
            </a:pPr>
            <a:r>
              <a:rPr lang="en-US" sz="2400" dirty="0"/>
              <a:t>We easily see what to focus on using Part 1 of the SSG, “Growth Analysis”.</a:t>
            </a:r>
          </a:p>
          <a:p>
            <a:pPr lvl="1">
              <a:buFont typeface="Wingdings" panose="05000000000000000000" pitchFamily="2" charset="2"/>
              <a:buChar char="§"/>
            </a:pPr>
            <a:r>
              <a:rPr lang="en-US" sz="2400" dirty="0"/>
              <a:t>The SSG tells you which items on the Income Statement to focus on.</a:t>
            </a:r>
          </a:p>
          <a:p>
            <a:pPr lvl="1">
              <a:buFont typeface="Wingdings" panose="05000000000000000000" pitchFamily="2" charset="2"/>
              <a:buChar char="§"/>
            </a:pPr>
            <a:r>
              <a:rPr lang="en-US" sz="2400" dirty="0"/>
              <a:t>We can isolate what is changing by looking at each set of lines.</a:t>
            </a:r>
          </a:p>
          <a:p>
            <a:pPr lvl="1">
              <a:buFont typeface="Wingdings" panose="05000000000000000000" pitchFamily="2" charset="2"/>
              <a:buChar char="§"/>
            </a:pPr>
            <a:r>
              <a:rPr lang="en-US" sz="2400" dirty="0"/>
              <a:t>This points us to the items we need to study and understand and consider in projecting the future.</a:t>
            </a:r>
          </a:p>
          <a:p>
            <a:pPr lvl="2">
              <a:buFont typeface="Wingdings" panose="05000000000000000000" pitchFamily="2" charset="2"/>
              <a:buChar char="§"/>
            </a:pPr>
            <a:r>
              <a:rPr lang="en-US" sz="2000" dirty="0"/>
              <a:t>Try looking in the Annual Report at Management’s Discussion and Analysis (MD&amp;A).</a:t>
            </a:r>
          </a:p>
          <a:p>
            <a:pPr lvl="1">
              <a:buFont typeface="Wingdings" panose="05000000000000000000" pitchFamily="2" charset="2"/>
              <a:buChar char="§"/>
            </a:pPr>
            <a:r>
              <a:rPr lang="en-US" sz="2400" dirty="0"/>
              <a:t>We can then project our future </a:t>
            </a:r>
            <a:r>
              <a:rPr lang="en-US" sz="2400" b="1" dirty="0">
                <a:solidFill>
                  <a:srgbClr val="0000FF"/>
                </a:solidFill>
              </a:rPr>
              <a:t>EPS</a:t>
            </a:r>
            <a:r>
              <a:rPr lang="en-US" sz="2400" b="1" dirty="0">
                <a:solidFill>
                  <a:schemeClr val="accent2"/>
                </a:solidFill>
              </a:rPr>
              <a:t> </a:t>
            </a:r>
            <a:r>
              <a:rPr lang="en-US" sz="2400" dirty="0"/>
              <a:t>by evaluating each component of the preferred procedure.</a:t>
            </a:r>
            <a:endParaRPr lang="en-US" sz="2400" b="1" dirty="0"/>
          </a:p>
          <a:p>
            <a:pPr>
              <a:buFont typeface="Wingdings" panose="05000000000000000000" pitchFamily="2" charset="2"/>
              <a:buChar char="§"/>
            </a:pPr>
            <a:endParaRPr lang="en-US" sz="2400" dirty="0"/>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35</a:t>
            </a:fld>
            <a:endParaRPr lang="en-US" dirty="0"/>
          </a:p>
        </p:txBody>
      </p:sp>
    </p:spTree>
    <p:extLst>
      <p:ext uri="{BB962C8B-B14F-4D97-AF65-F5344CB8AC3E}">
        <p14:creationId xmlns:p14="http://schemas.microsoft.com/office/powerpoint/2010/main" val="162448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E1D564A0-30EB-4BFF-A5E1-00BDA28AD9FB}" type="slidenum">
              <a:rPr lang="en-US" smtClean="0"/>
              <a:pPr>
                <a:defRPr/>
              </a:pPr>
              <a:t>36</a:t>
            </a:fld>
            <a:endParaRPr lang="en-US" dirty="0"/>
          </a:p>
        </p:txBody>
      </p:sp>
      <p:sp>
        <p:nvSpPr>
          <p:cNvPr id="2" name="Rectangle 1"/>
          <p:cNvSpPr/>
          <p:nvPr/>
        </p:nvSpPr>
        <p:spPr>
          <a:xfrm>
            <a:off x="1291642" y="533400"/>
            <a:ext cx="6949597" cy="1754326"/>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solidFill>
                  <a:srgbClr val="7030A0"/>
                </a:solidFill>
                <a:effectLst>
                  <a:outerShdw blurRad="76200" dist="50800" dir="5400000" algn="tl" rotWithShape="0">
                    <a:srgbClr val="000000">
                      <a:alpha val="65000"/>
                    </a:srgbClr>
                  </a:outerShdw>
                </a:effectLst>
              </a:rPr>
              <a:t>Where Do We Go From Here ?</a:t>
            </a:r>
          </a:p>
        </p:txBody>
      </p:sp>
      <p:pic>
        <p:nvPicPr>
          <p:cNvPr id="5" name="Picture 4" descr="A close up of a sign&#10;&#10;Description automatically generated">
            <a:extLst>
              <a:ext uri="{FF2B5EF4-FFF2-40B4-BE49-F238E27FC236}">
                <a16:creationId xmlns:a16="http://schemas.microsoft.com/office/drawing/2014/main" id="{EC877C15-DDF5-44B2-AEA7-2E19F57E2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039399"/>
            <a:ext cx="4109509" cy="5061751"/>
          </a:xfrm>
          <a:prstGeom prst="rect">
            <a:avLst/>
          </a:prstGeom>
        </p:spPr>
      </p:pic>
    </p:spTree>
    <p:extLst>
      <p:ext uri="{BB962C8B-B14F-4D97-AF65-F5344CB8AC3E}">
        <p14:creationId xmlns:p14="http://schemas.microsoft.com/office/powerpoint/2010/main" val="4281986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Management Discussion and Analysis (MD&amp;A)</a:t>
            </a:r>
          </a:p>
        </p:txBody>
      </p:sp>
      <p:sp>
        <p:nvSpPr>
          <p:cNvPr id="3" name="Content Placeholder 2"/>
          <p:cNvSpPr>
            <a:spLocks noGrp="1"/>
          </p:cNvSpPr>
          <p:nvPr>
            <p:ph idx="1"/>
          </p:nvPr>
        </p:nvSpPr>
        <p:spPr/>
        <p:txBody>
          <a:bodyPr/>
          <a:lstStyle/>
          <a:p>
            <a:r>
              <a:rPr lang="en-US" dirty="0"/>
              <a:t>Where do we find out why things are changing?</a:t>
            </a:r>
          </a:p>
          <a:p>
            <a:pPr lvl="1"/>
            <a:r>
              <a:rPr lang="en-US" dirty="0"/>
              <a:t>MD&amp;A!</a:t>
            </a:r>
          </a:p>
          <a:p>
            <a:r>
              <a:rPr lang="en-US" dirty="0"/>
              <a:t>MD&amp;A</a:t>
            </a:r>
          </a:p>
          <a:p>
            <a:pPr lvl="1"/>
            <a:r>
              <a:rPr lang="en-US" dirty="0"/>
              <a:t>Part of a company’s annual report.</a:t>
            </a:r>
          </a:p>
          <a:p>
            <a:pPr lvl="1"/>
            <a:r>
              <a:rPr lang="en-US" dirty="0"/>
              <a:t>Management provides an overview of what has happened and why?</a:t>
            </a:r>
          </a:p>
        </p:txBody>
      </p:sp>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37</a:t>
            </a:fld>
            <a:endParaRPr lang="en-US" dirty="0"/>
          </a:p>
        </p:txBody>
      </p:sp>
    </p:spTree>
    <p:extLst>
      <p:ext uri="{BB962C8B-B14F-4D97-AF65-F5344CB8AC3E}">
        <p14:creationId xmlns:p14="http://schemas.microsoft.com/office/powerpoint/2010/main" val="3382996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23330"/>
            <a:ext cx="9153526"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1"/>
          <p:cNvSpPr txBox="1">
            <a:spLocks/>
          </p:cNvSpPr>
          <p:nvPr/>
        </p:nvSpPr>
        <p:spPr bwMode="auto">
          <a:xfrm>
            <a:off x="4419600" y="6400800"/>
            <a:ext cx="6096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38</a:t>
            </a:fld>
            <a:endParaRPr lang="en-US" dirty="0"/>
          </a:p>
        </p:txBody>
      </p:sp>
      <p:sp>
        <p:nvSpPr>
          <p:cNvPr id="5" name="Rectangle 4"/>
          <p:cNvSpPr/>
          <p:nvPr/>
        </p:nvSpPr>
        <p:spPr>
          <a:xfrm>
            <a:off x="304800" y="1600200"/>
            <a:ext cx="5257800" cy="12192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2" y="2215515"/>
            <a:ext cx="7772400" cy="1362075"/>
          </a:xfrm>
        </p:spPr>
        <p:txBody>
          <a:bodyPr/>
          <a:lstStyle/>
          <a:p>
            <a:r>
              <a:rPr lang="en-US" dirty="0"/>
              <a:t>RPM I</a:t>
            </a:r>
            <a:r>
              <a:rPr lang="en-US" cap="small" dirty="0">
                <a:latin typeface="+mn-lt"/>
              </a:rPr>
              <a:t>nternational Inc</a:t>
            </a:r>
            <a:endParaRPr lang="en-US" dirty="0"/>
          </a:p>
        </p:txBody>
      </p:sp>
      <p:sp>
        <p:nvSpPr>
          <p:cNvPr id="3" name="Text Placeholder 2"/>
          <p:cNvSpPr>
            <a:spLocks noGrp="1"/>
          </p:cNvSpPr>
          <p:nvPr>
            <p:ph type="body" idx="1"/>
          </p:nvPr>
        </p:nvSpPr>
        <p:spPr>
          <a:xfrm>
            <a:off x="333375" y="838200"/>
            <a:ext cx="7772400" cy="1500187"/>
          </a:xfrm>
        </p:spPr>
        <p:txBody>
          <a:bodyPr>
            <a:normAutofit/>
          </a:bodyPr>
          <a:lstStyle/>
          <a:p>
            <a:r>
              <a:rPr lang="en-US" sz="4000" b="1" dirty="0">
                <a:solidFill>
                  <a:srgbClr val="00B0F0"/>
                </a:solidFill>
                <a:effectLst>
                  <a:outerShdw blurRad="38100" dist="38100" dir="2700000" algn="tl">
                    <a:srgbClr val="000000">
                      <a:alpha val="43137"/>
                    </a:srgbClr>
                  </a:outerShdw>
                </a:effectLst>
                <a:latin typeface="Arial Black" panose="020B0A04020102020204" pitchFamily="34" charset="0"/>
              </a:rPr>
              <a:t>Case Study</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57200"/>
            <a:ext cx="68865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00200"/>
            <a:ext cx="3110240" cy="230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2877901"/>
            <a:ext cx="22098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2970" y="2885010"/>
            <a:ext cx="702860" cy="607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4360" y="3382726"/>
            <a:ext cx="1164040" cy="793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7298" y="2879109"/>
            <a:ext cx="142875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57550" y="3513730"/>
            <a:ext cx="13906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847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i="1" dirty="0">
                <a:solidFill>
                  <a:srgbClr val="00B0F0"/>
                </a:solidFill>
              </a:rPr>
              <a:t>Expenses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819400"/>
            <a:ext cx="68865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39</a:t>
            </a:fld>
            <a:endParaRPr lang="en-US" dirty="0"/>
          </a:p>
        </p:txBody>
      </p:sp>
    </p:spTree>
    <p:extLst>
      <p:ext uri="{BB962C8B-B14F-4D97-AF65-F5344CB8AC3E}">
        <p14:creationId xmlns:p14="http://schemas.microsoft.com/office/powerpoint/2010/main" val="104012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152400" y="381000"/>
            <a:ext cx="7772400" cy="1143000"/>
          </a:xfrm>
        </p:spPr>
        <p:txBody>
          <a:bodyPr/>
          <a:lstStyle/>
          <a:p>
            <a:pPr eaLnBrk="1" hangingPunct="1"/>
            <a:r>
              <a:rPr lang="en-US" altLang="en-US" b="1" dirty="0"/>
              <a:t>Objectives</a:t>
            </a:r>
          </a:p>
        </p:txBody>
      </p:sp>
      <p:sp>
        <p:nvSpPr>
          <p:cNvPr id="6148" name="Rectangle 3"/>
          <p:cNvSpPr>
            <a:spLocks noGrp="1" noChangeArrowheads="1"/>
          </p:cNvSpPr>
          <p:nvPr>
            <p:ph type="body" idx="4294967295"/>
          </p:nvPr>
        </p:nvSpPr>
        <p:spPr>
          <a:xfrm>
            <a:off x="152400" y="1371600"/>
            <a:ext cx="8610600" cy="3962400"/>
          </a:xfrm>
        </p:spPr>
        <p:txBody>
          <a:bodyPr/>
          <a:lstStyle/>
          <a:p>
            <a:pPr eaLnBrk="1" hangingPunct="1">
              <a:buFont typeface="Wingdings" panose="05000000000000000000" pitchFamily="2" charset="2"/>
              <a:buChar char="§"/>
            </a:pPr>
            <a:r>
              <a:rPr lang="en-US" altLang="en-US" sz="2800" b="0" dirty="0"/>
              <a:t>Review the relationship between the Income Statement, </a:t>
            </a:r>
            <a:r>
              <a:rPr lang="en-US" altLang="en-US" sz="2800" b="0"/>
              <a:t>Preferred Procedure, </a:t>
            </a:r>
            <a:r>
              <a:rPr lang="en-US" altLang="en-US" sz="2800" b="0" dirty="0"/>
              <a:t>and the Stock            Selection Guide (SSG)</a:t>
            </a:r>
          </a:p>
          <a:p>
            <a:pPr marL="0" indent="0" eaLnBrk="1" hangingPunct="1">
              <a:buNone/>
            </a:pPr>
            <a:endParaRPr lang="en-US" altLang="en-US" sz="1000" b="0" dirty="0"/>
          </a:p>
          <a:p>
            <a:pPr eaLnBrk="1" hangingPunct="1">
              <a:buFont typeface="Wingdings" panose="05000000000000000000" pitchFamily="2" charset="2"/>
              <a:buChar char="§"/>
            </a:pPr>
            <a:r>
              <a:rPr lang="en-US" altLang="en-US" sz="2800" b="0" dirty="0"/>
              <a:t>Understand the relationships on the SSG           and what you need to research</a:t>
            </a:r>
          </a:p>
          <a:p>
            <a:pPr marL="0" indent="0" eaLnBrk="1" hangingPunct="1">
              <a:buNone/>
            </a:pPr>
            <a:endParaRPr lang="en-US" altLang="en-US" sz="1000" b="0" dirty="0"/>
          </a:p>
          <a:p>
            <a:pPr eaLnBrk="1" hangingPunct="1">
              <a:buFont typeface="Wingdings" panose="05000000000000000000" pitchFamily="2" charset="2"/>
              <a:buChar char="§"/>
            </a:pPr>
            <a:r>
              <a:rPr lang="en-US" altLang="en-US" sz="2800" dirty="0"/>
              <a:t>Case Study applying what we                       learned                                                                                                    </a:t>
            </a:r>
          </a:p>
        </p:txBody>
      </p:sp>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a:t>
            </a:fld>
            <a:endParaRPr lang="en-US" dirty="0"/>
          </a:p>
        </p:txBody>
      </p:sp>
      <p:pic>
        <p:nvPicPr>
          <p:cNvPr id="9" name="Picture 8" descr="A sign on a pole&#10;&#10;Description automatically generated">
            <a:extLst>
              <a:ext uri="{FF2B5EF4-FFF2-40B4-BE49-F238E27FC236}">
                <a16:creationId xmlns:a16="http://schemas.microsoft.com/office/drawing/2014/main" id="{37268E3F-89F2-4D57-9259-D0048D415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3124200"/>
            <a:ext cx="4596892" cy="4028027"/>
          </a:xfrm>
          <a:prstGeom prst="rect">
            <a:avLst/>
          </a:prstGeom>
        </p:spPr>
      </p:pic>
    </p:spTree>
    <p:extLst>
      <p:ext uri="{BB962C8B-B14F-4D97-AF65-F5344CB8AC3E}">
        <p14:creationId xmlns:p14="http://schemas.microsoft.com/office/powerpoint/2010/main" val="135520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5" y="304799"/>
            <a:ext cx="9131135" cy="619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644515"/>
            <a:ext cx="2438400" cy="1209675"/>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599" y="5851207"/>
            <a:ext cx="2219325" cy="1000125"/>
          </a:xfrm>
          <a:prstGeom prst="rect">
            <a:avLst/>
          </a:prstGeom>
          <a:noFill/>
          <a:ln w="28575">
            <a:solidFill>
              <a:srgbClr val="00B0F0"/>
            </a:solidFill>
            <a:miter lim="800000"/>
            <a:headEnd/>
            <a:tailEnd/>
          </a:ln>
          <a:extLst>
            <a:ext uri="{909E8E84-426E-40DD-AFC4-6F175D3DCCD1}">
              <a14:hiddenFill xmlns:a14="http://schemas.microsoft.com/office/drawing/2010/main">
                <a:solidFill>
                  <a:schemeClr val="accent1"/>
                </a:solidFill>
              </a14:hiddenFill>
            </a:ext>
          </a:extLst>
        </p:spPr>
      </p:pic>
      <p:sp>
        <p:nvSpPr>
          <p:cNvPr id="6" name="Slide Number Placeholder 1"/>
          <p:cNvSpPr txBox="1">
            <a:spLocks/>
          </p:cNvSpPr>
          <p:nvPr/>
        </p:nvSpPr>
        <p:spPr bwMode="auto">
          <a:xfrm>
            <a:off x="3124200" y="6477000"/>
            <a:ext cx="1905000" cy="374332"/>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40</a:t>
            </a:fld>
            <a:endParaRPr lang="en-US" dirty="0"/>
          </a:p>
        </p:txBody>
      </p:sp>
      <p:sp>
        <p:nvSpPr>
          <p:cNvPr id="3" name="Oval 2"/>
          <p:cNvSpPr/>
          <p:nvPr/>
        </p:nvSpPr>
        <p:spPr>
          <a:xfrm>
            <a:off x="6553200" y="3733800"/>
            <a:ext cx="1371600" cy="990600"/>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553200" y="5851207"/>
            <a:ext cx="1371600" cy="990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pic>
        <p:nvPicPr>
          <p:cNvPr id="4" name="Picture 3">
            <a:extLst>
              <a:ext uri="{FF2B5EF4-FFF2-40B4-BE49-F238E27FC236}">
                <a16:creationId xmlns:a16="http://schemas.microsoft.com/office/drawing/2014/main" id="{3D4A2DFD-4497-4EEF-9FF8-007235F95DD9}"/>
              </a:ext>
            </a:extLst>
          </p:cNvPr>
          <p:cNvPicPr>
            <a:picLocks noChangeAspect="1"/>
          </p:cNvPicPr>
          <p:nvPr/>
        </p:nvPicPr>
        <p:blipFill>
          <a:blip r:embed="rId6"/>
          <a:stretch>
            <a:fillRect/>
          </a:stretch>
        </p:blipFill>
        <p:spPr>
          <a:xfrm>
            <a:off x="1181117" y="4082026"/>
            <a:ext cx="1114532" cy="1209675"/>
          </a:xfrm>
          <a:prstGeom prst="rect">
            <a:avLst/>
          </a:prstGeom>
          <a:ln w="28575">
            <a:solidFill>
              <a:srgbClr val="FF0000"/>
            </a:solidFill>
          </a:ln>
        </p:spPr>
      </p:pic>
      <p:pic>
        <p:nvPicPr>
          <p:cNvPr id="14" name="Picture 13">
            <a:extLst>
              <a:ext uri="{FF2B5EF4-FFF2-40B4-BE49-F238E27FC236}">
                <a16:creationId xmlns:a16="http://schemas.microsoft.com/office/drawing/2014/main" id="{3F0B8CD1-6780-4E2F-A006-5203FA30EAA8}"/>
              </a:ext>
            </a:extLst>
          </p:cNvPr>
          <p:cNvPicPr>
            <a:picLocks noChangeAspect="1"/>
          </p:cNvPicPr>
          <p:nvPr/>
        </p:nvPicPr>
        <p:blipFill>
          <a:blip r:embed="rId7"/>
          <a:stretch>
            <a:fillRect/>
          </a:stretch>
        </p:blipFill>
        <p:spPr>
          <a:xfrm>
            <a:off x="4019174" y="3206073"/>
            <a:ext cx="2686425" cy="2228348"/>
          </a:xfrm>
          <a:prstGeom prst="rect">
            <a:avLst/>
          </a:prstGeom>
          <a:ln w="76200">
            <a:solidFill>
              <a:schemeClr val="accent1"/>
            </a:solidFill>
          </a:ln>
        </p:spPr>
      </p:pic>
      <p:pic>
        <p:nvPicPr>
          <p:cNvPr id="8" name="Picture 7">
            <a:extLst>
              <a:ext uri="{FF2B5EF4-FFF2-40B4-BE49-F238E27FC236}">
                <a16:creationId xmlns:a16="http://schemas.microsoft.com/office/drawing/2014/main" id="{D4E13D66-7A13-47BA-A25C-4E65AB438512}"/>
              </a:ext>
            </a:extLst>
          </p:cNvPr>
          <p:cNvPicPr>
            <a:picLocks noChangeAspect="1"/>
          </p:cNvPicPr>
          <p:nvPr/>
        </p:nvPicPr>
        <p:blipFill>
          <a:blip r:embed="rId8"/>
          <a:stretch>
            <a:fillRect/>
          </a:stretch>
        </p:blipFill>
        <p:spPr>
          <a:xfrm>
            <a:off x="3978093" y="3206073"/>
            <a:ext cx="2711814" cy="2251317"/>
          </a:xfrm>
          <a:prstGeom prst="rect">
            <a:avLst/>
          </a:prstGeom>
          <a:ln w="57150">
            <a:solidFill>
              <a:srgbClr val="00B050"/>
            </a:solidFill>
          </a:ln>
        </p:spPr>
      </p:pic>
      <p:grpSp>
        <p:nvGrpSpPr>
          <p:cNvPr id="12" name="Group 11">
            <a:extLst>
              <a:ext uri="{FF2B5EF4-FFF2-40B4-BE49-F238E27FC236}">
                <a16:creationId xmlns:a16="http://schemas.microsoft.com/office/drawing/2014/main" id="{40F49552-2AF4-4DEA-953A-121581BD8606}"/>
              </a:ext>
            </a:extLst>
          </p:cNvPr>
          <p:cNvGrpSpPr/>
          <p:nvPr/>
        </p:nvGrpSpPr>
        <p:grpSpPr>
          <a:xfrm>
            <a:off x="5457546" y="4005601"/>
            <a:ext cx="510466" cy="1439369"/>
            <a:chOff x="5457546" y="4005601"/>
            <a:chExt cx="510466" cy="1439369"/>
          </a:xfrm>
        </p:grpSpPr>
        <p:sp>
          <p:nvSpPr>
            <p:cNvPr id="9" name="Arrow: Right 8">
              <a:extLst>
                <a:ext uri="{FF2B5EF4-FFF2-40B4-BE49-F238E27FC236}">
                  <a16:creationId xmlns:a16="http://schemas.microsoft.com/office/drawing/2014/main" id="{2C326EA6-39A8-45EA-85FC-4C1CF455B097}"/>
                </a:ext>
              </a:extLst>
            </p:cNvPr>
            <p:cNvSpPr/>
            <p:nvPr/>
          </p:nvSpPr>
          <p:spPr bwMode="auto">
            <a:xfrm flipH="1">
              <a:off x="5461985" y="4005601"/>
              <a:ext cx="506027" cy="223499"/>
            </a:xfrm>
            <a:prstGeom prst="rightArrow">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
          <p:nvSpPr>
            <p:cNvPr id="10" name="Arrow: Right 9">
              <a:extLst>
                <a:ext uri="{FF2B5EF4-FFF2-40B4-BE49-F238E27FC236}">
                  <a16:creationId xmlns:a16="http://schemas.microsoft.com/office/drawing/2014/main" id="{B69B7261-DB3F-4408-ACCB-5EA551F3EC5E}"/>
                </a:ext>
              </a:extLst>
            </p:cNvPr>
            <p:cNvSpPr/>
            <p:nvPr/>
          </p:nvSpPr>
          <p:spPr bwMode="auto">
            <a:xfrm flipH="1">
              <a:off x="5457546" y="5221471"/>
              <a:ext cx="506027" cy="223499"/>
            </a:xfrm>
            <a:prstGeom prst="rightArrow">
              <a:avLst/>
            </a:prstGeom>
            <a:noFill/>
            <a:ln w="4445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spTree>
    <p:extLst>
      <p:ext uri="{BB962C8B-B14F-4D97-AF65-F5344CB8AC3E}">
        <p14:creationId xmlns:p14="http://schemas.microsoft.com/office/powerpoint/2010/main" val="257559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anim calcmode="lin" valueType="num">
                                      <p:cBhvr>
                                        <p:cTn id="17" dur="2000" fill="hold"/>
                                        <p:tgtEl>
                                          <p:spTgt spid="12"/>
                                        </p:tgtEl>
                                        <p:attrNameLst>
                                          <p:attrName>ppt_w</p:attrName>
                                        </p:attrNameLst>
                                      </p:cBhvr>
                                      <p:tavLst>
                                        <p:tav tm="0" fmla="#ppt_w*sin(2.5*pi*$)">
                                          <p:val>
                                            <p:fltVal val="0"/>
                                          </p:val>
                                        </p:tav>
                                        <p:tav tm="100000">
                                          <p:val>
                                            <p:fltVal val="1"/>
                                          </p:val>
                                        </p:tav>
                                      </p:tavLst>
                                    </p:anim>
                                    <p:anim calcmode="lin" valueType="num">
                                      <p:cBhvr>
                                        <p:cTn id="1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483935" y="6356350"/>
            <a:ext cx="2133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9C0AC-96BF-4C54-8680-5A640F316E85}" type="slidenum">
              <a:rPr lang="en-US" smtClean="0"/>
              <a:pPr/>
              <a:t>41</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1695"/>
            <a:ext cx="8971722" cy="606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41</a:t>
            </a:fld>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551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3124200" y="6477000"/>
            <a:ext cx="1905000" cy="3810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42</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5141"/>
            <a:ext cx="5513070" cy="6098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61FB7A70-BE9C-4F0E-A6E9-D939A42EB0A0}"/>
              </a:ext>
            </a:extLst>
          </p:cNvPr>
          <p:cNvGrpSpPr/>
          <p:nvPr/>
        </p:nvGrpSpPr>
        <p:grpSpPr>
          <a:xfrm>
            <a:off x="5266071" y="1404731"/>
            <a:ext cx="2177928" cy="1616290"/>
            <a:chOff x="5266071" y="1404731"/>
            <a:chExt cx="2177928" cy="1616290"/>
          </a:xfrm>
        </p:grpSpPr>
        <p:cxnSp>
          <p:nvCxnSpPr>
            <p:cNvPr id="6" name="Straight Arrow Connector 5"/>
            <p:cNvCxnSpPr/>
            <p:nvPr/>
          </p:nvCxnSpPr>
          <p:spPr>
            <a:xfrm flipH="1" flipV="1">
              <a:off x="5266071" y="2034050"/>
              <a:ext cx="1938555" cy="986971"/>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505444" y="1404731"/>
              <a:ext cx="1938555" cy="98697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55141"/>
            <a:ext cx="2078355" cy="78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34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43</a:t>
            </a:fld>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11" y="1499234"/>
            <a:ext cx="8349963" cy="125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1" y="2750899"/>
            <a:ext cx="8813989" cy="93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a:extLst>
              <a:ext uri="{FF2B5EF4-FFF2-40B4-BE49-F238E27FC236}">
                <a16:creationId xmlns:a16="http://schemas.microsoft.com/office/drawing/2014/main" id="{A42FFB7B-741F-45F5-990B-6007453840F9}"/>
              </a:ext>
            </a:extLst>
          </p:cNvPr>
          <p:cNvGrpSpPr/>
          <p:nvPr/>
        </p:nvGrpSpPr>
        <p:grpSpPr>
          <a:xfrm>
            <a:off x="3124620" y="1691798"/>
            <a:ext cx="2438926" cy="2118202"/>
            <a:chOff x="3124620" y="1691798"/>
            <a:chExt cx="2438926" cy="2118202"/>
          </a:xfrm>
        </p:grpSpPr>
        <p:sp>
          <p:nvSpPr>
            <p:cNvPr id="3" name="Oval 2"/>
            <p:cNvSpPr/>
            <p:nvPr/>
          </p:nvSpPr>
          <p:spPr>
            <a:xfrm>
              <a:off x="3124620" y="1691798"/>
              <a:ext cx="1282574" cy="1059101"/>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80972" y="2750899"/>
              <a:ext cx="1282574" cy="1059101"/>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7620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31349B4C-4EE2-49D1-9601-4EC47918C91D}"/>
              </a:ext>
            </a:extLst>
          </p:cNvPr>
          <p:cNvGrpSpPr/>
          <p:nvPr/>
        </p:nvGrpSpPr>
        <p:grpSpPr>
          <a:xfrm>
            <a:off x="1037465" y="3835619"/>
            <a:ext cx="7192135" cy="2184181"/>
            <a:chOff x="1037465" y="3835619"/>
            <a:chExt cx="7192135" cy="2184181"/>
          </a:xfrm>
        </p:grpSpPr>
        <p:sp>
          <p:nvSpPr>
            <p:cNvPr id="2" name="Rectangle 1"/>
            <p:cNvSpPr/>
            <p:nvPr/>
          </p:nvSpPr>
          <p:spPr>
            <a:xfrm>
              <a:off x="1037465" y="3835619"/>
              <a:ext cx="6887335"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Percentage Increase</a:t>
              </a:r>
            </a:p>
          </p:txBody>
        </p:sp>
        <p:grpSp>
          <p:nvGrpSpPr>
            <p:cNvPr id="6" name="Group 5"/>
            <p:cNvGrpSpPr/>
            <p:nvPr/>
          </p:nvGrpSpPr>
          <p:grpSpPr>
            <a:xfrm>
              <a:off x="1066800" y="4908218"/>
              <a:ext cx="7162800" cy="1111582"/>
              <a:chOff x="1471820" y="5181600"/>
              <a:chExt cx="5956024" cy="600075"/>
            </a:xfrm>
          </p:grpSpPr>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820" y="5181600"/>
                <a:ext cx="267652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7944" y="5181600"/>
                <a:ext cx="30099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2" name="Straight Connector 11"/>
            <p:cNvCxnSpPr/>
            <p:nvPr/>
          </p:nvCxnSpPr>
          <p:spPr>
            <a:xfrm>
              <a:off x="3581400" y="5638800"/>
              <a:ext cx="85662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72973" y="5638800"/>
              <a:ext cx="85662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4" name="Arrow: Down 3">
            <a:extLst>
              <a:ext uri="{FF2B5EF4-FFF2-40B4-BE49-F238E27FC236}">
                <a16:creationId xmlns:a16="http://schemas.microsoft.com/office/drawing/2014/main" id="{983D05DB-36E0-4ED0-8B30-EE6521DF5A47}"/>
              </a:ext>
            </a:extLst>
          </p:cNvPr>
          <p:cNvSpPr/>
          <p:nvPr/>
        </p:nvSpPr>
        <p:spPr bwMode="auto">
          <a:xfrm flipV="1">
            <a:off x="1752600" y="3508800"/>
            <a:ext cx="304800" cy="533400"/>
          </a:xfrm>
          <a:prstGeom prst="downArrow">
            <a:avLst/>
          </a:prstGeom>
          <a:solidFill>
            <a:srgbClr val="CC3399"/>
          </a:solidFill>
          <a:ln w="44450" cap="flat" cmpd="sng" algn="ctr">
            <a:solidFill>
              <a:srgbClr val="FF3399"/>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3285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44</a:t>
            </a:fld>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464354"/>
            <a:ext cx="5192201" cy="3090223"/>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2" y="955469"/>
            <a:ext cx="3928197" cy="501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lide Number Placeholder 1"/>
          <p:cNvSpPr txBox="1">
            <a:spLocks/>
          </p:cNvSpPr>
          <p:nvPr/>
        </p:nvSpPr>
        <p:spPr bwMode="auto">
          <a:xfrm>
            <a:off x="32766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44</a:t>
            </a:fld>
            <a:endParaRPr lang="en-US"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913"/>
            <a:ext cx="4457065" cy="97338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8015" y="955469"/>
            <a:ext cx="5244466" cy="2382394"/>
          </a:xfrm>
          <a:prstGeom prst="rect">
            <a:avLst/>
          </a:prstGeom>
          <a:noFill/>
          <a:ln w="38100">
            <a:solidFill>
              <a:srgbClr val="0066FF"/>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3264" y="245678"/>
            <a:ext cx="3543936" cy="30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9475" y="552481"/>
            <a:ext cx="1974479" cy="28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458" y="8921"/>
            <a:ext cx="2004855" cy="29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a:off x="3947989" y="1219200"/>
            <a:ext cx="1634896"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91207" y="3705367"/>
            <a:ext cx="4543193"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941557" y="1424066"/>
            <a:ext cx="1634896"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85536" y="1419069"/>
            <a:ext cx="1182395"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314082" y="2473377"/>
            <a:ext cx="2386521" cy="3073"/>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918667" y="1813810"/>
            <a:ext cx="1262933" cy="7496"/>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26831" y="1628931"/>
            <a:ext cx="532194"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324738" y="4495800"/>
            <a:ext cx="4753663"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967472" y="5547610"/>
            <a:ext cx="4900459"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69971" y="5744981"/>
            <a:ext cx="4900459"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32070" y="6172200"/>
            <a:ext cx="4900459"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616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580" y="228601"/>
            <a:ext cx="4586331" cy="574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6" y="9331"/>
            <a:ext cx="4622633" cy="3371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96" y="3509211"/>
            <a:ext cx="4701973" cy="334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1"/>
          <p:cNvSpPr txBox="1">
            <a:spLocks/>
          </p:cNvSpPr>
          <p:nvPr/>
        </p:nvSpPr>
        <p:spPr bwMode="auto">
          <a:xfrm>
            <a:off x="4343400" y="6400800"/>
            <a:ext cx="6858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45</a:t>
            </a:fld>
            <a:endParaRPr lang="en-US" dirty="0"/>
          </a:p>
        </p:txBody>
      </p:sp>
      <p:cxnSp>
        <p:nvCxnSpPr>
          <p:cNvPr id="6" name="Straight Connector 5"/>
          <p:cNvCxnSpPr/>
          <p:nvPr/>
        </p:nvCxnSpPr>
        <p:spPr>
          <a:xfrm>
            <a:off x="80527" y="274820"/>
            <a:ext cx="1443473"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53725" y="3762531"/>
            <a:ext cx="3773698" cy="2798"/>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9104" y="419725"/>
            <a:ext cx="1275021" cy="14991"/>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24550" y="4287187"/>
            <a:ext cx="684919" cy="21236"/>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6875" y="959370"/>
            <a:ext cx="3091059" cy="3074"/>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55742" y="1146749"/>
            <a:ext cx="1792586" cy="7494"/>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48301" y="4108554"/>
            <a:ext cx="698650" cy="28731"/>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11911" y="2397177"/>
            <a:ext cx="3290266" cy="16239"/>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9970" y="5907373"/>
            <a:ext cx="4363610"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7499" y="6089755"/>
            <a:ext cx="4519130"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02483" y="5737485"/>
            <a:ext cx="1234146" cy="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314212" y="2593298"/>
            <a:ext cx="2913014" cy="1250"/>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2527" y="2773180"/>
            <a:ext cx="2280929" cy="18738"/>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5006" y="2953062"/>
            <a:ext cx="2563243" cy="21236"/>
          </a:xfrm>
          <a:prstGeom prst="line">
            <a:avLst/>
          </a:prstGeom>
          <a:ln w="38100">
            <a:solidFill>
              <a:srgbClr val="FF00F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461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Taxes and Shares Outstanding remain the same going forward, what will happen if Profit Margins decrease?</a:t>
            </a:r>
          </a:p>
          <a:p>
            <a:pPr>
              <a:buFont typeface="Wingdings" panose="05000000000000000000" pitchFamily="2" charset="2"/>
              <a:buChar char="§"/>
            </a:pPr>
            <a:endParaRPr lang="en-US" sz="1200" dirty="0"/>
          </a:p>
          <a:p>
            <a:pPr lvl="1">
              <a:buFont typeface="Wingdings" panose="05000000000000000000" pitchFamily="2" charset="2"/>
              <a:buChar char="§"/>
            </a:pPr>
            <a:r>
              <a:rPr lang="en-US" dirty="0"/>
              <a:t>Sales will grow </a:t>
            </a:r>
            <a:r>
              <a:rPr lang="en-US" b="1" i="1" dirty="0"/>
              <a:t>faster</a:t>
            </a:r>
            <a:r>
              <a:rPr lang="en-US" dirty="0"/>
              <a:t> than Earnings Per Share</a:t>
            </a:r>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46</a:t>
            </a:fld>
            <a:endParaRPr lang="en-US" dirty="0"/>
          </a:p>
        </p:txBody>
      </p:sp>
    </p:spTree>
    <p:extLst>
      <p:ext uri="{BB962C8B-B14F-4D97-AF65-F5344CB8AC3E}">
        <p14:creationId xmlns:p14="http://schemas.microsoft.com/office/powerpoint/2010/main" val="4115083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47</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604" y="473740"/>
            <a:ext cx="5791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620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A15C9274-C740-43C3-90E4-03431910B832}"/>
              </a:ext>
            </a:extLst>
          </p:cNvPr>
          <p:cNvSpPr txBox="1"/>
          <p:nvPr/>
        </p:nvSpPr>
        <p:spPr>
          <a:xfrm>
            <a:off x="5867400" y="3385181"/>
            <a:ext cx="977634" cy="461665"/>
          </a:xfrm>
          <a:prstGeom prst="rect">
            <a:avLst/>
          </a:prstGeom>
          <a:solidFill>
            <a:schemeClr val="bg1"/>
          </a:solidFill>
          <a:ln>
            <a:solidFill>
              <a:srgbClr val="C00000"/>
            </a:solidFill>
          </a:ln>
        </p:spPr>
        <p:txBody>
          <a:bodyPr wrap="square" rtlCol="0">
            <a:spAutoFit/>
          </a:bodyPr>
          <a:lstStyle/>
          <a:p>
            <a:r>
              <a:rPr lang="en-US" dirty="0"/>
              <a:t>2012</a:t>
            </a:r>
          </a:p>
        </p:txBody>
      </p:sp>
      <p:sp>
        <p:nvSpPr>
          <p:cNvPr id="5" name="TextBox 4">
            <a:extLst>
              <a:ext uri="{FF2B5EF4-FFF2-40B4-BE49-F238E27FC236}">
                <a16:creationId xmlns:a16="http://schemas.microsoft.com/office/drawing/2014/main" id="{D5D5B94C-4F47-42FD-9B36-74F77C503160}"/>
              </a:ext>
            </a:extLst>
          </p:cNvPr>
          <p:cNvSpPr txBox="1"/>
          <p:nvPr/>
        </p:nvSpPr>
        <p:spPr>
          <a:xfrm>
            <a:off x="2794562" y="3750340"/>
            <a:ext cx="977634" cy="461665"/>
          </a:xfrm>
          <a:prstGeom prst="rect">
            <a:avLst/>
          </a:prstGeom>
          <a:solidFill>
            <a:schemeClr val="bg1"/>
          </a:solidFill>
          <a:ln>
            <a:solidFill>
              <a:srgbClr val="C00000"/>
            </a:solidFill>
          </a:ln>
        </p:spPr>
        <p:txBody>
          <a:bodyPr wrap="square" rtlCol="0">
            <a:spAutoFit/>
          </a:bodyPr>
          <a:lstStyle/>
          <a:p>
            <a:r>
              <a:rPr lang="en-US" dirty="0"/>
              <a:t>2007</a:t>
            </a:r>
          </a:p>
        </p:txBody>
      </p:sp>
      <p:grpSp>
        <p:nvGrpSpPr>
          <p:cNvPr id="15" name="Group 14">
            <a:extLst>
              <a:ext uri="{FF2B5EF4-FFF2-40B4-BE49-F238E27FC236}">
                <a16:creationId xmlns:a16="http://schemas.microsoft.com/office/drawing/2014/main" id="{A80EADD1-7320-4EB4-85E8-3D140EFCF37B}"/>
              </a:ext>
            </a:extLst>
          </p:cNvPr>
          <p:cNvGrpSpPr/>
          <p:nvPr/>
        </p:nvGrpSpPr>
        <p:grpSpPr>
          <a:xfrm>
            <a:off x="4572000" y="3943353"/>
            <a:ext cx="4056220" cy="2264434"/>
            <a:chOff x="2723041" y="3952257"/>
            <a:chExt cx="4056220" cy="2264434"/>
          </a:xfrm>
        </p:grpSpPr>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3041" y="3952257"/>
              <a:ext cx="3256416" cy="226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344" y="4200944"/>
              <a:ext cx="1276917" cy="19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468817" y="4648200"/>
              <a:ext cx="4571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04246" y="5159127"/>
              <a:ext cx="11663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56366" y="5646015"/>
              <a:ext cx="170426" cy="234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17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5762625"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1"/>
          <p:cNvSpPr txBox="1">
            <a:spLocks/>
          </p:cNvSpPr>
          <p:nvPr/>
        </p:nvSpPr>
        <p:spPr bwMode="auto">
          <a:xfrm>
            <a:off x="4419600" y="6400800"/>
            <a:ext cx="6096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48</a:t>
            </a:fld>
            <a:endParaRPr lang="en-US" dirty="0"/>
          </a:p>
        </p:txBody>
      </p:sp>
      <p:sp>
        <p:nvSpPr>
          <p:cNvPr id="8" name="Oval 7"/>
          <p:cNvSpPr/>
          <p:nvPr/>
        </p:nvSpPr>
        <p:spPr>
          <a:xfrm>
            <a:off x="381000" y="5307330"/>
            <a:ext cx="1066800" cy="838200"/>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81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a:extLst>
              <a:ext uri="{FF2B5EF4-FFF2-40B4-BE49-F238E27FC236}">
                <a16:creationId xmlns:a16="http://schemas.microsoft.com/office/drawing/2014/main" id="{4570D150-7BD8-474C-9736-3144D9B6377E}"/>
              </a:ext>
            </a:extLst>
          </p:cNvPr>
          <p:cNvSpPr/>
          <p:nvPr/>
        </p:nvSpPr>
        <p:spPr>
          <a:xfrm>
            <a:off x="3352800" y="5360617"/>
            <a:ext cx="1066800" cy="838200"/>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E984406-6CA5-4838-BAFA-EDB460AEEFF8}"/>
              </a:ext>
            </a:extLst>
          </p:cNvPr>
          <p:cNvGrpSpPr/>
          <p:nvPr/>
        </p:nvGrpSpPr>
        <p:grpSpPr>
          <a:xfrm>
            <a:off x="3235090" y="3931867"/>
            <a:ext cx="5832710" cy="2266950"/>
            <a:chOff x="3299861" y="4343400"/>
            <a:chExt cx="5832710" cy="2266950"/>
          </a:xfrm>
        </p:grpSpPr>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861" y="4343400"/>
              <a:ext cx="4796389"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9783" y="4634564"/>
              <a:ext cx="1252788" cy="1956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963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8E78-C9D0-4868-BCCE-503815C79095}"/>
              </a:ext>
            </a:extLst>
          </p:cNvPr>
          <p:cNvSpPr>
            <a:spLocks noGrp="1"/>
          </p:cNvSpPr>
          <p:nvPr>
            <p:ph type="title"/>
          </p:nvPr>
        </p:nvSpPr>
        <p:spPr/>
        <p:txBody>
          <a:bodyPr/>
          <a:lstStyle/>
          <a:p>
            <a:pPr algn="ctr"/>
            <a:r>
              <a:rPr lang="en-US" dirty="0">
                <a:solidFill>
                  <a:srgbClr val="0000FF"/>
                </a:solidFill>
                <a:effectLst>
                  <a:outerShdw blurRad="38100" dist="38100" dir="2700000" algn="tl">
                    <a:srgbClr val="000000">
                      <a:alpha val="43137"/>
                    </a:srgbClr>
                  </a:outerShdw>
                </a:effectLst>
              </a:rPr>
              <a:t>Questions?</a:t>
            </a:r>
          </a:p>
        </p:txBody>
      </p:sp>
      <p:sp>
        <p:nvSpPr>
          <p:cNvPr id="6" name="Slide Number Placeholder 1">
            <a:extLst>
              <a:ext uri="{FF2B5EF4-FFF2-40B4-BE49-F238E27FC236}">
                <a16:creationId xmlns:a16="http://schemas.microsoft.com/office/drawing/2014/main" id="{091C6CC1-2840-481E-8C5D-159507824E6B}"/>
              </a:ext>
            </a:extLst>
          </p:cNvPr>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49</a:t>
            </a:fld>
            <a:endParaRPr lang="en-US" dirty="0"/>
          </a:p>
        </p:txBody>
      </p:sp>
      <p:pic>
        <p:nvPicPr>
          <p:cNvPr id="5" name="Picture 4" descr="A picture containing indoor, table, sitting, small&#10;&#10;Description automatically generated">
            <a:extLst>
              <a:ext uri="{FF2B5EF4-FFF2-40B4-BE49-F238E27FC236}">
                <a16:creationId xmlns:a16="http://schemas.microsoft.com/office/drawing/2014/main" id="{FA0FDE25-FE33-4687-A98F-DD9FAA36B6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1" y="1375653"/>
            <a:ext cx="3215438" cy="5249694"/>
          </a:xfrm>
          <a:prstGeom prst="rect">
            <a:avLst/>
          </a:prstGeom>
        </p:spPr>
      </p:pic>
    </p:spTree>
    <p:extLst>
      <p:ext uri="{BB962C8B-B14F-4D97-AF65-F5344CB8AC3E}">
        <p14:creationId xmlns:p14="http://schemas.microsoft.com/office/powerpoint/2010/main" val="1986678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idx="4294967295"/>
          </p:nvPr>
        </p:nvSpPr>
        <p:spPr/>
        <p:txBody>
          <a:bodyPr/>
          <a:lstStyle/>
          <a:p>
            <a:pPr eaLnBrk="1" hangingPunct="1"/>
            <a:r>
              <a:rPr lang="en-US" altLang="en-US" b="1" dirty="0"/>
              <a:t>Preferred Procedure</a:t>
            </a:r>
          </a:p>
        </p:txBody>
      </p:sp>
      <p:sp>
        <p:nvSpPr>
          <p:cNvPr id="7172" name="Rectangle 3"/>
          <p:cNvSpPr>
            <a:spLocks noGrp="1" noChangeArrowheads="1"/>
          </p:cNvSpPr>
          <p:nvPr>
            <p:ph type="body" idx="4294967295"/>
          </p:nvPr>
        </p:nvSpPr>
        <p:spPr>
          <a:xfrm>
            <a:off x="457200" y="1600200"/>
            <a:ext cx="8534400" cy="4525963"/>
          </a:xfrm>
        </p:spPr>
        <p:txBody>
          <a:bodyPr/>
          <a:lstStyle/>
          <a:p>
            <a:pPr marL="0" indent="0" algn="ctr" eaLnBrk="1" hangingPunct="1">
              <a:lnSpc>
                <a:spcPct val="80000"/>
              </a:lnSpc>
              <a:buNone/>
            </a:pPr>
            <a:r>
              <a:rPr lang="en-US" altLang="en-US" b="0" dirty="0"/>
              <a:t>Preferred Procedure is also known as:</a:t>
            </a:r>
          </a:p>
          <a:p>
            <a:pPr marL="0" indent="0" algn="ctr" eaLnBrk="1" hangingPunct="1">
              <a:lnSpc>
                <a:spcPct val="80000"/>
              </a:lnSpc>
              <a:buNone/>
            </a:pPr>
            <a:r>
              <a:rPr lang="en-US" altLang="en-US" b="0" dirty="0">
                <a:solidFill>
                  <a:srgbClr val="7030A0"/>
                </a:solidFill>
              </a:rPr>
              <a:t>“The Business Model”</a:t>
            </a:r>
          </a:p>
          <a:p>
            <a:pPr marL="0" indent="0" algn="ctr" eaLnBrk="1" hangingPunct="1">
              <a:lnSpc>
                <a:spcPct val="80000"/>
              </a:lnSpc>
              <a:buNone/>
            </a:pPr>
            <a:endParaRPr lang="en-US" altLang="en-US" dirty="0">
              <a:solidFill>
                <a:schemeClr val="accent2"/>
              </a:solidFill>
            </a:endParaRPr>
          </a:p>
          <a:p>
            <a:pPr marL="0" indent="0" algn="ctr" eaLnBrk="1" hangingPunct="1">
              <a:lnSpc>
                <a:spcPct val="80000"/>
              </a:lnSpc>
              <a:buNone/>
            </a:pPr>
            <a:endParaRPr lang="en-US" altLang="en-US" b="0" dirty="0">
              <a:solidFill>
                <a:schemeClr val="accent2"/>
              </a:solidFill>
            </a:endParaRPr>
          </a:p>
          <a:p>
            <a:pPr marL="0" indent="0" algn="ctr" eaLnBrk="1" hangingPunct="1">
              <a:lnSpc>
                <a:spcPct val="80000"/>
              </a:lnSpc>
              <a:buNone/>
            </a:pPr>
            <a:endParaRPr lang="en-US" altLang="en-US" dirty="0">
              <a:solidFill>
                <a:schemeClr val="accent2"/>
              </a:solidFill>
            </a:endParaRPr>
          </a:p>
          <a:p>
            <a:pPr marL="0" indent="0" algn="ctr" eaLnBrk="1" hangingPunct="1">
              <a:lnSpc>
                <a:spcPct val="80000"/>
              </a:lnSpc>
              <a:buNone/>
            </a:pPr>
            <a:endParaRPr lang="en-US" altLang="en-US" b="0" dirty="0">
              <a:solidFill>
                <a:schemeClr val="accent2"/>
              </a:solidFill>
            </a:endParaRPr>
          </a:p>
          <a:p>
            <a:pPr marL="0" indent="0" algn="ctr" eaLnBrk="1" hangingPunct="1">
              <a:lnSpc>
                <a:spcPct val="80000"/>
              </a:lnSpc>
              <a:buNone/>
            </a:pPr>
            <a:endParaRPr lang="en-US" altLang="en-US" sz="1200" b="0" dirty="0">
              <a:solidFill>
                <a:srgbClr val="FFCC00"/>
              </a:solidFill>
            </a:endParaRPr>
          </a:p>
          <a:p>
            <a:pPr marL="0" indent="0" algn="ctr" eaLnBrk="1" hangingPunct="1">
              <a:lnSpc>
                <a:spcPct val="80000"/>
              </a:lnSpc>
              <a:buNone/>
            </a:pPr>
            <a:r>
              <a:rPr lang="en-US" altLang="en-US" b="0" dirty="0"/>
              <a:t>It is based on a </a:t>
            </a:r>
          </a:p>
          <a:p>
            <a:pPr marL="0" indent="0" algn="ctr" eaLnBrk="1" hangingPunct="1">
              <a:lnSpc>
                <a:spcPct val="80000"/>
              </a:lnSpc>
              <a:buNone/>
            </a:pPr>
            <a:r>
              <a:rPr lang="en-US" altLang="en-US" b="0" dirty="0">
                <a:solidFill>
                  <a:srgbClr val="7030A0"/>
                </a:solidFill>
              </a:rPr>
              <a:t>“</a:t>
            </a:r>
            <a:r>
              <a:rPr lang="en-US" altLang="en-US" b="0" i="1" cap="small" dirty="0">
                <a:solidFill>
                  <a:srgbClr val="7030A0"/>
                </a:solidFill>
                <a:effectLst>
                  <a:outerShdw blurRad="38100" dist="38100" dir="2700000" algn="tl">
                    <a:srgbClr val="000000">
                      <a:alpha val="43137"/>
                    </a:srgbClr>
                  </a:outerShdw>
                </a:effectLst>
              </a:rPr>
              <a:t>simplified</a:t>
            </a:r>
            <a:r>
              <a:rPr lang="en-US" altLang="en-US" b="0" i="1" dirty="0">
                <a:solidFill>
                  <a:srgbClr val="7030A0"/>
                </a:solidFill>
              </a:rPr>
              <a:t>”</a:t>
            </a:r>
            <a:r>
              <a:rPr lang="en-US" altLang="en-US" b="0" dirty="0">
                <a:solidFill>
                  <a:srgbClr val="7030A0"/>
                </a:solidFill>
              </a:rPr>
              <a:t> Income Statement</a:t>
            </a:r>
            <a:r>
              <a:rPr lang="en-US" altLang="en-US" b="0" dirty="0"/>
              <a:t>.</a:t>
            </a:r>
            <a:endParaRPr lang="en-US" altLang="en-US" b="0" dirty="0">
              <a:solidFill>
                <a:schemeClr val="accent2"/>
              </a:solidFill>
            </a:endParaRPr>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a:t>
            </a:fld>
            <a:endParaRPr lang="en-US" dirty="0"/>
          </a:p>
        </p:txBody>
      </p:sp>
      <p:pic>
        <p:nvPicPr>
          <p:cNvPr id="3" name="Picture 2" descr="A picture containing wheel, transport&#10;&#10;Description automatically generated">
            <a:extLst>
              <a:ext uri="{FF2B5EF4-FFF2-40B4-BE49-F238E27FC236}">
                <a16:creationId xmlns:a16="http://schemas.microsoft.com/office/drawing/2014/main" id="{938D4298-5F2F-437B-A134-7BE10F3ED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762" y="2438401"/>
            <a:ext cx="3372488" cy="2819400"/>
          </a:xfrm>
          <a:prstGeom prst="rect">
            <a:avLst/>
          </a:prstGeom>
        </p:spPr>
      </p:pic>
    </p:spTree>
    <p:extLst>
      <p:ext uri="{BB962C8B-B14F-4D97-AF65-F5344CB8AC3E}">
        <p14:creationId xmlns:p14="http://schemas.microsoft.com/office/powerpoint/2010/main" val="453491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i="1" dirty="0">
                <a:solidFill>
                  <a:srgbClr val="00B0F0"/>
                </a:solidFill>
              </a:rPr>
              <a:t>TAXES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819400"/>
            <a:ext cx="68865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50</a:t>
            </a:fld>
            <a:endParaRPr lang="en-US" dirty="0"/>
          </a:p>
        </p:txBody>
      </p:sp>
    </p:spTree>
    <p:extLst>
      <p:ext uri="{BB962C8B-B14F-4D97-AF65-F5344CB8AC3E}">
        <p14:creationId xmlns:p14="http://schemas.microsoft.com/office/powerpoint/2010/main" val="25893044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1430"/>
            <a:ext cx="592455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51</a:t>
            </a:fld>
            <a:endParaRPr lang="en-US" dirty="0"/>
          </a:p>
        </p:txBody>
      </p:sp>
      <p:sp>
        <p:nvSpPr>
          <p:cNvPr id="6" name="Left Arrow 5"/>
          <p:cNvSpPr/>
          <p:nvPr/>
        </p:nvSpPr>
        <p:spPr>
          <a:xfrm>
            <a:off x="304800" y="3360420"/>
            <a:ext cx="830580" cy="300990"/>
          </a:xfrm>
          <a:prstGeom prst="leftArrow">
            <a:avLst/>
          </a:prstGeom>
          <a:solidFill>
            <a:srgbClr val="0000FF"/>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1AACEB5-E01B-47F9-B8FF-AE0CC32A51EF}"/>
              </a:ext>
            </a:extLst>
          </p:cNvPr>
          <p:cNvGrpSpPr/>
          <p:nvPr/>
        </p:nvGrpSpPr>
        <p:grpSpPr>
          <a:xfrm>
            <a:off x="6553200" y="1543208"/>
            <a:ext cx="1743075" cy="4677570"/>
            <a:chOff x="6553200" y="1543208"/>
            <a:chExt cx="1743075" cy="467757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543208"/>
              <a:ext cx="800259" cy="467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235" y="1565752"/>
              <a:ext cx="1082040" cy="465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Oval 8"/>
          <p:cNvSpPr/>
          <p:nvPr/>
        </p:nvSpPr>
        <p:spPr>
          <a:xfrm>
            <a:off x="7214235" y="2119699"/>
            <a:ext cx="1262380" cy="6814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311390" y="5719337"/>
            <a:ext cx="1262380" cy="6814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733" y="67997"/>
            <a:ext cx="2718424" cy="1398270"/>
          </a:xfrm>
          <a:prstGeom prst="rect">
            <a:avLst/>
          </a:prstGeom>
          <a:noFill/>
          <a:ln w="381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2" name="Oval 11"/>
          <p:cNvSpPr/>
          <p:nvPr/>
        </p:nvSpPr>
        <p:spPr>
          <a:xfrm>
            <a:off x="5826077" y="67997"/>
            <a:ext cx="1066800" cy="28575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53747"/>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6019800" y="624257"/>
            <a:ext cx="1066800" cy="28575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AA0A296-BF75-4270-A247-CBFC8A38DCBF}"/>
              </a:ext>
            </a:extLst>
          </p:cNvPr>
          <p:cNvGrpSpPr/>
          <p:nvPr/>
        </p:nvGrpSpPr>
        <p:grpSpPr>
          <a:xfrm>
            <a:off x="0" y="1600870"/>
            <a:ext cx="5840730" cy="1851660"/>
            <a:chOff x="0" y="1593905"/>
            <a:chExt cx="5840730" cy="1851660"/>
          </a:xfrm>
        </p:grpSpPr>
        <p:sp>
          <p:nvSpPr>
            <p:cNvPr id="16" name="Up-Down Arrow 3">
              <a:extLst>
                <a:ext uri="{FF2B5EF4-FFF2-40B4-BE49-F238E27FC236}">
                  <a16:creationId xmlns:a16="http://schemas.microsoft.com/office/drawing/2014/main" id="{F0C4BB8F-01EB-4359-9EF6-D31C1B399EA8}"/>
                </a:ext>
              </a:extLst>
            </p:cNvPr>
            <p:cNvSpPr/>
            <p:nvPr/>
          </p:nvSpPr>
          <p:spPr>
            <a:xfrm>
              <a:off x="5535930" y="1593905"/>
              <a:ext cx="304800" cy="1295400"/>
            </a:xfrm>
            <a:prstGeom prst="upDownArrow">
              <a:avLst/>
            </a:prstGeom>
            <a:solidFill>
              <a:srgbClr val="FF00FF"/>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7">
              <a:extLst>
                <a:ext uri="{FF2B5EF4-FFF2-40B4-BE49-F238E27FC236}">
                  <a16:creationId xmlns:a16="http://schemas.microsoft.com/office/drawing/2014/main" id="{CBB146C2-39AA-415D-BF49-075A734FE687}"/>
                </a:ext>
              </a:extLst>
            </p:cNvPr>
            <p:cNvSpPr/>
            <p:nvPr/>
          </p:nvSpPr>
          <p:spPr>
            <a:xfrm>
              <a:off x="0" y="2150165"/>
              <a:ext cx="304800" cy="1295400"/>
            </a:xfrm>
            <a:prstGeom prst="upDownArrow">
              <a:avLst/>
            </a:prstGeom>
            <a:solidFill>
              <a:srgbClr val="FF00FF"/>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914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100000">
                                          <p:val>
                                            <p:strVal val="#ppt_x"/>
                                          </p:val>
                                        </p:tav>
                                      </p:tavLst>
                                    </p:anim>
                                    <p:anim calcmode="lin" valueType="num">
                                      <p:cBhvr>
                                        <p:cTn id="8" dur="1000" fill="hold"/>
                                        <p:tgtEl>
                                          <p:spTgt spid="2"/>
                                        </p:tgtEl>
                                        <p:attrNameLst>
                                          <p:attrName>ppt_y</p:attrName>
                                        </p:attrNameLst>
                                      </p:cBhvr>
                                      <p:tavLst>
                                        <p:tav tm="0">
                                          <p:val>
                                            <p:strVal val="#ppt_y+#ppt_h/2"/>
                                          </p:val>
                                        </p:tav>
                                        <p:tav tm="100000">
                                          <p:val>
                                            <p:strVal val="#ppt_y"/>
                                          </p:val>
                                        </p:tav>
                                      </p:tavLst>
                                    </p:anim>
                                    <p:anim calcmode="lin" valueType="num">
                                      <p:cBhvr>
                                        <p:cTn id="9" dur="1000" fill="hold"/>
                                        <p:tgtEl>
                                          <p:spTgt spid="2"/>
                                        </p:tgtEl>
                                        <p:attrNameLst>
                                          <p:attrName>ppt_w</p:attrName>
                                        </p:attrNameLst>
                                      </p:cBhvr>
                                      <p:tavLst>
                                        <p:tav tm="0">
                                          <p:val>
                                            <p:strVal val="#ppt_w"/>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checkerboard(across)">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fill="hold"/>
                                        <p:tgtEl>
                                          <p:spTgt spid="3"/>
                                        </p:tgtEl>
                                        <p:attrNameLst>
                                          <p:attrName>ppt_w</p:attrName>
                                        </p:attrNameLst>
                                      </p:cBhvr>
                                      <p:tavLst>
                                        <p:tav tm="0">
                                          <p:val>
                                            <p:fltVal val="0"/>
                                          </p:val>
                                        </p:tav>
                                        <p:tav tm="100000">
                                          <p:val>
                                            <p:strVal val="#ppt_w"/>
                                          </p:val>
                                        </p:tav>
                                      </p:tavLst>
                                    </p:anim>
                                    <p:anim calcmode="lin" valueType="num">
                                      <p:cBhvr>
                                        <p:cTn id="41" dur="1000" fill="hold"/>
                                        <p:tgtEl>
                                          <p:spTgt spid="3"/>
                                        </p:tgtEl>
                                        <p:attrNameLst>
                                          <p:attrName>ppt_h</p:attrName>
                                        </p:attrNameLst>
                                      </p:cBhvr>
                                      <p:tavLst>
                                        <p:tav tm="0">
                                          <p:val>
                                            <p:fltVal val="0"/>
                                          </p:val>
                                        </p:tav>
                                        <p:tav tm="100000">
                                          <p:val>
                                            <p:strVal val="#ppt_h"/>
                                          </p:val>
                                        </p:tav>
                                      </p:tavLst>
                                    </p:anim>
                                    <p:anim calcmode="lin" valueType="num">
                                      <p:cBhvr>
                                        <p:cTn id="42" dur="1000" fill="hold"/>
                                        <p:tgtEl>
                                          <p:spTgt spid="3"/>
                                        </p:tgtEl>
                                        <p:attrNameLst>
                                          <p:attrName>style.rotation</p:attrName>
                                        </p:attrNameLst>
                                      </p:cBhvr>
                                      <p:tavLst>
                                        <p:tav tm="0">
                                          <p:val>
                                            <p:fltVal val="90"/>
                                          </p:val>
                                        </p:tav>
                                        <p:tav tm="100000">
                                          <p:val>
                                            <p:fltVal val="0"/>
                                          </p:val>
                                        </p:tav>
                                      </p:tavLst>
                                    </p:anim>
                                    <p:animEffect transition="in" filter="fade">
                                      <p:cBhvr>
                                        <p:cTn id="43" dur="10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52</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 y="645024"/>
            <a:ext cx="5377693"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414" y="661458"/>
            <a:ext cx="11239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1323474"/>
            <a:ext cx="3505200"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0" y="2817244"/>
            <a:ext cx="4419600" cy="401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3597" y="336533"/>
            <a:ext cx="652743" cy="369332"/>
          </a:xfrm>
          <a:prstGeom prst="rect">
            <a:avLst/>
          </a:prstGeom>
          <a:noFill/>
        </p:spPr>
        <p:txBody>
          <a:bodyPr wrap="none" rtlCol="0">
            <a:spAutoFit/>
          </a:bodyPr>
          <a:lstStyle/>
          <a:p>
            <a:r>
              <a:rPr lang="en-US" dirty="0">
                <a:ln>
                  <a:solidFill>
                    <a:srgbClr val="FF00FF"/>
                  </a:solidFill>
                  <a:prstDash val="sysDot"/>
                </a:ln>
                <a:solidFill>
                  <a:srgbClr val="0066FF"/>
                </a:solidFill>
              </a:rPr>
              <a:t>2015</a:t>
            </a:r>
          </a:p>
        </p:txBody>
      </p:sp>
      <p:sp>
        <p:nvSpPr>
          <p:cNvPr id="10" name="TextBox 9"/>
          <p:cNvSpPr txBox="1"/>
          <p:nvPr/>
        </p:nvSpPr>
        <p:spPr>
          <a:xfrm>
            <a:off x="0" y="2459240"/>
            <a:ext cx="652743" cy="369332"/>
          </a:xfrm>
          <a:prstGeom prst="rect">
            <a:avLst/>
          </a:prstGeom>
          <a:noFill/>
        </p:spPr>
        <p:txBody>
          <a:bodyPr wrap="none" rtlCol="0">
            <a:spAutoFit/>
          </a:bodyPr>
          <a:lstStyle/>
          <a:p>
            <a:r>
              <a:rPr lang="en-US" dirty="0">
                <a:ln>
                  <a:solidFill>
                    <a:srgbClr val="FF00FF"/>
                  </a:solidFill>
                  <a:prstDash val="sysDot"/>
                </a:ln>
                <a:solidFill>
                  <a:srgbClr val="0066FF"/>
                </a:solidFill>
              </a:rPr>
              <a:t>2014</a:t>
            </a:r>
          </a:p>
        </p:txBody>
      </p:sp>
      <p:sp>
        <p:nvSpPr>
          <p:cNvPr id="11" name="Oval 10"/>
          <p:cNvSpPr/>
          <p:nvPr/>
        </p:nvSpPr>
        <p:spPr>
          <a:xfrm>
            <a:off x="5543550" y="4566311"/>
            <a:ext cx="537210" cy="3766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404950" y="4590152"/>
            <a:ext cx="537210" cy="3766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148226" y="891502"/>
            <a:ext cx="13716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0695" y="3041374"/>
            <a:ext cx="13716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6399" y="1711824"/>
            <a:ext cx="487862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8878" y="1894205"/>
            <a:ext cx="347454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67826" y="1507036"/>
            <a:ext cx="685800" cy="426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869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Pre-Tax Profit Margins and Shares Outstanding remain the same going forward, what will happen if Tax Rates increase?</a:t>
            </a:r>
          </a:p>
          <a:p>
            <a:pPr>
              <a:buFont typeface="Wingdings" panose="05000000000000000000" pitchFamily="2" charset="2"/>
              <a:buChar char="§"/>
            </a:pPr>
            <a:endParaRPr lang="en-US" sz="1200" dirty="0"/>
          </a:p>
          <a:p>
            <a:pPr lvl="1">
              <a:buFont typeface="Wingdings" panose="05000000000000000000" pitchFamily="2" charset="2"/>
              <a:buChar char="§"/>
            </a:pPr>
            <a:r>
              <a:rPr lang="en-US" dirty="0"/>
              <a:t>Sales will grow </a:t>
            </a:r>
            <a:r>
              <a:rPr lang="en-US" b="1" i="1" dirty="0"/>
              <a:t>faster</a:t>
            </a:r>
            <a:r>
              <a:rPr lang="en-US" dirty="0"/>
              <a:t> than Earnings Per Share</a:t>
            </a:r>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53</a:t>
            </a:fld>
            <a:endParaRPr lang="en-US" dirty="0"/>
          </a:p>
        </p:txBody>
      </p:sp>
    </p:spTree>
    <p:extLst>
      <p:ext uri="{BB962C8B-B14F-4D97-AF65-F5344CB8AC3E}">
        <p14:creationId xmlns:p14="http://schemas.microsoft.com/office/powerpoint/2010/main" val="783688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i="1" dirty="0">
                <a:solidFill>
                  <a:srgbClr val="00B0F0"/>
                </a:solidFill>
              </a:rPr>
              <a:t>Shares outstanding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199" y="2819400"/>
            <a:ext cx="6886575"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54</a:t>
            </a:fld>
            <a:endParaRPr lang="en-US" dirty="0"/>
          </a:p>
        </p:txBody>
      </p:sp>
    </p:spTree>
    <p:extLst>
      <p:ext uri="{BB962C8B-B14F-4D97-AF65-F5344CB8AC3E}">
        <p14:creationId xmlns:p14="http://schemas.microsoft.com/office/powerpoint/2010/main" val="2788702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 y="0"/>
            <a:ext cx="592455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55</a:t>
            </a:fld>
            <a:endParaRPr lang="en-US"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3810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5325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56</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47938"/>
            <a:ext cx="59436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4097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4511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57</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3" y="2473890"/>
            <a:ext cx="30956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130" y="1447800"/>
            <a:ext cx="57912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557" y="671708"/>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68124" y="4419159"/>
            <a:ext cx="631190" cy="41693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151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bwMode="auto">
          <a:xfrm>
            <a:off x="3022232"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58</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7" y="381000"/>
            <a:ext cx="6170706"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066800" y="381000"/>
            <a:ext cx="838200" cy="7620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419" y="2714835"/>
            <a:ext cx="4426322" cy="249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04800"/>
            <a:ext cx="990600" cy="639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380" y="381000"/>
            <a:ext cx="1428750" cy="630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a:off x="1219200" y="1283364"/>
            <a:ext cx="40386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229600" y="1447800"/>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Oval 12"/>
          <p:cNvSpPr/>
          <p:nvPr/>
        </p:nvSpPr>
        <p:spPr>
          <a:xfrm>
            <a:off x="8225790" y="6197268"/>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2361" y="1905733"/>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Oval 14"/>
          <p:cNvSpPr/>
          <p:nvPr/>
        </p:nvSpPr>
        <p:spPr>
          <a:xfrm>
            <a:off x="816512" y="3564764"/>
            <a:ext cx="2110740" cy="585939"/>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 Brace 6">
            <a:extLst>
              <a:ext uri="{FF2B5EF4-FFF2-40B4-BE49-F238E27FC236}">
                <a16:creationId xmlns:a16="http://schemas.microsoft.com/office/drawing/2014/main" id="{31C37B4F-8FFD-43AC-86B8-8E40D3C6F6AB}"/>
              </a:ext>
            </a:extLst>
          </p:cNvPr>
          <p:cNvSpPr/>
          <p:nvPr/>
        </p:nvSpPr>
        <p:spPr bwMode="auto">
          <a:xfrm>
            <a:off x="5638800" y="1524000"/>
            <a:ext cx="762000" cy="4876800"/>
          </a:xfrm>
          <a:prstGeom prst="leftBrace">
            <a:avLst/>
          </a:prstGeom>
          <a:noFill/>
          <a:ln w="571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30684055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748" y="366712"/>
            <a:ext cx="5954220" cy="47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84" y="889336"/>
            <a:ext cx="4586331" cy="5740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6541" y="857252"/>
            <a:ext cx="4296985" cy="432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181600"/>
            <a:ext cx="4333874" cy="130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1"/>
          <p:cNvSpPr txBox="1">
            <a:spLocks/>
          </p:cNvSpPr>
          <p:nvPr/>
        </p:nvSpPr>
        <p:spPr bwMode="auto">
          <a:xfrm>
            <a:off x="4419600" y="6400800"/>
            <a:ext cx="6096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59</a:t>
            </a:fld>
            <a:endParaRPr lang="en-US" dirty="0"/>
          </a:p>
        </p:txBody>
      </p:sp>
      <p:cxnSp>
        <p:nvCxnSpPr>
          <p:cNvPr id="7" name="Straight Connector 6"/>
          <p:cNvCxnSpPr/>
          <p:nvPr/>
        </p:nvCxnSpPr>
        <p:spPr>
          <a:xfrm>
            <a:off x="4919272" y="1108413"/>
            <a:ext cx="171012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856541" y="5410200"/>
            <a:ext cx="261105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398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746125"/>
            <a:ext cx="7772400" cy="768350"/>
          </a:xfrm>
        </p:spPr>
        <p:txBody>
          <a:bodyPr/>
          <a:lstStyle/>
          <a:p>
            <a:pPr>
              <a:defRPr/>
            </a:pPr>
            <a:r>
              <a:rPr lang="en-US" b="1" dirty="0"/>
              <a:t>The Income Statement</a:t>
            </a:r>
          </a:p>
        </p:txBody>
      </p:sp>
      <p:sp>
        <p:nvSpPr>
          <p:cNvPr id="34819" name="Rectangle 3"/>
          <p:cNvSpPr>
            <a:spLocks noGrp="1" noChangeArrowheads="1"/>
          </p:cNvSpPr>
          <p:nvPr>
            <p:ph type="body" idx="1"/>
          </p:nvPr>
        </p:nvSpPr>
        <p:spPr>
          <a:xfrm>
            <a:off x="457200" y="1676400"/>
            <a:ext cx="8153400" cy="4343400"/>
          </a:xfrm>
        </p:spPr>
        <p:txBody>
          <a:bodyPr/>
          <a:lstStyle/>
          <a:p>
            <a:pPr marL="0" indent="0">
              <a:lnSpc>
                <a:spcPct val="90000"/>
              </a:lnSpc>
              <a:buNone/>
              <a:defRPr/>
            </a:pPr>
            <a:r>
              <a:rPr lang="en-US" sz="2800" dirty="0"/>
              <a:t>Provides information on:</a:t>
            </a:r>
          </a:p>
          <a:p>
            <a:pPr lvl="1">
              <a:lnSpc>
                <a:spcPct val="90000"/>
              </a:lnSpc>
              <a:buFont typeface="Wingdings" panose="05000000000000000000" pitchFamily="2" charset="2"/>
              <a:buChar char="§"/>
              <a:defRPr/>
            </a:pPr>
            <a:r>
              <a:rPr lang="en-US" sz="2800" dirty="0"/>
              <a:t>How a company performed, where it is heading, and what future cash flow or profitability might be.</a:t>
            </a:r>
            <a:endParaRPr lang="en-US" sz="2800" b="1" dirty="0">
              <a:solidFill>
                <a:srgbClr val="000099"/>
              </a:solidFill>
            </a:endParaRPr>
          </a:p>
          <a:p>
            <a:pPr lvl="1">
              <a:lnSpc>
                <a:spcPct val="90000"/>
              </a:lnSpc>
              <a:buFont typeface="Wingdings" panose="05000000000000000000" pitchFamily="2" charset="2"/>
              <a:buChar char="§"/>
              <a:defRPr/>
            </a:pPr>
            <a:r>
              <a:rPr lang="en-US" sz="2800" dirty="0"/>
              <a:t>Ability of managers to make </a:t>
            </a:r>
            <a:r>
              <a:rPr lang="en-US" sz="2800" b="1" dirty="0">
                <a:solidFill>
                  <a:srgbClr val="00CC00"/>
                </a:solidFill>
                <a:effectLst>
                  <a:outerShdw blurRad="38100" dist="38100" dir="2700000" algn="tl">
                    <a:srgbClr val="000000">
                      <a:alpha val="43137"/>
                    </a:srgbClr>
                  </a:outerShdw>
                </a:effectLst>
              </a:rPr>
              <a:t>Sales</a:t>
            </a:r>
            <a:r>
              <a:rPr lang="en-US" sz="2800" dirty="0"/>
              <a:t>, control expenses, and thereby earn a profit.</a:t>
            </a:r>
          </a:p>
          <a:p>
            <a:pPr lvl="1">
              <a:lnSpc>
                <a:spcPct val="90000"/>
              </a:lnSpc>
              <a:buFont typeface="Wingdings" panose="05000000000000000000" pitchFamily="2" charset="2"/>
              <a:buChar char="§"/>
              <a:defRPr/>
            </a:pPr>
            <a:r>
              <a:rPr lang="en-US" sz="2800" dirty="0"/>
              <a:t>Growth trends in </a:t>
            </a:r>
            <a:r>
              <a:rPr lang="en-US" sz="2800" b="1" dirty="0">
                <a:solidFill>
                  <a:srgbClr val="00CC00"/>
                </a:solidFill>
                <a:effectLst>
                  <a:outerShdw blurRad="38100" dist="38100" dir="2700000" algn="tl">
                    <a:srgbClr val="000000">
                      <a:alpha val="43137"/>
                    </a:srgbClr>
                  </a:outerShdw>
                </a:effectLst>
              </a:rPr>
              <a:t>Sales</a:t>
            </a:r>
            <a:r>
              <a:rPr lang="en-US" sz="2800" dirty="0"/>
              <a:t> and </a:t>
            </a:r>
            <a:r>
              <a:rPr lang="en-US" sz="2800" b="1" dirty="0">
                <a:solidFill>
                  <a:srgbClr val="9A7500"/>
                </a:solidFill>
                <a:effectLst>
                  <a:outerShdw blurRad="38100" dist="38100" dir="2700000" algn="tl">
                    <a:srgbClr val="000000">
                      <a:alpha val="43137"/>
                    </a:srgbClr>
                  </a:outerShdw>
                </a:effectLst>
              </a:rPr>
              <a:t>Net Income</a:t>
            </a:r>
            <a:r>
              <a:rPr lang="en-US" sz="2800" dirty="0"/>
              <a:t>,</a:t>
            </a:r>
            <a:r>
              <a:rPr lang="en-US" sz="2800" b="1" dirty="0">
                <a:solidFill>
                  <a:srgbClr val="B88C00"/>
                </a:solidFill>
                <a:effectLst>
                  <a:outerShdw blurRad="38100" dist="38100" dir="2700000" algn="tl">
                    <a:srgbClr val="000000">
                      <a:alpha val="43137"/>
                    </a:srgbClr>
                  </a:outerShdw>
                </a:effectLst>
              </a:rPr>
              <a:t> </a:t>
            </a:r>
            <a:r>
              <a:rPr lang="en-US" sz="2800" dirty="0"/>
              <a:t>which are particularly important to watch.</a:t>
            </a:r>
          </a:p>
          <a:p>
            <a:pPr lvl="1">
              <a:lnSpc>
                <a:spcPct val="90000"/>
              </a:lnSpc>
              <a:buFont typeface="Wingdings" panose="05000000000000000000" pitchFamily="2" charset="2"/>
              <a:buChar char="§"/>
              <a:defRPr/>
            </a:pPr>
            <a:endParaRPr lang="en-US" sz="2800" dirty="0"/>
          </a:p>
          <a:p>
            <a:pPr>
              <a:lnSpc>
                <a:spcPct val="90000"/>
              </a:lnSpc>
              <a:buFont typeface="Wingdings" panose="05000000000000000000" pitchFamily="2" charset="2"/>
              <a:buChar char="§"/>
              <a:defRPr/>
            </a:pPr>
            <a:endParaRPr lang="en-US" sz="2800" dirty="0"/>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a:t>
            </a:fld>
            <a:endParaRPr lang="en-US" dirty="0"/>
          </a:p>
        </p:txBody>
      </p:sp>
    </p:spTree>
    <p:extLst>
      <p:ext uri="{BB962C8B-B14F-4D97-AF65-F5344CB8AC3E}">
        <p14:creationId xmlns:p14="http://schemas.microsoft.com/office/powerpoint/2010/main" val="24230207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Recap</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Pre-Tax Profit Margins and Taxes remain the same going forward, what will happen if Shares Outstanding continues to increase?</a:t>
            </a:r>
          </a:p>
          <a:p>
            <a:pPr>
              <a:buFont typeface="Wingdings" panose="05000000000000000000" pitchFamily="2" charset="2"/>
              <a:buChar char="§"/>
            </a:pPr>
            <a:endParaRPr lang="en-US" sz="1200" dirty="0"/>
          </a:p>
          <a:p>
            <a:pPr lvl="1">
              <a:buFont typeface="Wingdings" panose="05000000000000000000" pitchFamily="2" charset="2"/>
              <a:buChar char="§"/>
            </a:pPr>
            <a:r>
              <a:rPr lang="en-US" dirty="0"/>
              <a:t>Sales will grow </a:t>
            </a:r>
            <a:r>
              <a:rPr lang="en-US" b="1" i="1" dirty="0"/>
              <a:t>faster</a:t>
            </a:r>
            <a:r>
              <a:rPr lang="en-US" dirty="0"/>
              <a:t> than Earnings Per Share</a:t>
            </a:r>
          </a:p>
        </p:txBody>
      </p:sp>
      <p:sp>
        <p:nvSpPr>
          <p:cNvPr id="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60</a:t>
            </a:fld>
            <a:endParaRPr lang="en-US" dirty="0"/>
          </a:p>
        </p:txBody>
      </p:sp>
    </p:spTree>
    <p:extLst>
      <p:ext uri="{BB962C8B-B14F-4D97-AF65-F5344CB8AC3E}">
        <p14:creationId xmlns:p14="http://schemas.microsoft.com/office/powerpoint/2010/main" val="1562772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use this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484" y="430572"/>
            <a:ext cx="7240566" cy="3158214"/>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1"/>
          <p:cNvSpPr txBox="1">
            <a:spLocks/>
          </p:cNvSpPr>
          <p:nvPr/>
        </p:nvSpPr>
        <p:spPr bwMode="auto">
          <a:xfrm>
            <a:off x="4267200" y="6477000"/>
            <a:ext cx="762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61</a:t>
            </a:fld>
            <a:endParaRPr lang="en-US" dirty="0"/>
          </a:p>
        </p:txBody>
      </p:sp>
      <p:sp>
        <p:nvSpPr>
          <p:cNvPr id="9" name="Oval 8"/>
          <p:cNvSpPr/>
          <p:nvPr/>
        </p:nvSpPr>
        <p:spPr>
          <a:xfrm>
            <a:off x="7010400" y="1573307"/>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p:cNvSpPr/>
          <p:nvPr/>
        </p:nvSpPr>
        <p:spPr>
          <a:xfrm>
            <a:off x="8102351" y="3053862"/>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3" name="Group 2">
            <a:extLst>
              <a:ext uri="{FF2B5EF4-FFF2-40B4-BE49-F238E27FC236}">
                <a16:creationId xmlns:a16="http://schemas.microsoft.com/office/drawing/2014/main" id="{9B6E86D4-D9A1-40FB-A955-4F32B0BC2759}"/>
              </a:ext>
            </a:extLst>
          </p:cNvPr>
          <p:cNvGrpSpPr/>
          <p:nvPr/>
        </p:nvGrpSpPr>
        <p:grpSpPr>
          <a:xfrm>
            <a:off x="1716504" y="3558124"/>
            <a:ext cx="7232546" cy="3153569"/>
            <a:chOff x="1716504" y="3558124"/>
            <a:chExt cx="7232546" cy="3153569"/>
          </a:xfrm>
        </p:grpSpPr>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6504" y="3558124"/>
              <a:ext cx="7232545" cy="3153569"/>
            </a:xfrm>
            <a:prstGeom prst="rect">
              <a:avLst/>
            </a:prstGeom>
            <a:noFill/>
            <a:ln w="38100">
              <a:solidFill>
                <a:schemeClr val="accent6">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Oval 10"/>
            <p:cNvSpPr/>
            <p:nvPr/>
          </p:nvSpPr>
          <p:spPr>
            <a:xfrm>
              <a:off x="7113070" y="4727844"/>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p:cNvSpPr/>
            <p:nvPr/>
          </p:nvSpPr>
          <p:spPr>
            <a:xfrm>
              <a:off x="8137520" y="6273468"/>
              <a:ext cx="811530" cy="40706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320421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p:txBody>
          <a:bodyPr>
            <a:normAutofit fontScale="90000"/>
          </a:bodyPr>
          <a:lstStyle/>
          <a:p>
            <a:pPr eaLnBrk="1" hangingPunct="1"/>
            <a:r>
              <a:rPr lang="en-US" altLang="en-US" b="1" dirty="0"/>
              <a:t>What Do You Do with</a:t>
            </a:r>
            <a:br>
              <a:rPr lang="en-US" altLang="en-US" b="1" dirty="0"/>
            </a:br>
            <a:r>
              <a:rPr lang="en-US" altLang="en-US" b="1" dirty="0"/>
              <a:t> Preferred Dividends ?</a:t>
            </a:r>
          </a:p>
        </p:txBody>
      </p:sp>
      <p:sp>
        <p:nvSpPr>
          <p:cNvPr id="54276" name="Rectangle 3"/>
          <p:cNvSpPr>
            <a:spLocks noGrp="1" noChangeArrowheads="1"/>
          </p:cNvSpPr>
          <p:nvPr>
            <p:ph type="body" idx="4294967295"/>
          </p:nvPr>
        </p:nvSpPr>
        <p:spPr>
          <a:xfrm>
            <a:off x="609600" y="1752600"/>
            <a:ext cx="8077200" cy="4648200"/>
          </a:xfrm>
        </p:spPr>
        <p:txBody>
          <a:bodyPr/>
          <a:lstStyle/>
          <a:p>
            <a:pPr eaLnBrk="1" hangingPunct="1">
              <a:buFont typeface="Wingdings" panose="05000000000000000000" pitchFamily="2" charset="2"/>
              <a:buChar char="§"/>
            </a:pPr>
            <a:r>
              <a:rPr lang="en-US" altLang="en-US" sz="2800" b="0" dirty="0"/>
              <a:t>Preferred dividends must be paid to preferred shareholders before common shareholders get paid.</a:t>
            </a:r>
          </a:p>
          <a:p>
            <a:pPr eaLnBrk="1" hangingPunct="1">
              <a:buFont typeface="Wingdings" panose="05000000000000000000" pitchFamily="2" charset="2"/>
              <a:buChar char="§"/>
            </a:pPr>
            <a:r>
              <a:rPr lang="en-US" altLang="en-US" sz="2800" b="0" dirty="0"/>
              <a:t>To common shareholders, it is the equivalent of an expense.</a:t>
            </a:r>
          </a:p>
          <a:p>
            <a:pPr eaLnBrk="1" hangingPunct="1">
              <a:buFont typeface="Wingdings" panose="05000000000000000000" pitchFamily="2" charset="2"/>
              <a:buChar char="§"/>
            </a:pPr>
            <a:r>
              <a:rPr lang="en-US" altLang="en-US" sz="2800" b="0" dirty="0"/>
              <a:t>Estimate the preferred dividends five years in the future and subtract them from earnings before dividing by shares outstanding.</a:t>
            </a:r>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62</a:t>
            </a:fld>
            <a:endParaRPr lang="en-US" dirty="0"/>
          </a:p>
        </p:txBody>
      </p:sp>
    </p:spTree>
    <p:extLst>
      <p:ext uri="{BB962C8B-B14F-4D97-AF65-F5344CB8AC3E}">
        <p14:creationId xmlns:p14="http://schemas.microsoft.com/office/powerpoint/2010/main" val="2908408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8E78-C9D0-4868-BCCE-503815C79095}"/>
              </a:ext>
            </a:extLst>
          </p:cNvPr>
          <p:cNvSpPr>
            <a:spLocks noGrp="1"/>
          </p:cNvSpPr>
          <p:nvPr>
            <p:ph type="title"/>
          </p:nvPr>
        </p:nvSpPr>
        <p:spPr/>
        <p:txBody>
          <a:bodyPr/>
          <a:lstStyle/>
          <a:p>
            <a:pPr algn="ctr"/>
            <a:r>
              <a:rPr lang="en-US" dirty="0">
                <a:solidFill>
                  <a:srgbClr val="0000FF"/>
                </a:solidFill>
                <a:effectLst>
                  <a:outerShdw blurRad="38100" dist="38100" dir="2700000" algn="tl">
                    <a:srgbClr val="000000">
                      <a:alpha val="43137"/>
                    </a:srgbClr>
                  </a:outerShdw>
                </a:effectLst>
              </a:rPr>
              <a:t>Questions?</a:t>
            </a:r>
          </a:p>
        </p:txBody>
      </p:sp>
      <p:sp>
        <p:nvSpPr>
          <p:cNvPr id="6" name="Slide Number Placeholder 1">
            <a:extLst>
              <a:ext uri="{FF2B5EF4-FFF2-40B4-BE49-F238E27FC236}">
                <a16:creationId xmlns:a16="http://schemas.microsoft.com/office/drawing/2014/main" id="{091C6CC1-2840-481E-8C5D-159507824E6B}"/>
              </a:ext>
            </a:extLst>
          </p:cNvPr>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63</a:t>
            </a:fld>
            <a:endParaRPr lang="en-US" dirty="0"/>
          </a:p>
        </p:txBody>
      </p:sp>
      <p:pic>
        <p:nvPicPr>
          <p:cNvPr id="5" name="Picture 4" descr="A picture containing holding, hat&#10;&#10;Description automatically generated">
            <a:extLst>
              <a:ext uri="{FF2B5EF4-FFF2-40B4-BE49-F238E27FC236}">
                <a16:creationId xmlns:a16="http://schemas.microsoft.com/office/drawing/2014/main" id="{59C3F749-5B3E-41DF-9F23-54ABAD831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028700"/>
            <a:ext cx="3098959" cy="6151779"/>
          </a:xfrm>
          <a:prstGeom prst="rect">
            <a:avLst/>
          </a:prstGeom>
        </p:spPr>
      </p:pic>
    </p:spTree>
    <p:extLst>
      <p:ext uri="{BB962C8B-B14F-4D97-AF65-F5344CB8AC3E}">
        <p14:creationId xmlns:p14="http://schemas.microsoft.com/office/powerpoint/2010/main" val="2364682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64</a:t>
            </a:fld>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98" y="2969914"/>
            <a:ext cx="3554059" cy="1756446"/>
          </a:xfrm>
          <a:prstGeom prst="rect">
            <a:avLst/>
          </a:prstGeom>
          <a:noFill/>
          <a:ln w="381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1"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699" y="2969913"/>
            <a:ext cx="3152631" cy="1828799"/>
          </a:xfrm>
          <a:prstGeom prst="rect">
            <a:avLst/>
          </a:prstGeom>
          <a:noFill/>
          <a:ln w="381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2" name="Left Arrow 11"/>
          <p:cNvSpPr/>
          <p:nvPr/>
        </p:nvSpPr>
        <p:spPr>
          <a:xfrm>
            <a:off x="7543800" y="4096134"/>
            <a:ext cx="1142539" cy="433623"/>
          </a:xfrm>
          <a:prstGeom prst="leftArrow">
            <a:avLst/>
          </a:prstGeom>
          <a:solidFill>
            <a:srgbClr val="00B0F0"/>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721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576743" cy="5486400"/>
          </a:xfrm>
          <a:prstGeom prst="rect">
            <a:avLst/>
          </a:prstGeom>
          <a:noFill/>
          <a:ln w="38100">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7"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65</a:t>
            </a:fld>
            <a:endParaRPr lang="en-US" dirty="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8" y="4953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Left Arrow 12"/>
          <p:cNvSpPr/>
          <p:nvPr/>
        </p:nvSpPr>
        <p:spPr>
          <a:xfrm rot="16200000" flipV="1">
            <a:off x="7355205" y="4836795"/>
            <a:ext cx="830580" cy="300990"/>
          </a:xfrm>
          <a:prstGeom prst="leftArrow">
            <a:avLst/>
          </a:prstGeom>
          <a:solidFill>
            <a:srgbClr val="00B0F0"/>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spTree>
    <p:extLst>
      <p:ext uri="{BB962C8B-B14F-4D97-AF65-F5344CB8AC3E}">
        <p14:creationId xmlns:p14="http://schemas.microsoft.com/office/powerpoint/2010/main" val="39679391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bwMode="auto">
          <a:xfrm>
            <a:off x="3124200" y="6400800"/>
            <a:ext cx="1905000" cy="457200"/>
          </a:xfrm>
          <a:prstGeom prst="rect">
            <a:avLst/>
          </a:prstGeom>
          <a:solidFill>
            <a:schemeClr val="bg1"/>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66</a:t>
            </a:fld>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8" y="4953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90368"/>
            <a:ext cx="8574548" cy="3768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7812548" y="4953000"/>
            <a:ext cx="1143000" cy="29210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C000"/>
              </a:solidFill>
            </a:endParaRPr>
          </a:p>
        </p:txBody>
      </p:sp>
      <p:sp>
        <p:nvSpPr>
          <p:cNvPr id="9" name="Oval 8"/>
          <p:cNvSpPr/>
          <p:nvPr/>
        </p:nvSpPr>
        <p:spPr>
          <a:xfrm>
            <a:off x="7056754" y="3029743"/>
            <a:ext cx="537211" cy="356337"/>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56754" y="2678113"/>
            <a:ext cx="537211" cy="369887"/>
          </a:xfrm>
          <a:prstGeom prst="ellipse">
            <a:avLst/>
          </a:prstGeom>
          <a:no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6870700" y="4560622"/>
            <a:ext cx="687705" cy="3766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056755" y="3386081"/>
            <a:ext cx="537210" cy="37666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0917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3"/>
          <p:cNvSpPr>
            <a:spLocks noGrp="1"/>
          </p:cNvSpPr>
          <p:nvPr>
            <p:ph idx="1"/>
          </p:nvPr>
        </p:nvSpPr>
        <p:spPr>
          <a:xfrm>
            <a:off x="76200" y="2514600"/>
            <a:ext cx="2667000" cy="2362200"/>
          </a:xfrm>
          <a:ln w="38100">
            <a:solidFill>
              <a:srgbClr val="7030A0"/>
            </a:solidFill>
          </a:ln>
        </p:spPr>
        <p:txBody>
          <a:bodyPr/>
          <a:lstStyle/>
          <a:p>
            <a:pPr marL="0" indent="0">
              <a:buFontTx/>
              <a:buNone/>
            </a:pPr>
            <a:r>
              <a:rPr lang="en-US" sz="3200" dirty="0">
                <a:solidFill>
                  <a:srgbClr val="7030A0"/>
                </a:solidFill>
              </a:rPr>
              <a:t>What are we trying to accomplish by using the SSG?</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57300"/>
            <a:ext cx="575310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4097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sp>
        <p:nvSpPr>
          <p:cNvPr id="5" name="Slide Number Placeholder 1"/>
          <p:cNvSpPr txBox="1">
            <a:spLocks/>
          </p:cNvSpPr>
          <p:nvPr/>
        </p:nvSpPr>
        <p:spPr bwMode="auto">
          <a:xfrm>
            <a:off x="4343400" y="6400800"/>
            <a:ext cx="68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67</a:t>
            </a:fld>
            <a:endParaRPr lang="en-US" dirty="0"/>
          </a:p>
        </p:txBody>
      </p:sp>
    </p:spTree>
    <p:extLst>
      <p:ext uri="{BB962C8B-B14F-4D97-AF65-F5344CB8AC3E}">
        <p14:creationId xmlns:p14="http://schemas.microsoft.com/office/powerpoint/2010/main" val="41703702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68</a:t>
            </a:fld>
            <a:endParaRPr lang="en-US" dirty="0"/>
          </a:p>
        </p:txBody>
      </p:sp>
      <p:pic>
        <p:nvPicPr>
          <p:cNvPr id="9" name="Picture 3">
            <a:extLst>
              <a:ext uri="{FF2B5EF4-FFF2-40B4-BE49-F238E27FC236}">
                <a16:creationId xmlns:a16="http://schemas.microsoft.com/office/drawing/2014/main" id="{1F263E25-679C-4506-B1C2-C95C3A25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286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45A52159-3CE4-4691-AA11-0FAD595E15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054100"/>
            <a:ext cx="7370212"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a:extLst>
              <a:ext uri="{FF2B5EF4-FFF2-40B4-BE49-F238E27FC236}">
                <a16:creationId xmlns:a16="http://schemas.microsoft.com/office/drawing/2014/main" id="{CD09BD71-741C-4C21-AF3A-692DEAB55961}"/>
              </a:ext>
            </a:extLst>
          </p:cNvPr>
          <p:cNvSpPr>
            <a:spLocks noGrp="1"/>
          </p:cNvSpPr>
          <p:nvPr>
            <p:ph idx="1"/>
          </p:nvPr>
        </p:nvSpPr>
        <p:spPr>
          <a:xfrm>
            <a:off x="3352800" y="4300538"/>
            <a:ext cx="5791200" cy="1947862"/>
          </a:xfrm>
          <a:solidFill>
            <a:schemeClr val="bg1"/>
          </a:solidFill>
          <a:ln w="38100">
            <a:solidFill>
              <a:srgbClr val="7030A0"/>
            </a:solidFill>
          </a:ln>
        </p:spPr>
        <p:txBody>
          <a:bodyPr/>
          <a:lstStyle/>
          <a:p>
            <a:pPr marL="0" indent="0">
              <a:buFontTx/>
              <a:buNone/>
              <a:defRPr/>
            </a:pPr>
            <a:r>
              <a:rPr lang="en-US" sz="2400" dirty="0">
                <a:solidFill>
                  <a:srgbClr val="7030A0"/>
                </a:solidFill>
              </a:rPr>
              <a:t>We are projecting </a:t>
            </a:r>
            <a:r>
              <a:rPr lang="en-US" sz="2400" b="1" dirty="0">
                <a:solidFill>
                  <a:srgbClr val="00CC00"/>
                </a:solidFill>
                <a:effectLst>
                  <a:outerShdw blurRad="38100" dist="38100" dir="2700000" algn="tl">
                    <a:srgbClr val="000000">
                      <a:alpha val="43137"/>
                    </a:srgbClr>
                  </a:outerShdw>
                </a:effectLst>
              </a:rPr>
              <a:t>Sales</a:t>
            </a:r>
            <a:r>
              <a:rPr lang="en-US" sz="2400" dirty="0">
                <a:solidFill>
                  <a:srgbClr val="00CC00"/>
                </a:solidFill>
              </a:rPr>
              <a:t> </a:t>
            </a:r>
            <a:r>
              <a:rPr lang="en-US" sz="2400" dirty="0">
                <a:solidFill>
                  <a:srgbClr val="7030A0"/>
                </a:solidFill>
              </a:rPr>
              <a:t>and </a:t>
            </a:r>
            <a:r>
              <a:rPr lang="en-US" sz="2400" b="1" dirty="0">
                <a:solidFill>
                  <a:srgbClr val="0000FF"/>
                </a:solidFill>
                <a:effectLst>
                  <a:outerShdw blurRad="38100" dist="38100" dir="2700000" algn="tl">
                    <a:srgbClr val="000000">
                      <a:alpha val="43137"/>
                    </a:srgbClr>
                  </a:outerShdw>
                </a:effectLst>
              </a:rPr>
              <a:t>Earnings Per Share</a:t>
            </a:r>
            <a:r>
              <a:rPr lang="en-US" sz="2400" b="1" dirty="0">
                <a:solidFill>
                  <a:srgbClr val="0070C0"/>
                </a:solidFill>
                <a:effectLst>
                  <a:outerShdw blurRad="38100" dist="38100" dir="2700000" algn="tl">
                    <a:srgbClr val="000000">
                      <a:alpha val="43137"/>
                    </a:srgbClr>
                  </a:outerShdw>
                </a:effectLst>
              </a:rPr>
              <a:t> </a:t>
            </a:r>
            <a:r>
              <a:rPr lang="en-US" sz="2400" dirty="0">
                <a:solidFill>
                  <a:srgbClr val="7030A0"/>
                </a:solidFill>
              </a:rPr>
              <a:t>5 years into the future!</a:t>
            </a:r>
          </a:p>
          <a:p>
            <a:pPr>
              <a:defRPr/>
            </a:pPr>
            <a:endParaRPr lang="en-US" sz="1200" dirty="0">
              <a:solidFill>
                <a:srgbClr val="7030A0"/>
              </a:solidFill>
            </a:endParaRPr>
          </a:p>
          <a:p>
            <a:pPr marL="0" indent="0">
              <a:buFontTx/>
              <a:buNone/>
              <a:defRPr/>
            </a:pPr>
            <a:r>
              <a:rPr lang="en-US" sz="2400" dirty="0">
                <a:solidFill>
                  <a:srgbClr val="7030A0"/>
                </a:solidFill>
              </a:rPr>
              <a:t>The top of our Income Statement (</a:t>
            </a:r>
            <a:r>
              <a:rPr lang="en-US" sz="2400" b="1" dirty="0">
                <a:solidFill>
                  <a:srgbClr val="00CC00"/>
                </a:solidFill>
                <a:effectLst>
                  <a:outerShdw blurRad="38100" dist="38100" dir="2700000" algn="tl">
                    <a:srgbClr val="000000">
                      <a:alpha val="43137"/>
                    </a:srgbClr>
                  </a:outerShdw>
                </a:effectLst>
              </a:rPr>
              <a:t>Sales</a:t>
            </a:r>
            <a:r>
              <a:rPr lang="en-US" sz="2400" dirty="0">
                <a:solidFill>
                  <a:srgbClr val="7030A0"/>
                </a:solidFill>
              </a:rPr>
              <a:t>) and the bottom (</a:t>
            </a:r>
            <a:r>
              <a:rPr lang="en-US" sz="2400" b="1" dirty="0">
                <a:solidFill>
                  <a:srgbClr val="0000FF"/>
                </a:solidFill>
                <a:effectLst>
                  <a:outerShdw blurRad="38100" dist="38100" dir="2700000" algn="tl">
                    <a:srgbClr val="000000">
                      <a:alpha val="43137"/>
                    </a:srgbClr>
                  </a:outerShdw>
                </a:effectLst>
              </a:rPr>
              <a:t>Earnings Per Share</a:t>
            </a:r>
            <a:r>
              <a:rPr lang="en-US" sz="2400" dirty="0">
                <a:solidFill>
                  <a:srgbClr val="7030A0"/>
                </a:solidFill>
              </a:rPr>
              <a:t>)</a:t>
            </a:r>
          </a:p>
        </p:txBody>
      </p:sp>
      <p:cxnSp>
        <p:nvCxnSpPr>
          <p:cNvPr id="12" name="Straight Arrow Connector 11">
            <a:extLst>
              <a:ext uri="{FF2B5EF4-FFF2-40B4-BE49-F238E27FC236}">
                <a16:creationId xmlns:a16="http://schemas.microsoft.com/office/drawing/2014/main" id="{92698F71-49D5-4C21-B157-DCD4CC5EF19A}"/>
              </a:ext>
            </a:extLst>
          </p:cNvPr>
          <p:cNvCxnSpPr/>
          <p:nvPr/>
        </p:nvCxnSpPr>
        <p:spPr>
          <a:xfrm flipV="1">
            <a:off x="4913376" y="3344862"/>
            <a:ext cx="2413000" cy="46038"/>
          </a:xfrm>
          <a:prstGeom prst="straightConnector1">
            <a:avLst/>
          </a:prstGeom>
          <a:ln>
            <a:solidFill>
              <a:srgbClr val="0000FF"/>
            </a:solidFill>
            <a:prstDash val="sysDot"/>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72F58658-D64C-4556-AC17-F913ACF80D0A}"/>
              </a:ext>
            </a:extLst>
          </p:cNvPr>
          <p:cNvCxnSpPr/>
          <p:nvPr/>
        </p:nvCxnSpPr>
        <p:spPr>
          <a:xfrm flipV="1">
            <a:off x="4876800" y="1219200"/>
            <a:ext cx="2400300" cy="190500"/>
          </a:xfrm>
          <a:prstGeom prst="straightConnector1">
            <a:avLst/>
          </a:prstGeom>
          <a:ln>
            <a:solidFill>
              <a:srgbClr val="00CC00"/>
            </a:solidFill>
            <a:prstDash val="sysDot"/>
            <a:tailEnd type="arrow"/>
          </a:ln>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8F241DA-9817-4882-9BD2-E36FC81ABF6D}"/>
              </a:ext>
            </a:extLst>
          </p:cNvPr>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spTree>
    <p:extLst>
      <p:ext uri="{BB962C8B-B14F-4D97-AF65-F5344CB8AC3E}">
        <p14:creationId xmlns:p14="http://schemas.microsoft.com/office/powerpoint/2010/main" val="26311397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69</a:t>
            </a:fld>
            <a:endParaRPr lang="en-US" dirty="0"/>
          </a:p>
        </p:txBody>
      </p:sp>
      <p:sp>
        <p:nvSpPr>
          <p:cNvPr id="3" name="TextBox 2"/>
          <p:cNvSpPr txBox="1"/>
          <p:nvPr/>
        </p:nvSpPr>
        <p:spPr>
          <a:xfrm>
            <a:off x="0" y="5715000"/>
            <a:ext cx="9144000" cy="584775"/>
          </a:xfrm>
          <a:prstGeom prst="rect">
            <a:avLst/>
          </a:prstGeom>
          <a:solidFill>
            <a:schemeClr val="bg1">
              <a:lumMod val="95000"/>
            </a:schemeClr>
          </a:solidFill>
        </p:spPr>
        <p:txBody>
          <a:bodyPr wrap="square" rtlCol="0">
            <a:spAutoFit/>
          </a:bodyPr>
          <a:lstStyle/>
          <a:p>
            <a:r>
              <a:rPr lang="en-US" sz="3200" dirty="0"/>
              <a:t>USING PREFERRED PROCEDURE – </a:t>
            </a:r>
            <a:r>
              <a:rPr lang="en-US" sz="3200" b="1" dirty="0">
                <a:solidFill>
                  <a:srgbClr val="7030A0"/>
                </a:solidFill>
                <a:effectLst>
                  <a:outerShdw blurRad="38100" dist="38100" dir="2700000" algn="tl">
                    <a:srgbClr val="000000">
                      <a:alpha val="43137"/>
                    </a:srgbClr>
                  </a:outerShdw>
                </a:effectLst>
              </a:rPr>
              <a:t>WE CAN </a:t>
            </a:r>
            <a:r>
              <a:rPr lang="en-US" sz="3200" dirty="0">
                <a:solidFill>
                  <a:srgbClr val="7030A0"/>
                </a:solidFill>
              </a:rPr>
              <a:t>!</a:t>
            </a:r>
          </a:p>
        </p:txBody>
      </p:sp>
      <p:pic>
        <p:nvPicPr>
          <p:cNvPr id="9" name="Picture 3">
            <a:extLst>
              <a:ext uri="{FF2B5EF4-FFF2-40B4-BE49-F238E27FC236}">
                <a16:creationId xmlns:a16="http://schemas.microsoft.com/office/drawing/2014/main" id="{D068CF7E-C8C7-42A6-9863-1297742DF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381000"/>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a:extLst>
              <a:ext uri="{FF2B5EF4-FFF2-40B4-BE49-F238E27FC236}">
                <a16:creationId xmlns:a16="http://schemas.microsoft.com/office/drawing/2014/main" id="{11CA490E-55C2-49FC-BBA8-179C2391E1BD}"/>
              </a:ext>
            </a:extLst>
          </p:cNvPr>
          <p:cNvCxnSpPr/>
          <p:nvPr/>
        </p:nvCxnSpPr>
        <p:spPr>
          <a:xfrm flipV="1">
            <a:off x="4876800" y="3497262"/>
            <a:ext cx="2413000" cy="46038"/>
          </a:xfrm>
          <a:prstGeom prst="straightConnector1">
            <a:avLst/>
          </a:prstGeom>
          <a:ln w="38100">
            <a:solidFill>
              <a:srgbClr val="0070C0"/>
            </a:solidFill>
            <a:tailEnd type="arrow"/>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4839063-D55C-4ABD-9AC4-6A85C2AE6384}"/>
              </a:ext>
            </a:extLst>
          </p:cNvPr>
          <p:cNvCxnSpPr/>
          <p:nvPr/>
        </p:nvCxnSpPr>
        <p:spPr>
          <a:xfrm flipV="1">
            <a:off x="4876800" y="1427162"/>
            <a:ext cx="2400300" cy="190500"/>
          </a:xfrm>
          <a:prstGeom prst="straightConnector1">
            <a:avLst/>
          </a:prstGeom>
          <a:ln w="38100">
            <a:solidFill>
              <a:srgbClr val="00B050"/>
            </a:solidFill>
            <a:tailEnd type="arrow"/>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90B501FC-19D3-4F62-ADDC-30A987319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066800"/>
            <a:ext cx="7370212" cy="467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3">
            <a:extLst>
              <a:ext uri="{FF2B5EF4-FFF2-40B4-BE49-F238E27FC236}">
                <a16:creationId xmlns:a16="http://schemas.microsoft.com/office/drawing/2014/main" id="{01C49740-6DC2-4218-BFCC-AD2908EE2373}"/>
              </a:ext>
            </a:extLst>
          </p:cNvPr>
          <p:cNvSpPr>
            <a:spLocks noGrp="1"/>
          </p:cNvSpPr>
          <p:nvPr>
            <p:ph idx="1"/>
          </p:nvPr>
        </p:nvSpPr>
        <p:spPr>
          <a:xfrm>
            <a:off x="3581400" y="3937000"/>
            <a:ext cx="5583756" cy="1485900"/>
          </a:xfrm>
          <a:solidFill>
            <a:schemeClr val="bg1"/>
          </a:solidFill>
          <a:ln w="38100">
            <a:solidFill>
              <a:srgbClr val="7030A0"/>
            </a:solidFill>
          </a:ln>
        </p:spPr>
        <p:txBody>
          <a:bodyPr>
            <a:normAutofit/>
          </a:bodyPr>
          <a:lstStyle/>
          <a:p>
            <a:pPr marL="0" indent="0">
              <a:buFontTx/>
              <a:buNone/>
            </a:pPr>
            <a:r>
              <a:rPr lang="en-US" sz="2400" dirty="0">
                <a:solidFill>
                  <a:srgbClr val="7030A0"/>
                </a:solidFill>
              </a:rPr>
              <a:t>We want to determine what we expect our </a:t>
            </a:r>
            <a:r>
              <a:rPr lang="en-US" sz="2400" b="1" dirty="0">
                <a:solidFill>
                  <a:srgbClr val="7030A0"/>
                </a:solidFill>
                <a:effectLst>
                  <a:outerShdw blurRad="38100" dist="38100" dir="2700000" algn="tl">
                    <a:srgbClr val="000000">
                      <a:alpha val="43137"/>
                    </a:srgbClr>
                  </a:outerShdw>
                </a:effectLst>
              </a:rPr>
              <a:t>Income Statement </a:t>
            </a:r>
            <a:r>
              <a:rPr lang="en-US" sz="2400" dirty="0">
                <a:solidFill>
                  <a:srgbClr val="7030A0"/>
                </a:solidFill>
              </a:rPr>
              <a:t>to look like </a:t>
            </a:r>
            <a:r>
              <a:rPr lang="en-US" sz="2400" u="sng" dirty="0">
                <a:solidFill>
                  <a:srgbClr val="7030A0"/>
                </a:solidFill>
              </a:rPr>
              <a:t>5 years from now</a:t>
            </a:r>
            <a:r>
              <a:rPr lang="en-US" sz="2400" dirty="0">
                <a:solidFill>
                  <a:srgbClr val="7030A0"/>
                </a:solidFill>
              </a:rPr>
              <a:t>!!</a:t>
            </a:r>
          </a:p>
        </p:txBody>
      </p:sp>
    </p:spTree>
    <p:extLst>
      <p:ext uri="{BB962C8B-B14F-4D97-AF65-F5344CB8AC3E}">
        <p14:creationId xmlns:p14="http://schemas.microsoft.com/office/powerpoint/2010/main" val="152901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9F62EA40-DE04-409E-8361-51C435D4B3AC}" type="slidenum">
              <a:rPr lang="en-US"/>
              <a:pPr eaLnBrk="1" hangingPunct="1"/>
              <a:t>7</a:t>
            </a:fld>
            <a:endParaRPr lang="en-US" dirty="0"/>
          </a:p>
        </p:txBody>
      </p:sp>
      <p:pic>
        <p:nvPicPr>
          <p:cNvPr id="143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8175"/>
            <a:ext cx="9140825"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1857375"/>
            <a:ext cx="336867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a:t>
            </a:fld>
            <a:endParaRPr lang="en-US" dirty="0"/>
          </a:p>
        </p:txBody>
      </p:sp>
    </p:spTree>
    <p:extLst>
      <p:ext uri="{BB962C8B-B14F-4D97-AF65-F5344CB8AC3E}">
        <p14:creationId xmlns:p14="http://schemas.microsoft.com/office/powerpoint/2010/main" val="1306109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744538"/>
            <a:ext cx="212407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3810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en-US" dirty="0"/>
              <a:t>How We Use This</a:t>
            </a:r>
          </a:p>
        </p:txBody>
      </p:sp>
      <p:sp>
        <p:nvSpPr>
          <p:cNvPr id="5" name="Slide Number Placeholder 1"/>
          <p:cNvSpPr txBox="1">
            <a:spLocks/>
          </p:cNvSpPr>
          <p:nvPr/>
        </p:nvSpPr>
        <p:spPr bwMode="auto">
          <a:xfrm>
            <a:off x="4343400" y="6400800"/>
            <a:ext cx="685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70</a:t>
            </a:fld>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4" y="1676400"/>
            <a:ext cx="8828839"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4"/>
          <p:cNvSpPr>
            <a:spLocks noChangeArrowheads="1"/>
          </p:cNvSpPr>
          <p:nvPr/>
        </p:nvSpPr>
        <p:spPr bwMode="auto">
          <a:xfrm>
            <a:off x="8220302" y="2667000"/>
            <a:ext cx="838200" cy="457200"/>
          </a:xfrm>
          <a:prstGeom prst="ellipse">
            <a:avLst/>
          </a:prstGeom>
          <a:solidFill>
            <a:schemeClr val="accent1">
              <a:alpha val="0"/>
            </a:schemeClr>
          </a:solidFill>
          <a:ln w="38100">
            <a:solidFill>
              <a:srgbClr val="00B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1" name="Oval 16"/>
          <p:cNvSpPr>
            <a:spLocks noChangeArrowheads="1"/>
          </p:cNvSpPr>
          <p:nvPr/>
        </p:nvSpPr>
        <p:spPr bwMode="auto">
          <a:xfrm>
            <a:off x="1346200" y="3071360"/>
            <a:ext cx="1143000" cy="457200"/>
          </a:xfrm>
          <a:prstGeom prst="ellipse">
            <a:avLst/>
          </a:prstGeom>
          <a:solidFill>
            <a:schemeClr val="accent1">
              <a:alpha val="0"/>
            </a:schemeClr>
          </a:solidFill>
          <a:ln w="381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2" name="Oval 18"/>
          <p:cNvSpPr>
            <a:spLocks noChangeArrowheads="1"/>
          </p:cNvSpPr>
          <p:nvPr/>
        </p:nvSpPr>
        <p:spPr bwMode="auto">
          <a:xfrm>
            <a:off x="2997200" y="3429000"/>
            <a:ext cx="990600" cy="457200"/>
          </a:xfrm>
          <a:prstGeom prst="ellipse">
            <a:avLst/>
          </a:prstGeom>
          <a:solidFill>
            <a:schemeClr val="accent1">
              <a:alpha val="0"/>
            </a:schemeClr>
          </a:solidFill>
          <a:ln w="381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3" name="Oval 18"/>
          <p:cNvSpPr>
            <a:spLocks noChangeArrowheads="1"/>
          </p:cNvSpPr>
          <p:nvPr/>
        </p:nvSpPr>
        <p:spPr bwMode="auto">
          <a:xfrm>
            <a:off x="8153401" y="4267200"/>
            <a:ext cx="990600" cy="457200"/>
          </a:xfrm>
          <a:prstGeom prst="ellipse">
            <a:avLst/>
          </a:prstGeom>
          <a:solidFill>
            <a:schemeClr val="accent1">
              <a:alpha val="0"/>
            </a:schemeClr>
          </a:solidFill>
          <a:ln w="38100">
            <a:solidFill>
              <a:srgbClr val="FFC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solidFill>
                <a:srgbClr val="B88C00"/>
              </a:solidFill>
            </a:endParaRPr>
          </a:p>
        </p:txBody>
      </p:sp>
      <p:sp>
        <p:nvSpPr>
          <p:cNvPr id="24" name="Oval 18"/>
          <p:cNvSpPr>
            <a:spLocks noChangeArrowheads="1"/>
          </p:cNvSpPr>
          <p:nvPr/>
        </p:nvSpPr>
        <p:spPr bwMode="auto">
          <a:xfrm>
            <a:off x="2006600" y="4572000"/>
            <a:ext cx="990600" cy="457200"/>
          </a:xfrm>
          <a:prstGeom prst="ellipse">
            <a:avLst/>
          </a:prstGeom>
          <a:solidFill>
            <a:schemeClr val="accent1">
              <a:alpha val="0"/>
            </a:schemeClr>
          </a:solidFill>
          <a:ln w="381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5" name="Oval 18"/>
          <p:cNvSpPr>
            <a:spLocks noChangeArrowheads="1"/>
          </p:cNvSpPr>
          <p:nvPr/>
        </p:nvSpPr>
        <p:spPr bwMode="auto">
          <a:xfrm>
            <a:off x="8153401" y="4572000"/>
            <a:ext cx="990600" cy="457200"/>
          </a:xfrm>
          <a:prstGeom prst="ellipse">
            <a:avLst/>
          </a:prstGeom>
          <a:solidFill>
            <a:schemeClr val="accent1">
              <a:alpha val="0"/>
            </a:schemeClr>
          </a:solidFill>
          <a:ln w="38100">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6" name="TextBox 25"/>
          <p:cNvSpPr txBox="1"/>
          <p:nvPr/>
        </p:nvSpPr>
        <p:spPr>
          <a:xfrm>
            <a:off x="4343399" y="1320969"/>
            <a:ext cx="4800601" cy="1015663"/>
          </a:xfrm>
          <a:prstGeom prst="rect">
            <a:avLst/>
          </a:prstGeom>
          <a:solidFill>
            <a:schemeClr val="bg1"/>
          </a:solidFill>
          <a:ln>
            <a:solidFill>
              <a:srgbClr val="7030A0"/>
            </a:solidFill>
          </a:ln>
        </p:spPr>
        <p:txBody>
          <a:bodyPr wrap="square" rtlCol="0">
            <a:spAutoFit/>
          </a:bodyPr>
          <a:lstStyle/>
          <a:p>
            <a:pPr algn="ctr"/>
            <a:r>
              <a:rPr lang="en-US" sz="2400" dirty="0">
                <a:solidFill>
                  <a:srgbClr val="7030A0"/>
                </a:solidFill>
              </a:rPr>
              <a:t>Our expected </a:t>
            </a:r>
            <a:r>
              <a:rPr lang="en-US" sz="2400" dirty="0">
                <a:solidFill>
                  <a:srgbClr val="7030A0"/>
                </a:solidFill>
                <a:effectLst>
                  <a:outerShdw blurRad="38100" dist="38100" dir="2700000" algn="tl">
                    <a:srgbClr val="000000">
                      <a:alpha val="43137"/>
                    </a:srgbClr>
                  </a:outerShdw>
                </a:effectLst>
              </a:rPr>
              <a:t>Income Statement </a:t>
            </a:r>
          </a:p>
          <a:p>
            <a:pPr algn="ctr"/>
            <a:r>
              <a:rPr lang="en-US" sz="3600" b="1" dirty="0">
                <a:solidFill>
                  <a:srgbClr val="7030A0"/>
                </a:solidFill>
              </a:rPr>
              <a:t>5</a:t>
            </a:r>
            <a:r>
              <a:rPr lang="en-US" sz="2400" dirty="0">
                <a:solidFill>
                  <a:srgbClr val="7030A0"/>
                </a:solidFill>
              </a:rPr>
              <a:t> years from now !</a:t>
            </a:r>
            <a:endParaRPr lang="en-US" dirty="0">
              <a:solidFill>
                <a:srgbClr val="7030A0"/>
              </a:solidFill>
            </a:endParaRPr>
          </a:p>
        </p:txBody>
      </p:sp>
      <p:sp>
        <p:nvSpPr>
          <p:cNvPr id="27" name="Down Arrow 26"/>
          <p:cNvSpPr/>
          <p:nvPr/>
        </p:nvSpPr>
        <p:spPr bwMode="auto">
          <a:xfrm>
            <a:off x="8324850" y="1981200"/>
            <a:ext cx="571500" cy="795517"/>
          </a:xfrm>
          <a:prstGeom prst="downArrow">
            <a:avLst/>
          </a:prstGeom>
          <a:solidFill>
            <a:schemeClr val="bg1"/>
          </a:solidFill>
          <a:ln w="3810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
        <p:nvSpPr>
          <p:cNvPr id="28" name="Rectangle 27"/>
          <p:cNvSpPr/>
          <p:nvPr/>
        </p:nvSpPr>
        <p:spPr bwMode="auto">
          <a:xfrm>
            <a:off x="7753577" y="2679700"/>
            <a:ext cx="1304925" cy="2665866"/>
          </a:xfrm>
          <a:prstGeom prst="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
        <p:nvSpPr>
          <p:cNvPr id="31" name="Text Box 17"/>
          <p:cNvSpPr txBox="1">
            <a:spLocks noChangeArrowheads="1"/>
          </p:cNvSpPr>
          <p:nvPr/>
        </p:nvSpPr>
        <p:spPr bwMode="auto">
          <a:xfrm>
            <a:off x="7882164" y="3370262"/>
            <a:ext cx="319088" cy="57943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3200" dirty="0">
                <a:solidFill>
                  <a:srgbClr val="7030A0"/>
                </a:solidFill>
              </a:rPr>
              <a:t>-</a:t>
            </a:r>
          </a:p>
        </p:txBody>
      </p:sp>
      <p:sp>
        <p:nvSpPr>
          <p:cNvPr id="32" name="Text Box 19"/>
          <p:cNvSpPr txBox="1">
            <a:spLocks noChangeArrowheads="1"/>
          </p:cNvSpPr>
          <p:nvPr/>
        </p:nvSpPr>
        <p:spPr bwMode="auto">
          <a:xfrm>
            <a:off x="6553200" y="4495800"/>
            <a:ext cx="381000" cy="641350"/>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3600" dirty="0">
                <a:solidFill>
                  <a:srgbClr val="7030A0"/>
                </a:solidFill>
                <a:effectLst>
                  <a:outerShdw blurRad="38100" dist="38100" dir="2700000" algn="tl">
                    <a:srgbClr val="000000">
                      <a:alpha val="43137"/>
                    </a:srgbClr>
                  </a:outerShdw>
                </a:effectLst>
                <a:latin typeface="Times New Roman" pitchFamily="18" charset="0"/>
                <a:sym typeface="Symbol" pitchFamily="18" charset="2"/>
              </a:rPr>
              <a:t></a:t>
            </a:r>
          </a:p>
        </p:txBody>
      </p:sp>
      <p:sp>
        <p:nvSpPr>
          <p:cNvPr id="33" name="Text Box 20"/>
          <p:cNvSpPr txBox="1">
            <a:spLocks noChangeArrowheads="1"/>
          </p:cNvSpPr>
          <p:nvPr/>
        </p:nvSpPr>
        <p:spPr bwMode="auto">
          <a:xfrm>
            <a:off x="7898833" y="4557712"/>
            <a:ext cx="361950" cy="57943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3200" dirty="0">
                <a:solidFill>
                  <a:srgbClr val="7030A0"/>
                </a:solidFill>
              </a:rPr>
              <a:t>=</a:t>
            </a:r>
          </a:p>
        </p:txBody>
      </p:sp>
      <p:sp>
        <p:nvSpPr>
          <p:cNvPr id="35" name="Text Box 15"/>
          <p:cNvSpPr txBox="1">
            <a:spLocks noChangeArrowheads="1"/>
          </p:cNvSpPr>
          <p:nvPr/>
        </p:nvSpPr>
        <p:spPr bwMode="auto">
          <a:xfrm>
            <a:off x="7898833" y="2971800"/>
            <a:ext cx="285750" cy="57943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3200" dirty="0">
                <a:solidFill>
                  <a:srgbClr val="7030A0"/>
                </a:solidFill>
              </a:rPr>
              <a:t>-</a:t>
            </a:r>
          </a:p>
        </p:txBody>
      </p:sp>
      <p:sp>
        <p:nvSpPr>
          <p:cNvPr id="38" name="Text Box 20"/>
          <p:cNvSpPr txBox="1">
            <a:spLocks noChangeArrowheads="1"/>
          </p:cNvSpPr>
          <p:nvPr/>
        </p:nvSpPr>
        <p:spPr bwMode="auto">
          <a:xfrm>
            <a:off x="7860733" y="4191000"/>
            <a:ext cx="361950" cy="579438"/>
          </a:xfrm>
          <a:prstGeom prst="rect">
            <a:avLst/>
          </a:prstGeom>
          <a:noFill/>
          <a:ln>
            <a:noFill/>
          </a:ln>
          <a:effectLst/>
          <a:extLst>
            <a:ext uri="{909E8E84-426E-40DD-AFC4-6F175D3DCCD1}">
              <a14:hiddenFill xmlns:a14="http://schemas.microsoft.com/office/drawing/2010/main">
                <a:solidFill>
                  <a:schemeClr val="accent1">
                    <a:alpha val="0"/>
                  </a:schemeClr>
                </a:solidFill>
              </a14:hiddenFill>
            </a:ext>
            <a:ext uri="{91240B29-F687-4F45-9708-019B960494DF}">
              <a14:hiddenLine xmlns:a14="http://schemas.microsoft.com/office/drawing/2010/main" w="508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3200" dirty="0">
                <a:solidFill>
                  <a:srgbClr val="7030A0"/>
                </a:solidFill>
              </a:rPr>
              <a:t>=</a:t>
            </a:r>
          </a:p>
        </p:txBody>
      </p:sp>
    </p:spTree>
    <p:extLst>
      <p:ext uri="{BB962C8B-B14F-4D97-AF65-F5344CB8AC3E}">
        <p14:creationId xmlns:p14="http://schemas.microsoft.com/office/powerpoint/2010/main" val="266457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p:txBody>
          <a:bodyPr/>
          <a:lstStyle/>
          <a:p>
            <a:pPr eaLnBrk="1" hangingPunct="1"/>
            <a:r>
              <a:rPr lang="en-US" altLang="en-US" b="1" dirty="0"/>
              <a:t>Why Use Preferred Procedure</a:t>
            </a:r>
          </a:p>
        </p:txBody>
      </p:sp>
      <p:sp>
        <p:nvSpPr>
          <p:cNvPr id="13316" name="Rectangle 3"/>
          <p:cNvSpPr>
            <a:spLocks noGrp="1" noChangeArrowheads="1"/>
          </p:cNvSpPr>
          <p:nvPr>
            <p:ph type="body" idx="4294967295"/>
          </p:nvPr>
        </p:nvSpPr>
        <p:spPr>
          <a:xfrm>
            <a:off x="3810000" y="1600200"/>
            <a:ext cx="5334000" cy="3962400"/>
          </a:xfrm>
        </p:spPr>
        <p:txBody>
          <a:bodyPr/>
          <a:lstStyle/>
          <a:p>
            <a:pPr eaLnBrk="1" hangingPunct="1">
              <a:spcBef>
                <a:spcPts val="0"/>
              </a:spcBef>
              <a:buFont typeface="Wingdings" panose="05000000000000000000" pitchFamily="2" charset="2"/>
              <a:buChar char="§"/>
            </a:pPr>
            <a:r>
              <a:rPr lang="en-US" altLang="en-US" sz="2800" b="0" dirty="0"/>
              <a:t>By looking at each component we get a better picture of what future </a:t>
            </a:r>
            <a:r>
              <a:rPr lang="en-US" altLang="en-US" sz="2800" b="0" dirty="0">
                <a:solidFill>
                  <a:srgbClr val="0000FF"/>
                </a:solidFill>
              </a:rPr>
              <a:t>EPS</a:t>
            </a:r>
            <a:r>
              <a:rPr lang="en-US" altLang="en-US" sz="2800" b="0" dirty="0"/>
              <a:t> might reasonably be.</a:t>
            </a:r>
          </a:p>
          <a:p>
            <a:pPr eaLnBrk="1" hangingPunct="1">
              <a:buFont typeface="Wingdings" panose="05000000000000000000" pitchFamily="2" charset="2"/>
              <a:buChar char="§"/>
            </a:pPr>
            <a:endParaRPr lang="en-US" altLang="en-US" sz="2800" b="0" dirty="0"/>
          </a:p>
          <a:p>
            <a:pPr eaLnBrk="1" hangingPunct="1">
              <a:spcBef>
                <a:spcPts val="0"/>
              </a:spcBef>
              <a:buFont typeface="Wingdings" panose="05000000000000000000" pitchFamily="2" charset="2"/>
              <a:buChar char="§"/>
            </a:pPr>
            <a:r>
              <a:rPr lang="en-US" altLang="en-US" sz="2800" b="0" dirty="0"/>
              <a:t>For a less consistent </a:t>
            </a:r>
            <a:r>
              <a:rPr lang="en-US" altLang="en-US" sz="2800" b="0" dirty="0">
                <a:solidFill>
                  <a:srgbClr val="0000FF"/>
                </a:solidFill>
              </a:rPr>
              <a:t>EPS</a:t>
            </a:r>
            <a:r>
              <a:rPr lang="en-US" altLang="en-US" sz="2800" b="0" dirty="0"/>
              <a:t> history, Preferred Procedure can help focus a future</a:t>
            </a:r>
            <a:r>
              <a:rPr lang="en-US" altLang="en-US" sz="2800" b="0" dirty="0">
                <a:solidFill>
                  <a:srgbClr val="0000FF"/>
                </a:solidFill>
              </a:rPr>
              <a:t> EPS </a:t>
            </a:r>
            <a:r>
              <a:rPr lang="en-US" altLang="en-US" sz="2800" b="0" dirty="0"/>
              <a:t>estimate.</a:t>
            </a:r>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71</a:t>
            </a:fld>
            <a:endParaRPr lang="en-US" dirty="0"/>
          </a:p>
        </p:txBody>
      </p:sp>
      <p:pic>
        <p:nvPicPr>
          <p:cNvPr id="6" name="Picture 5" descr="A picture containing holding, dark, ball, clock&#10;&#10;Description automatically generated">
            <a:extLst>
              <a:ext uri="{FF2B5EF4-FFF2-40B4-BE49-F238E27FC236}">
                <a16:creationId xmlns:a16="http://schemas.microsoft.com/office/drawing/2014/main" id="{F434B6B4-2041-4F78-97FF-036489F1E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74" y="1310538"/>
            <a:ext cx="5164074" cy="5699861"/>
          </a:xfrm>
          <a:prstGeom prst="rect">
            <a:avLst/>
          </a:prstGeom>
        </p:spPr>
      </p:pic>
    </p:spTree>
    <p:extLst>
      <p:ext uri="{BB962C8B-B14F-4D97-AF65-F5344CB8AC3E}">
        <p14:creationId xmlns:p14="http://schemas.microsoft.com/office/powerpoint/2010/main" val="2556689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50C2B6-218F-45E5-A477-093DD1C50B0C}"/>
              </a:ext>
            </a:extLst>
          </p:cNvPr>
          <p:cNvSpPr>
            <a:spLocks noGrp="1"/>
          </p:cNvSpPr>
          <p:nvPr>
            <p:ph type="sldNum" sz="quarter" idx="11"/>
          </p:nvPr>
        </p:nvSpPr>
        <p:spPr/>
        <p:txBody>
          <a:bodyPr/>
          <a:lstStyle/>
          <a:p>
            <a:pPr>
              <a:defRPr/>
            </a:pPr>
            <a:fld id="{F2DD9962-6330-4D11-9EF1-4DECD27F983C}" type="slidenum">
              <a:rPr lang="en-US" smtClean="0"/>
              <a:pPr>
                <a:defRPr/>
              </a:pPr>
              <a:t>72</a:t>
            </a:fld>
            <a:endParaRPr lang="en-US" dirty="0"/>
          </a:p>
        </p:txBody>
      </p:sp>
      <p:pic>
        <p:nvPicPr>
          <p:cNvPr id="4" name="Picture 3">
            <a:extLst>
              <a:ext uri="{FF2B5EF4-FFF2-40B4-BE49-F238E27FC236}">
                <a16:creationId xmlns:a16="http://schemas.microsoft.com/office/drawing/2014/main" id="{34C88D54-4031-4628-946B-F26E52888AB6}"/>
              </a:ext>
            </a:extLst>
          </p:cNvPr>
          <p:cNvPicPr>
            <a:picLocks noChangeAspect="1"/>
          </p:cNvPicPr>
          <p:nvPr/>
        </p:nvPicPr>
        <p:blipFill>
          <a:blip r:embed="rId3"/>
          <a:stretch>
            <a:fillRect/>
          </a:stretch>
        </p:blipFill>
        <p:spPr>
          <a:xfrm>
            <a:off x="5038296" y="914400"/>
            <a:ext cx="2943918" cy="609600"/>
          </a:xfrm>
          <a:prstGeom prst="rect">
            <a:avLst/>
          </a:prstGeom>
        </p:spPr>
      </p:pic>
      <p:pic>
        <p:nvPicPr>
          <p:cNvPr id="6" name="Picture 5">
            <a:extLst>
              <a:ext uri="{FF2B5EF4-FFF2-40B4-BE49-F238E27FC236}">
                <a16:creationId xmlns:a16="http://schemas.microsoft.com/office/drawing/2014/main" id="{574D6E8D-4374-439B-B328-B53BAB95C77D}"/>
              </a:ext>
            </a:extLst>
          </p:cNvPr>
          <p:cNvPicPr>
            <a:picLocks noChangeAspect="1"/>
          </p:cNvPicPr>
          <p:nvPr/>
        </p:nvPicPr>
        <p:blipFill>
          <a:blip r:embed="rId4"/>
          <a:stretch>
            <a:fillRect/>
          </a:stretch>
        </p:blipFill>
        <p:spPr>
          <a:xfrm>
            <a:off x="685800" y="1219199"/>
            <a:ext cx="1905000" cy="3904723"/>
          </a:xfrm>
          <a:prstGeom prst="rect">
            <a:avLst/>
          </a:prstGeom>
        </p:spPr>
      </p:pic>
      <p:pic>
        <p:nvPicPr>
          <p:cNvPr id="8" name="Picture 7">
            <a:extLst>
              <a:ext uri="{FF2B5EF4-FFF2-40B4-BE49-F238E27FC236}">
                <a16:creationId xmlns:a16="http://schemas.microsoft.com/office/drawing/2014/main" id="{4484B4C0-3A11-4DBF-A4B8-09A76B43C95D}"/>
              </a:ext>
            </a:extLst>
          </p:cNvPr>
          <p:cNvPicPr>
            <a:picLocks noChangeAspect="1"/>
          </p:cNvPicPr>
          <p:nvPr/>
        </p:nvPicPr>
        <p:blipFill>
          <a:blip r:embed="rId5"/>
          <a:stretch>
            <a:fillRect/>
          </a:stretch>
        </p:blipFill>
        <p:spPr>
          <a:xfrm>
            <a:off x="402607" y="5090153"/>
            <a:ext cx="8741393" cy="1154524"/>
          </a:xfrm>
          <a:prstGeom prst="rect">
            <a:avLst/>
          </a:prstGeom>
        </p:spPr>
      </p:pic>
      <p:grpSp>
        <p:nvGrpSpPr>
          <p:cNvPr id="16" name="Group 15">
            <a:extLst>
              <a:ext uri="{FF2B5EF4-FFF2-40B4-BE49-F238E27FC236}">
                <a16:creationId xmlns:a16="http://schemas.microsoft.com/office/drawing/2014/main" id="{19A968E4-FABA-425E-B386-56DC635703D7}"/>
              </a:ext>
            </a:extLst>
          </p:cNvPr>
          <p:cNvGrpSpPr/>
          <p:nvPr/>
        </p:nvGrpSpPr>
        <p:grpSpPr>
          <a:xfrm>
            <a:off x="4457700" y="986506"/>
            <a:ext cx="609600" cy="465388"/>
            <a:chOff x="5562600" y="2434677"/>
            <a:chExt cx="609600" cy="465388"/>
          </a:xfrm>
        </p:grpSpPr>
        <p:sp>
          <p:nvSpPr>
            <p:cNvPr id="9" name="TextBox 8">
              <a:extLst>
                <a:ext uri="{FF2B5EF4-FFF2-40B4-BE49-F238E27FC236}">
                  <a16:creationId xmlns:a16="http://schemas.microsoft.com/office/drawing/2014/main" id="{5E3FDBE0-0D2F-4B76-8260-AC9D96446A95}"/>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1</a:t>
              </a:r>
            </a:p>
          </p:txBody>
        </p:sp>
        <p:sp>
          <p:nvSpPr>
            <p:cNvPr id="10" name="Rectangle 9">
              <a:extLst>
                <a:ext uri="{FF2B5EF4-FFF2-40B4-BE49-F238E27FC236}">
                  <a16:creationId xmlns:a16="http://schemas.microsoft.com/office/drawing/2014/main" id="{3F0AD076-DC81-4D69-B002-D9D04772ED6D}"/>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27" name="Group 26">
            <a:extLst>
              <a:ext uri="{FF2B5EF4-FFF2-40B4-BE49-F238E27FC236}">
                <a16:creationId xmlns:a16="http://schemas.microsoft.com/office/drawing/2014/main" id="{F2B16007-E1FD-4FE7-9867-299CE66F594B}"/>
              </a:ext>
            </a:extLst>
          </p:cNvPr>
          <p:cNvGrpSpPr/>
          <p:nvPr/>
        </p:nvGrpSpPr>
        <p:grpSpPr>
          <a:xfrm>
            <a:off x="228599" y="4013671"/>
            <a:ext cx="1828801" cy="1072759"/>
            <a:chOff x="228599" y="4013671"/>
            <a:chExt cx="1828801" cy="1072759"/>
          </a:xfrm>
        </p:grpSpPr>
        <p:grpSp>
          <p:nvGrpSpPr>
            <p:cNvPr id="17" name="Group 16">
              <a:extLst>
                <a:ext uri="{FF2B5EF4-FFF2-40B4-BE49-F238E27FC236}">
                  <a16:creationId xmlns:a16="http://schemas.microsoft.com/office/drawing/2014/main" id="{ABC9CE36-6608-4C57-BCB7-47092236B2C4}"/>
                </a:ext>
              </a:extLst>
            </p:cNvPr>
            <p:cNvGrpSpPr/>
            <p:nvPr/>
          </p:nvGrpSpPr>
          <p:grpSpPr>
            <a:xfrm>
              <a:off x="228599" y="4013671"/>
              <a:ext cx="609600" cy="465388"/>
              <a:chOff x="5562600" y="2434677"/>
              <a:chExt cx="609600" cy="465388"/>
            </a:xfrm>
          </p:grpSpPr>
          <p:sp>
            <p:nvSpPr>
              <p:cNvPr id="18" name="TextBox 17">
                <a:extLst>
                  <a:ext uri="{FF2B5EF4-FFF2-40B4-BE49-F238E27FC236}">
                    <a16:creationId xmlns:a16="http://schemas.microsoft.com/office/drawing/2014/main" id="{C24934CB-3D6C-4A19-900F-77DF6952E64E}"/>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2</a:t>
                </a:r>
              </a:p>
            </p:txBody>
          </p:sp>
          <p:sp>
            <p:nvSpPr>
              <p:cNvPr id="19" name="Rectangle 18">
                <a:extLst>
                  <a:ext uri="{FF2B5EF4-FFF2-40B4-BE49-F238E27FC236}">
                    <a16:creationId xmlns:a16="http://schemas.microsoft.com/office/drawing/2014/main" id="{99A1D6AD-7ED0-4075-8877-12A496BAAEAB}"/>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sp>
          <p:nvSpPr>
            <p:cNvPr id="23" name="Rectangle 22">
              <a:extLst>
                <a:ext uri="{FF2B5EF4-FFF2-40B4-BE49-F238E27FC236}">
                  <a16:creationId xmlns:a16="http://schemas.microsoft.com/office/drawing/2014/main" id="{ACF90505-560C-4854-9D60-3793F441358D}"/>
                </a:ext>
              </a:extLst>
            </p:cNvPr>
            <p:cNvSpPr/>
            <p:nvPr/>
          </p:nvSpPr>
          <p:spPr bwMode="auto">
            <a:xfrm>
              <a:off x="838199" y="4013671"/>
              <a:ext cx="1219201" cy="1072759"/>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28" name="Group 27">
            <a:extLst>
              <a:ext uri="{FF2B5EF4-FFF2-40B4-BE49-F238E27FC236}">
                <a16:creationId xmlns:a16="http://schemas.microsoft.com/office/drawing/2014/main" id="{22F649FC-C735-48C8-94C4-85E278A8F0BB}"/>
              </a:ext>
            </a:extLst>
          </p:cNvPr>
          <p:cNvGrpSpPr/>
          <p:nvPr/>
        </p:nvGrpSpPr>
        <p:grpSpPr>
          <a:xfrm>
            <a:off x="9292" y="5123922"/>
            <a:ext cx="783608" cy="504780"/>
            <a:chOff x="9292" y="5123922"/>
            <a:chExt cx="783608" cy="504780"/>
          </a:xfrm>
        </p:grpSpPr>
        <p:grpSp>
          <p:nvGrpSpPr>
            <p:cNvPr id="20" name="Group 19">
              <a:extLst>
                <a:ext uri="{FF2B5EF4-FFF2-40B4-BE49-F238E27FC236}">
                  <a16:creationId xmlns:a16="http://schemas.microsoft.com/office/drawing/2014/main" id="{4ABA43A6-7726-43C7-ADC2-ADA32FB1DD59}"/>
                </a:ext>
              </a:extLst>
            </p:cNvPr>
            <p:cNvGrpSpPr/>
            <p:nvPr/>
          </p:nvGrpSpPr>
          <p:grpSpPr>
            <a:xfrm>
              <a:off x="9292" y="5163314"/>
              <a:ext cx="609600" cy="465388"/>
              <a:chOff x="5562600" y="2434677"/>
              <a:chExt cx="609600" cy="465388"/>
            </a:xfrm>
          </p:grpSpPr>
          <p:sp>
            <p:nvSpPr>
              <p:cNvPr id="21" name="TextBox 20">
                <a:extLst>
                  <a:ext uri="{FF2B5EF4-FFF2-40B4-BE49-F238E27FC236}">
                    <a16:creationId xmlns:a16="http://schemas.microsoft.com/office/drawing/2014/main" id="{5B299313-0925-443F-AA7A-74CB01184D3C}"/>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3</a:t>
                </a:r>
              </a:p>
            </p:txBody>
          </p:sp>
          <p:sp>
            <p:nvSpPr>
              <p:cNvPr id="22" name="Rectangle 21">
                <a:extLst>
                  <a:ext uri="{FF2B5EF4-FFF2-40B4-BE49-F238E27FC236}">
                    <a16:creationId xmlns:a16="http://schemas.microsoft.com/office/drawing/2014/main" id="{8A660323-C377-49A1-AD07-5586B71A4F11}"/>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sp>
          <p:nvSpPr>
            <p:cNvPr id="24" name="Rectangle 23">
              <a:extLst>
                <a:ext uri="{FF2B5EF4-FFF2-40B4-BE49-F238E27FC236}">
                  <a16:creationId xmlns:a16="http://schemas.microsoft.com/office/drawing/2014/main" id="{6B315939-11B9-482A-A7C5-957F76EA09FE}"/>
                </a:ext>
              </a:extLst>
            </p:cNvPr>
            <p:cNvSpPr/>
            <p:nvPr/>
          </p:nvSpPr>
          <p:spPr bwMode="auto">
            <a:xfrm>
              <a:off x="457200" y="5123922"/>
              <a:ext cx="335700" cy="461665"/>
            </a:xfrm>
            <a:prstGeom prst="rect">
              <a:avLst/>
            </a:prstGeom>
            <a:no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pic>
        <p:nvPicPr>
          <p:cNvPr id="26" name="Picture 25">
            <a:extLst>
              <a:ext uri="{FF2B5EF4-FFF2-40B4-BE49-F238E27FC236}">
                <a16:creationId xmlns:a16="http://schemas.microsoft.com/office/drawing/2014/main" id="{067FBEFB-88C9-4FC7-B7D2-62D651AF1F3F}"/>
              </a:ext>
            </a:extLst>
          </p:cNvPr>
          <p:cNvPicPr>
            <a:picLocks noChangeAspect="1"/>
          </p:cNvPicPr>
          <p:nvPr/>
        </p:nvPicPr>
        <p:blipFill>
          <a:blip r:embed="rId6"/>
          <a:stretch>
            <a:fillRect/>
          </a:stretch>
        </p:blipFill>
        <p:spPr>
          <a:xfrm>
            <a:off x="462520" y="5194587"/>
            <a:ext cx="323895" cy="304843"/>
          </a:xfrm>
          <a:prstGeom prst="rect">
            <a:avLst/>
          </a:prstGeom>
        </p:spPr>
      </p:pic>
      <p:sp>
        <p:nvSpPr>
          <p:cNvPr id="29" name="TextBox 28">
            <a:extLst>
              <a:ext uri="{FF2B5EF4-FFF2-40B4-BE49-F238E27FC236}">
                <a16:creationId xmlns:a16="http://schemas.microsoft.com/office/drawing/2014/main" id="{1FC237E3-9C14-443A-A30D-B56E52FC4FF0}"/>
              </a:ext>
            </a:extLst>
          </p:cNvPr>
          <p:cNvSpPr txBox="1"/>
          <p:nvPr/>
        </p:nvSpPr>
        <p:spPr>
          <a:xfrm>
            <a:off x="2057400" y="380995"/>
            <a:ext cx="4440446" cy="461665"/>
          </a:xfrm>
          <a:prstGeom prst="rect">
            <a:avLst/>
          </a:prstGeom>
          <a:noFill/>
        </p:spPr>
        <p:txBody>
          <a:bodyPr wrap="none" rtlCol="0">
            <a:spAutoFit/>
          </a:bodyPr>
          <a:lstStyle/>
          <a:p>
            <a:r>
              <a:rPr lang="en-US" b="1" dirty="0">
                <a:solidFill>
                  <a:srgbClr val="008000"/>
                </a:solidFill>
              </a:rPr>
              <a:t>       </a:t>
            </a:r>
            <a:r>
              <a:rPr lang="en-US" b="1" dirty="0">
                <a:solidFill>
                  <a:srgbClr val="008000"/>
                </a:solidFill>
                <a:effectLst>
                  <a:outerShdw blurRad="38100" dist="38100" dir="2700000" algn="tl">
                    <a:srgbClr val="000000">
                      <a:alpha val="43137"/>
                    </a:srgbClr>
                  </a:outerShdw>
                </a:effectLst>
              </a:rPr>
              <a:t>www.betterinvesting.org/</a:t>
            </a:r>
          </a:p>
        </p:txBody>
      </p:sp>
    </p:spTree>
    <p:extLst>
      <p:ext uri="{BB962C8B-B14F-4D97-AF65-F5344CB8AC3E}">
        <p14:creationId xmlns:p14="http://schemas.microsoft.com/office/powerpoint/2010/main" val="8929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500"/>
                            </p:stCondLst>
                            <p:childTnLst>
                              <p:par>
                                <p:cTn id="19" presetID="31"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53" presetClass="entr" presetSubtype="16" fill="hold" nodeType="afterEffect">
                                  <p:stCondLst>
                                    <p:cond delay="100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linds(horizontal)">
                                      <p:cBhvr>
                                        <p:cTn id="41" dur="500"/>
                                        <p:tgtEl>
                                          <p:spTgt spid="8"/>
                                        </p:tgtEl>
                                      </p:cBhvr>
                                    </p:animEffect>
                                  </p:childTnLst>
                                </p:cTn>
                              </p:par>
                            </p:childTnLst>
                          </p:cTn>
                        </p:par>
                        <p:par>
                          <p:cTn id="42" fill="hold">
                            <p:stCondLst>
                              <p:cond delay="500"/>
                            </p:stCondLst>
                            <p:childTnLst>
                              <p:par>
                                <p:cTn id="43" presetID="53" presetClass="entr" presetSubtype="16" fill="hold" nodeType="afterEffect">
                                  <p:stCondLst>
                                    <p:cond delay="5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500" fill="hold"/>
                                        <p:tgtEl>
                                          <p:spTgt spid="28"/>
                                        </p:tgtEl>
                                        <p:attrNameLst>
                                          <p:attrName>ppt_w</p:attrName>
                                        </p:attrNameLst>
                                      </p:cBhvr>
                                      <p:tavLst>
                                        <p:tav tm="0">
                                          <p:val>
                                            <p:fltVal val="0"/>
                                          </p:val>
                                        </p:tav>
                                        <p:tav tm="100000">
                                          <p:val>
                                            <p:strVal val="#ppt_w"/>
                                          </p:val>
                                        </p:tav>
                                      </p:tavLst>
                                    </p:anim>
                                    <p:anim calcmode="lin" valueType="num">
                                      <p:cBhvr>
                                        <p:cTn id="46" dur="500" fill="hold"/>
                                        <p:tgtEl>
                                          <p:spTgt spid="28"/>
                                        </p:tgtEl>
                                        <p:attrNameLst>
                                          <p:attrName>ppt_h</p:attrName>
                                        </p:attrNameLst>
                                      </p:cBhvr>
                                      <p:tavLst>
                                        <p:tav tm="0">
                                          <p:val>
                                            <p:fltVal val="0"/>
                                          </p:val>
                                        </p:tav>
                                        <p:tav tm="100000">
                                          <p:val>
                                            <p:strVal val="#ppt_h"/>
                                          </p:val>
                                        </p:tav>
                                      </p:tavLst>
                                    </p:anim>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200"/>
                                        <p:tgtEl>
                                          <p:spTgt spid="26"/>
                                        </p:tgtEl>
                                      </p:cBhvr>
                                    </p:animEffect>
                                    <p:anim calcmode="lin" valueType="num">
                                      <p:cBhvr>
                                        <p:cTn id="53" dur="800" fill="hold"/>
                                        <p:tgtEl>
                                          <p:spTgt spid="26"/>
                                        </p:tgtEl>
                                        <p:attrNameLst>
                                          <p:attrName>ppt_x</p:attrName>
                                        </p:attrNameLst>
                                      </p:cBhvr>
                                      <p:tavLst>
                                        <p:tav tm="0">
                                          <p:val>
                                            <p:strVal val="#ppt_x"/>
                                          </p:val>
                                        </p:tav>
                                        <p:tav tm="100000">
                                          <p:val>
                                            <p:strVal val="#ppt_x"/>
                                          </p:val>
                                        </p:tav>
                                      </p:tavLst>
                                    </p:anim>
                                    <p:anim calcmode="lin" valueType="num">
                                      <p:cBhvr>
                                        <p:cTn id="54" dur="800" fill="hold"/>
                                        <p:tgtEl>
                                          <p:spTgt spid="26"/>
                                        </p:tgtEl>
                                        <p:attrNameLst>
                                          <p:attrName>ppt_y</p:attrName>
                                        </p:attrNameLst>
                                      </p:cBhvr>
                                      <p:tavLst>
                                        <p:tav tm="0">
                                          <p:val>
                                            <p:strVal val="#ppt_y+0.31"/>
                                          </p:val>
                                        </p:tav>
                                        <p:tav tm="100000">
                                          <p:val>
                                            <p:strVal val="#ppt_y+0.31"/>
                                          </p:val>
                                        </p:tav>
                                      </p:tavLst>
                                    </p:anim>
                                    <p:anim calcmode="lin" valueType="num">
                                      <p:cBhvr>
                                        <p:cTn id="55" dur="1200" decel="50000" fill="hold">
                                          <p:stCondLst>
                                            <p:cond delay="8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1200" decel="50000" fill="hold">
                                          <p:stCondLst>
                                            <p:cond delay="8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D6EDC9-8C84-449A-AF64-DA6925A7371A}"/>
              </a:ext>
            </a:extLst>
          </p:cNvPr>
          <p:cNvSpPr>
            <a:spLocks noGrp="1"/>
          </p:cNvSpPr>
          <p:nvPr>
            <p:ph type="sldNum" sz="quarter" idx="11"/>
          </p:nvPr>
        </p:nvSpPr>
        <p:spPr/>
        <p:txBody>
          <a:bodyPr/>
          <a:lstStyle/>
          <a:p>
            <a:pPr>
              <a:defRPr/>
            </a:pPr>
            <a:fld id="{F2DD9962-6330-4D11-9EF1-4DECD27F983C}" type="slidenum">
              <a:rPr lang="en-US" smtClean="0"/>
              <a:pPr>
                <a:defRPr/>
              </a:pPr>
              <a:t>73</a:t>
            </a:fld>
            <a:endParaRPr lang="en-US" dirty="0"/>
          </a:p>
        </p:txBody>
      </p:sp>
      <p:pic>
        <p:nvPicPr>
          <p:cNvPr id="4" name="Picture 3">
            <a:extLst>
              <a:ext uri="{FF2B5EF4-FFF2-40B4-BE49-F238E27FC236}">
                <a16:creationId xmlns:a16="http://schemas.microsoft.com/office/drawing/2014/main" id="{28A36227-6034-45D7-B9C9-06E7673AAFA2}"/>
              </a:ext>
            </a:extLst>
          </p:cNvPr>
          <p:cNvPicPr>
            <a:picLocks noChangeAspect="1"/>
          </p:cNvPicPr>
          <p:nvPr/>
        </p:nvPicPr>
        <p:blipFill>
          <a:blip r:embed="rId3"/>
          <a:stretch>
            <a:fillRect/>
          </a:stretch>
        </p:blipFill>
        <p:spPr>
          <a:xfrm>
            <a:off x="1219200" y="473845"/>
            <a:ext cx="6434664" cy="1447800"/>
          </a:xfrm>
          <a:prstGeom prst="rect">
            <a:avLst/>
          </a:prstGeom>
        </p:spPr>
      </p:pic>
      <p:pic>
        <p:nvPicPr>
          <p:cNvPr id="6" name="Picture 5">
            <a:extLst>
              <a:ext uri="{FF2B5EF4-FFF2-40B4-BE49-F238E27FC236}">
                <a16:creationId xmlns:a16="http://schemas.microsoft.com/office/drawing/2014/main" id="{6741C136-C0D0-41F5-9011-5EF3F7A6767C}"/>
              </a:ext>
            </a:extLst>
          </p:cNvPr>
          <p:cNvPicPr>
            <a:picLocks noChangeAspect="1"/>
          </p:cNvPicPr>
          <p:nvPr/>
        </p:nvPicPr>
        <p:blipFill>
          <a:blip r:embed="rId4"/>
          <a:stretch>
            <a:fillRect/>
          </a:stretch>
        </p:blipFill>
        <p:spPr>
          <a:xfrm>
            <a:off x="433242" y="1763751"/>
            <a:ext cx="2566796" cy="2895600"/>
          </a:xfrm>
          <a:prstGeom prst="rect">
            <a:avLst/>
          </a:prstGeom>
          <a:ln w="19050">
            <a:solidFill>
              <a:srgbClr val="7030A0"/>
            </a:solidFill>
          </a:ln>
        </p:spPr>
      </p:pic>
      <p:pic>
        <p:nvPicPr>
          <p:cNvPr id="8" name="Picture 7">
            <a:extLst>
              <a:ext uri="{FF2B5EF4-FFF2-40B4-BE49-F238E27FC236}">
                <a16:creationId xmlns:a16="http://schemas.microsoft.com/office/drawing/2014/main" id="{9F4756B1-BBF1-4BC5-A458-9CF5D427667E}"/>
              </a:ext>
            </a:extLst>
          </p:cNvPr>
          <p:cNvPicPr>
            <a:picLocks noChangeAspect="1"/>
          </p:cNvPicPr>
          <p:nvPr/>
        </p:nvPicPr>
        <p:blipFill>
          <a:blip r:embed="rId5"/>
          <a:stretch>
            <a:fillRect/>
          </a:stretch>
        </p:blipFill>
        <p:spPr>
          <a:xfrm>
            <a:off x="6629400" y="4293918"/>
            <a:ext cx="2067171" cy="1866041"/>
          </a:xfrm>
          <a:prstGeom prst="rect">
            <a:avLst/>
          </a:prstGeom>
          <a:ln w="19050">
            <a:solidFill>
              <a:schemeClr val="tx1"/>
            </a:solidFill>
          </a:ln>
        </p:spPr>
      </p:pic>
      <p:sp>
        <p:nvSpPr>
          <p:cNvPr id="11" name="TextBox 10">
            <a:extLst>
              <a:ext uri="{FF2B5EF4-FFF2-40B4-BE49-F238E27FC236}">
                <a16:creationId xmlns:a16="http://schemas.microsoft.com/office/drawing/2014/main" id="{8D2B823A-FC7D-4348-A229-E119300BFA67}"/>
              </a:ext>
            </a:extLst>
          </p:cNvPr>
          <p:cNvSpPr txBox="1"/>
          <p:nvPr/>
        </p:nvSpPr>
        <p:spPr>
          <a:xfrm>
            <a:off x="2964725" y="1759380"/>
            <a:ext cx="2743200" cy="830997"/>
          </a:xfrm>
          <a:prstGeom prst="rect">
            <a:avLst/>
          </a:prstGeom>
          <a:noFill/>
        </p:spPr>
        <p:txBody>
          <a:bodyPr wrap="square" rtlCol="0">
            <a:spAutoFit/>
          </a:bodyPr>
          <a:lstStyle/>
          <a:p>
            <a:pPr marL="342900" indent="-342900">
              <a:buFont typeface="Wingdings" panose="05000000000000000000" pitchFamily="2" charset="2"/>
              <a:buChar char="ç"/>
            </a:pPr>
            <a:r>
              <a:rPr lang="en-US" dirty="0"/>
              <a:t>Not Logged in / </a:t>
            </a:r>
          </a:p>
          <a:p>
            <a:r>
              <a:rPr lang="en-US" dirty="0"/>
              <a:t>    Non-Member</a:t>
            </a:r>
          </a:p>
        </p:txBody>
      </p:sp>
      <p:grpSp>
        <p:nvGrpSpPr>
          <p:cNvPr id="16" name="Group 15">
            <a:extLst>
              <a:ext uri="{FF2B5EF4-FFF2-40B4-BE49-F238E27FC236}">
                <a16:creationId xmlns:a16="http://schemas.microsoft.com/office/drawing/2014/main" id="{378BC642-FD09-4BC5-8DE0-5B041E3BA6A6}"/>
              </a:ext>
            </a:extLst>
          </p:cNvPr>
          <p:cNvGrpSpPr/>
          <p:nvPr/>
        </p:nvGrpSpPr>
        <p:grpSpPr>
          <a:xfrm>
            <a:off x="0" y="1763751"/>
            <a:ext cx="609600" cy="465388"/>
            <a:chOff x="5562600" y="2434677"/>
            <a:chExt cx="609600" cy="465388"/>
          </a:xfrm>
        </p:grpSpPr>
        <p:sp>
          <p:nvSpPr>
            <p:cNvPr id="17" name="TextBox 16">
              <a:extLst>
                <a:ext uri="{FF2B5EF4-FFF2-40B4-BE49-F238E27FC236}">
                  <a16:creationId xmlns:a16="http://schemas.microsoft.com/office/drawing/2014/main" id="{17DE5839-972E-40B2-A6B8-39D6FAAAB77F}"/>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1</a:t>
              </a:r>
            </a:p>
          </p:txBody>
        </p:sp>
        <p:sp>
          <p:nvSpPr>
            <p:cNvPr id="18" name="Rectangle 17">
              <a:extLst>
                <a:ext uri="{FF2B5EF4-FFF2-40B4-BE49-F238E27FC236}">
                  <a16:creationId xmlns:a16="http://schemas.microsoft.com/office/drawing/2014/main" id="{A3712ED6-3B56-465E-B68F-C3FA913727B8}"/>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23" name="Group 22">
            <a:extLst>
              <a:ext uri="{FF2B5EF4-FFF2-40B4-BE49-F238E27FC236}">
                <a16:creationId xmlns:a16="http://schemas.microsoft.com/office/drawing/2014/main" id="{AAB38D09-CCA5-40A9-B2B5-DDA42C79E7B0}"/>
              </a:ext>
            </a:extLst>
          </p:cNvPr>
          <p:cNvGrpSpPr/>
          <p:nvPr/>
        </p:nvGrpSpPr>
        <p:grpSpPr>
          <a:xfrm>
            <a:off x="16879" y="4063086"/>
            <a:ext cx="609600" cy="465388"/>
            <a:chOff x="5562600" y="2434677"/>
            <a:chExt cx="609600" cy="465388"/>
          </a:xfrm>
        </p:grpSpPr>
        <p:sp>
          <p:nvSpPr>
            <p:cNvPr id="25" name="TextBox 24">
              <a:extLst>
                <a:ext uri="{FF2B5EF4-FFF2-40B4-BE49-F238E27FC236}">
                  <a16:creationId xmlns:a16="http://schemas.microsoft.com/office/drawing/2014/main" id="{D293D2E5-B539-4392-908B-FE4BEFEF36FD}"/>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2</a:t>
              </a:r>
            </a:p>
          </p:txBody>
        </p:sp>
        <p:sp>
          <p:nvSpPr>
            <p:cNvPr id="26" name="Rectangle 25">
              <a:extLst>
                <a:ext uri="{FF2B5EF4-FFF2-40B4-BE49-F238E27FC236}">
                  <a16:creationId xmlns:a16="http://schemas.microsoft.com/office/drawing/2014/main" id="{12B69946-1F55-4363-84E8-454B0444467B}"/>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31" name="Group 30">
            <a:extLst>
              <a:ext uri="{FF2B5EF4-FFF2-40B4-BE49-F238E27FC236}">
                <a16:creationId xmlns:a16="http://schemas.microsoft.com/office/drawing/2014/main" id="{D1F792C2-9D85-4C25-993E-47084CB0571D}"/>
              </a:ext>
            </a:extLst>
          </p:cNvPr>
          <p:cNvGrpSpPr/>
          <p:nvPr/>
        </p:nvGrpSpPr>
        <p:grpSpPr>
          <a:xfrm>
            <a:off x="3169423" y="2871340"/>
            <a:ext cx="609600" cy="465388"/>
            <a:chOff x="5562600" y="2434677"/>
            <a:chExt cx="609600" cy="465388"/>
          </a:xfrm>
        </p:grpSpPr>
        <p:sp>
          <p:nvSpPr>
            <p:cNvPr id="33" name="TextBox 32">
              <a:extLst>
                <a:ext uri="{FF2B5EF4-FFF2-40B4-BE49-F238E27FC236}">
                  <a16:creationId xmlns:a16="http://schemas.microsoft.com/office/drawing/2014/main" id="{5459F795-D4EF-4647-BE14-970309252902}"/>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3</a:t>
              </a:r>
            </a:p>
          </p:txBody>
        </p:sp>
        <p:sp>
          <p:nvSpPr>
            <p:cNvPr id="34" name="Rectangle 33">
              <a:extLst>
                <a:ext uri="{FF2B5EF4-FFF2-40B4-BE49-F238E27FC236}">
                  <a16:creationId xmlns:a16="http://schemas.microsoft.com/office/drawing/2014/main" id="{A7945D59-DEF3-4677-94ED-40BEA80A45E8}"/>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pic>
        <p:nvPicPr>
          <p:cNvPr id="36" name="Picture 35">
            <a:extLst>
              <a:ext uri="{FF2B5EF4-FFF2-40B4-BE49-F238E27FC236}">
                <a16:creationId xmlns:a16="http://schemas.microsoft.com/office/drawing/2014/main" id="{076FA49C-7F32-48ED-85A1-CD0B5E0688B6}"/>
              </a:ext>
            </a:extLst>
          </p:cNvPr>
          <p:cNvPicPr>
            <a:picLocks noChangeAspect="1"/>
          </p:cNvPicPr>
          <p:nvPr/>
        </p:nvPicPr>
        <p:blipFill>
          <a:blip r:embed="rId6"/>
          <a:stretch>
            <a:fillRect/>
          </a:stretch>
        </p:blipFill>
        <p:spPr>
          <a:xfrm>
            <a:off x="3581400" y="2871340"/>
            <a:ext cx="1171739" cy="419158"/>
          </a:xfrm>
          <a:prstGeom prst="rect">
            <a:avLst/>
          </a:prstGeom>
        </p:spPr>
      </p:pic>
      <p:pic>
        <p:nvPicPr>
          <p:cNvPr id="38" name="Picture 37">
            <a:extLst>
              <a:ext uri="{FF2B5EF4-FFF2-40B4-BE49-F238E27FC236}">
                <a16:creationId xmlns:a16="http://schemas.microsoft.com/office/drawing/2014/main" id="{A64228A9-2EC9-4C64-A219-446C5FE01683}"/>
              </a:ext>
            </a:extLst>
          </p:cNvPr>
          <p:cNvPicPr>
            <a:picLocks noChangeAspect="1"/>
          </p:cNvPicPr>
          <p:nvPr/>
        </p:nvPicPr>
        <p:blipFill>
          <a:blip r:embed="rId7"/>
          <a:stretch>
            <a:fillRect/>
          </a:stretch>
        </p:blipFill>
        <p:spPr>
          <a:xfrm>
            <a:off x="2971800" y="3391805"/>
            <a:ext cx="3580822" cy="2794071"/>
          </a:xfrm>
          <a:prstGeom prst="rect">
            <a:avLst/>
          </a:prstGeom>
          <a:ln w="19050">
            <a:solidFill>
              <a:srgbClr val="7030A0"/>
            </a:solidFill>
          </a:ln>
        </p:spPr>
      </p:pic>
      <p:grpSp>
        <p:nvGrpSpPr>
          <p:cNvPr id="39" name="Group 38">
            <a:extLst>
              <a:ext uri="{FF2B5EF4-FFF2-40B4-BE49-F238E27FC236}">
                <a16:creationId xmlns:a16="http://schemas.microsoft.com/office/drawing/2014/main" id="{D6DA51DA-DCBF-490E-A6E6-A9D5DA8E207D}"/>
              </a:ext>
            </a:extLst>
          </p:cNvPr>
          <p:cNvGrpSpPr/>
          <p:nvPr/>
        </p:nvGrpSpPr>
        <p:grpSpPr>
          <a:xfrm>
            <a:off x="8686800" y="4876800"/>
            <a:ext cx="609600" cy="465388"/>
            <a:chOff x="5562600" y="2434677"/>
            <a:chExt cx="609600" cy="465388"/>
          </a:xfrm>
        </p:grpSpPr>
        <p:sp>
          <p:nvSpPr>
            <p:cNvPr id="40" name="TextBox 39">
              <a:extLst>
                <a:ext uri="{FF2B5EF4-FFF2-40B4-BE49-F238E27FC236}">
                  <a16:creationId xmlns:a16="http://schemas.microsoft.com/office/drawing/2014/main" id="{7CB029BE-DDF7-4696-BA00-6D1E7A20D89A}"/>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4</a:t>
              </a:r>
            </a:p>
          </p:txBody>
        </p:sp>
        <p:sp>
          <p:nvSpPr>
            <p:cNvPr id="41" name="Rectangle 40">
              <a:extLst>
                <a:ext uri="{FF2B5EF4-FFF2-40B4-BE49-F238E27FC236}">
                  <a16:creationId xmlns:a16="http://schemas.microsoft.com/office/drawing/2014/main" id="{5201887B-936D-4085-BE57-AB5E1233A96C}"/>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sp>
        <p:nvSpPr>
          <p:cNvPr id="43" name="TextBox 42">
            <a:extLst>
              <a:ext uri="{FF2B5EF4-FFF2-40B4-BE49-F238E27FC236}">
                <a16:creationId xmlns:a16="http://schemas.microsoft.com/office/drawing/2014/main" id="{5E475875-4A39-44CD-AAB3-BF9C66266B50}"/>
              </a:ext>
            </a:extLst>
          </p:cNvPr>
          <p:cNvSpPr txBox="1"/>
          <p:nvPr/>
        </p:nvSpPr>
        <p:spPr>
          <a:xfrm>
            <a:off x="2780096" y="1344815"/>
            <a:ext cx="4270528" cy="461665"/>
          </a:xfrm>
          <a:prstGeom prst="rect">
            <a:avLst/>
          </a:prstGeom>
          <a:noFill/>
        </p:spPr>
        <p:txBody>
          <a:bodyPr wrap="none" rtlCol="0">
            <a:spAutoFit/>
          </a:bodyPr>
          <a:lstStyle/>
          <a:p>
            <a:r>
              <a:rPr lang="en-US" b="1" dirty="0">
                <a:solidFill>
                  <a:srgbClr val="008000"/>
                </a:solidFill>
                <a:effectLst>
                  <a:outerShdw blurRad="38100" dist="38100" dir="2700000" algn="tl">
                    <a:srgbClr val="000000">
                      <a:alpha val="43137"/>
                    </a:srgbClr>
                  </a:outerShdw>
                </a:effectLst>
              </a:rPr>
              <a:t>     www.betterinvesting.org/</a:t>
            </a:r>
          </a:p>
        </p:txBody>
      </p:sp>
      <p:sp>
        <p:nvSpPr>
          <p:cNvPr id="44" name="Arrow: Down 43">
            <a:extLst>
              <a:ext uri="{FF2B5EF4-FFF2-40B4-BE49-F238E27FC236}">
                <a16:creationId xmlns:a16="http://schemas.microsoft.com/office/drawing/2014/main" id="{F982F1F9-3619-4455-9085-2851AF622194}"/>
              </a:ext>
            </a:extLst>
          </p:cNvPr>
          <p:cNvSpPr/>
          <p:nvPr/>
        </p:nvSpPr>
        <p:spPr bwMode="auto">
          <a:xfrm>
            <a:off x="707277" y="1317387"/>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46" name="Arrow: Down 45">
            <a:extLst>
              <a:ext uri="{FF2B5EF4-FFF2-40B4-BE49-F238E27FC236}">
                <a16:creationId xmlns:a16="http://schemas.microsoft.com/office/drawing/2014/main" id="{42B06977-19BD-4FAD-919D-B5141C84A921}"/>
              </a:ext>
            </a:extLst>
          </p:cNvPr>
          <p:cNvSpPr/>
          <p:nvPr/>
        </p:nvSpPr>
        <p:spPr bwMode="auto">
          <a:xfrm rot="10800000">
            <a:off x="1064710" y="4524751"/>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48" name="Arrow: Down 47">
            <a:extLst>
              <a:ext uri="{FF2B5EF4-FFF2-40B4-BE49-F238E27FC236}">
                <a16:creationId xmlns:a16="http://schemas.microsoft.com/office/drawing/2014/main" id="{B5A49EE0-2A42-4462-9FFF-3B917523982C}"/>
              </a:ext>
            </a:extLst>
          </p:cNvPr>
          <p:cNvSpPr/>
          <p:nvPr/>
        </p:nvSpPr>
        <p:spPr bwMode="auto">
          <a:xfrm rot="5400000">
            <a:off x="6814009" y="3241003"/>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50" name="Arrow: Down 49">
            <a:extLst>
              <a:ext uri="{FF2B5EF4-FFF2-40B4-BE49-F238E27FC236}">
                <a16:creationId xmlns:a16="http://schemas.microsoft.com/office/drawing/2014/main" id="{F2118F31-7B96-46D1-A7D6-5F683069E2DB}"/>
              </a:ext>
            </a:extLst>
          </p:cNvPr>
          <p:cNvSpPr/>
          <p:nvPr/>
        </p:nvSpPr>
        <p:spPr bwMode="auto">
          <a:xfrm>
            <a:off x="8687137" y="4237878"/>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51" name="Rectangle 50">
            <a:extLst>
              <a:ext uri="{FF2B5EF4-FFF2-40B4-BE49-F238E27FC236}">
                <a16:creationId xmlns:a16="http://schemas.microsoft.com/office/drawing/2014/main" id="{B93772FB-7F66-4A32-8722-CAB86E9500F3}"/>
              </a:ext>
            </a:extLst>
          </p:cNvPr>
          <p:cNvSpPr/>
          <p:nvPr/>
        </p:nvSpPr>
        <p:spPr bwMode="auto">
          <a:xfrm>
            <a:off x="652549" y="2368009"/>
            <a:ext cx="1477334" cy="609367"/>
          </a:xfrm>
          <a:prstGeom prst="rect">
            <a:avLst/>
          </a:prstGeom>
          <a:noFill/>
          <a:ln w="571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86439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8" grpId="0" animBg="1"/>
      <p:bldP spid="5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D6EDC9-8C84-449A-AF64-DA6925A7371A}"/>
              </a:ext>
            </a:extLst>
          </p:cNvPr>
          <p:cNvSpPr>
            <a:spLocks noGrp="1"/>
          </p:cNvSpPr>
          <p:nvPr>
            <p:ph type="sldNum" sz="quarter" idx="11"/>
          </p:nvPr>
        </p:nvSpPr>
        <p:spPr/>
        <p:txBody>
          <a:bodyPr/>
          <a:lstStyle/>
          <a:p>
            <a:pPr>
              <a:defRPr/>
            </a:pPr>
            <a:fld id="{F2DD9962-6330-4D11-9EF1-4DECD27F983C}" type="slidenum">
              <a:rPr lang="en-US" smtClean="0"/>
              <a:pPr>
                <a:defRPr/>
              </a:pPr>
              <a:t>74</a:t>
            </a:fld>
            <a:endParaRPr lang="en-US" dirty="0"/>
          </a:p>
        </p:txBody>
      </p:sp>
      <p:pic>
        <p:nvPicPr>
          <p:cNvPr id="4" name="Picture 3">
            <a:extLst>
              <a:ext uri="{FF2B5EF4-FFF2-40B4-BE49-F238E27FC236}">
                <a16:creationId xmlns:a16="http://schemas.microsoft.com/office/drawing/2014/main" id="{28A36227-6034-45D7-B9C9-06E7673AAFA2}"/>
              </a:ext>
            </a:extLst>
          </p:cNvPr>
          <p:cNvPicPr>
            <a:picLocks noChangeAspect="1"/>
          </p:cNvPicPr>
          <p:nvPr/>
        </p:nvPicPr>
        <p:blipFill>
          <a:blip r:embed="rId3"/>
          <a:stretch>
            <a:fillRect/>
          </a:stretch>
        </p:blipFill>
        <p:spPr>
          <a:xfrm>
            <a:off x="1219200" y="473845"/>
            <a:ext cx="6434664" cy="1447800"/>
          </a:xfrm>
          <a:prstGeom prst="rect">
            <a:avLst/>
          </a:prstGeom>
        </p:spPr>
      </p:pic>
      <p:pic>
        <p:nvPicPr>
          <p:cNvPr id="10" name="Picture 9">
            <a:extLst>
              <a:ext uri="{FF2B5EF4-FFF2-40B4-BE49-F238E27FC236}">
                <a16:creationId xmlns:a16="http://schemas.microsoft.com/office/drawing/2014/main" id="{8FB261ED-69BB-4012-8466-B60BDEC11BB9}"/>
              </a:ext>
            </a:extLst>
          </p:cNvPr>
          <p:cNvPicPr>
            <a:picLocks noChangeAspect="1"/>
          </p:cNvPicPr>
          <p:nvPr/>
        </p:nvPicPr>
        <p:blipFill>
          <a:blip r:embed="rId4"/>
          <a:stretch>
            <a:fillRect/>
          </a:stretch>
        </p:blipFill>
        <p:spPr>
          <a:xfrm>
            <a:off x="2101408" y="1983432"/>
            <a:ext cx="2743200" cy="3476201"/>
          </a:xfrm>
          <a:prstGeom prst="rect">
            <a:avLst/>
          </a:prstGeom>
          <a:ln w="19050">
            <a:solidFill>
              <a:schemeClr val="tx1"/>
            </a:solidFill>
          </a:ln>
        </p:spPr>
      </p:pic>
      <p:sp>
        <p:nvSpPr>
          <p:cNvPr id="15" name="TextBox 14">
            <a:extLst>
              <a:ext uri="{FF2B5EF4-FFF2-40B4-BE49-F238E27FC236}">
                <a16:creationId xmlns:a16="http://schemas.microsoft.com/office/drawing/2014/main" id="{DF001D36-CBAF-44D4-A924-2437431DDF50}"/>
              </a:ext>
            </a:extLst>
          </p:cNvPr>
          <p:cNvSpPr txBox="1"/>
          <p:nvPr/>
        </p:nvSpPr>
        <p:spPr>
          <a:xfrm>
            <a:off x="239700" y="1921645"/>
            <a:ext cx="2566796" cy="461665"/>
          </a:xfrm>
          <a:prstGeom prst="rect">
            <a:avLst/>
          </a:prstGeom>
          <a:noFill/>
        </p:spPr>
        <p:txBody>
          <a:bodyPr wrap="square" rtlCol="0">
            <a:spAutoFit/>
          </a:bodyPr>
          <a:lstStyle/>
          <a:p>
            <a:r>
              <a:rPr lang="en-US" dirty="0"/>
              <a:t>Logged in </a:t>
            </a:r>
            <a:r>
              <a:rPr lang="en-US" dirty="0">
                <a:sym typeface="Wingdings" panose="05000000000000000000" pitchFamily="2" charset="2"/>
              </a:rPr>
              <a:t></a:t>
            </a:r>
            <a:endParaRPr lang="en-US" dirty="0"/>
          </a:p>
        </p:txBody>
      </p:sp>
      <p:grpSp>
        <p:nvGrpSpPr>
          <p:cNvPr id="19" name="Group 18">
            <a:extLst>
              <a:ext uri="{FF2B5EF4-FFF2-40B4-BE49-F238E27FC236}">
                <a16:creationId xmlns:a16="http://schemas.microsoft.com/office/drawing/2014/main" id="{F536903B-0C09-442F-AB88-E3E2FD05FDED}"/>
              </a:ext>
            </a:extLst>
          </p:cNvPr>
          <p:cNvGrpSpPr/>
          <p:nvPr/>
        </p:nvGrpSpPr>
        <p:grpSpPr>
          <a:xfrm>
            <a:off x="4918668" y="1921643"/>
            <a:ext cx="609600" cy="465388"/>
            <a:chOff x="5562600" y="2434677"/>
            <a:chExt cx="609600" cy="465388"/>
          </a:xfrm>
        </p:grpSpPr>
        <p:sp>
          <p:nvSpPr>
            <p:cNvPr id="20" name="TextBox 19">
              <a:extLst>
                <a:ext uri="{FF2B5EF4-FFF2-40B4-BE49-F238E27FC236}">
                  <a16:creationId xmlns:a16="http://schemas.microsoft.com/office/drawing/2014/main" id="{620B5015-8694-40AD-8FC6-42576BA1291D}"/>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1</a:t>
              </a:r>
            </a:p>
          </p:txBody>
        </p:sp>
        <p:sp>
          <p:nvSpPr>
            <p:cNvPr id="21" name="Rectangle 20">
              <a:extLst>
                <a:ext uri="{FF2B5EF4-FFF2-40B4-BE49-F238E27FC236}">
                  <a16:creationId xmlns:a16="http://schemas.microsoft.com/office/drawing/2014/main" id="{89A7592B-56A1-4051-A065-174F9D1FED73}"/>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27" name="Group 26">
            <a:extLst>
              <a:ext uri="{FF2B5EF4-FFF2-40B4-BE49-F238E27FC236}">
                <a16:creationId xmlns:a16="http://schemas.microsoft.com/office/drawing/2014/main" id="{77B344D0-532A-416C-A74A-BE0114708A8E}"/>
              </a:ext>
            </a:extLst>
          </p:cNvPr>
          <p:cNvGrpSpPr/>
          <p:nvPr/>
        </p:nvGrpSpPr>
        <p:grpSpPr>
          <a:xfrm>
            <a:off x="1600200" y="4994245"/>
            <a:ext cx="609600" cy="465388"/>
            <a:chOff x="5562600" y="2434677"/>
            <a:chExt cx="609600" cy="465388"/>
          </a:xfrm>
        </p:grpSpPr>
        <p:sp>
          <p:nvSpPr>
            <p:cNvPr id="28" name="TextBox 27">
              <a:extLst>
                <a:ext uri="{FF2B5EF4-FFF2-40B4-BE49-F238E27FC236}">
                  <a16:creationId xmlns:a16="http://schemas.microsoft.com/office/drawing/2014/main" id="{73ABD719-9DCC-4BB6-9A0A-3443CA0077EE}"/>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2</a:t>
              </a:r>
            </a:p>
          </p:txBody>
        </p:sp>
        <p:sp>
          <p:nvSpPr>
            <p:cNvPr id="29" name="Rectangle 28">
              <a:extLst>
                <a:ext uri="{FF2B5EF4-FFF2-40B4-BE49-F238E27FC236}">
                  <a16:creationId xmlns:a16="http://schemas.microsoft.com/office/drawing/2014/main" id="{5DE779C1-1CF3-4F74-A0DD-262BDCF0E5EC}"/>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grpSp>
        <p:nvGrpSpPr>
          <p:cNvPr id="31" name="Group 30">
            <a:extLst>
              <a:ext uri="{FF2B5EF4-FFF2-40B4-BE49-F238E27FC236}">
                <a16:creationId xmlns:a16="http://schemas.microsoft.com/office/drawing/2014/main" id="{D1F792C2-9D85-4C25-993E-47084CB0571D}"/>
              </a:ext>
            </a:extLst>
          </p:cNvPr>
          <p:cNvGrpSpPr/>
          <p:nvPr/>
        </p:nvGrpSpPr>
        <p:grpSpPr>
          <a:xfrm>
            <a:off x="5901352" y="2514600"/>
            <a:ext cx="609600" cy="465388"/>
            <a:chOff x="5562600" y="2434677"/>
            <a:chExt cx="609600" cy="465388"/>
          </a:xfrm>
        </p:grpSpPr>
        <p:sp>
          <p:nvSpPr>
            <p:cNvPr id="33" name="TextBox 32">
              <a:extLst>
                <a:ext uri="{FF2B5EF4-FFF2-40B4-BE49-F238E27FC236}">
                  <a16:creationId xmlns:a16="http://schemas.microsoft.com/office/drawing/2014/main" id="{5459F795-D4EF-4647-BE14-970309252902}"/>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3</a:t>
              </a:r>
            </a:p>
          </p:txBody>
        </p:sp>
        <p:sp>
          <p:nvSpPr>
            <p:cNvPr id="34" name="Rectangle 33">
              <a:extLst>
                <a:ext uri="{FF2B5EF4-FFF2-40B4-BE49-F238E27FC236}">
                  <a16:creationId xmlns:a16="http://schemas.microsoft.com/office/drawing/2014/main" id="{A7945D59-DEF3-4677-94ED-40BEA80A45E8}"/>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pic>
        <p:nvPicPr>
          <p:cNvPr id="5" name="Picture 4">
            <a:extLst>
              <a:ext uri="{FF2B5EF4-FFF2-40B4-BE49-F238E27FC236}">
                <a16:creationId xmlns:a16="http://schemas.microsoft.com/office/drawing/2014/main" id="{25FD01EE-F8A5-4C8D-A233-CBC6881FA29E}"/>
              </a:ext>
            </a:extLst>
          </p:cNvPr>
          <p:cNvPicPr>
            <a:picLocks noChangeAspect="1"/>
          </p:cNvPicPr>
          <p:nvPr/>
        </p:nvPicPr>
        <p:blipFill>
          <a:blip r:embed="rId5"/>
          <a:stretch>
            <a:fillRect/>
          </a:stretch>
        </p:blipFill>
        <p:spPr>
          <a:xfrm>
            <a:off x="6365705" y="1925819"/>
            <a:ext cx="2063832" cy="4322582"/>
          </a:xfrm>
          <a:prstGeom prst="rect">
            <a:avLst/>
          </a:prstGeom>
        </p:spPr>
      </p:pic>
      <p:grpSp>
        <p:nvGrpSpPr>
          <p:cNvPr id="30" name="Group 29">
            <a:extLst>
              <a:ext uri="{FF2B5EF4-FFF2-40B4-BE49-F238E27FC236}">
                <a16:creationId xmlns:a16="http://schemas.microsoft.com/office/drawing/2014/main" id="{637BB216-A9E0-4475-AF73-2A875FF3D45D}"/>
              </a:ext>
            </a:extLst>
          </p:cNvPr>
          <p:cNvGrpSpPr/>
          <p:nvPr/>
        </p:nvGrpSpPr>
        <p:grpSpPr>
          <a:xfrm>
            <a:off x="5901352" y="5756992"/>
            <a:ext cx="609600" cy="465388"/>
            <a:chOff x="5562600" y="2434677"/>
            <a:chExt cx="609600" cy="465388"/>
          </a:xfrm>
        </p:grpSpPr>
        <p:sp>
          <p:nvSpPr>
            <p:cNvPr id="32" name="TextBox 31">
              <a:extLst>
                <a:ext uri="{FF2B5EF4-FFF2-40B4-BE49-F238E27FC236}">
                  <a16:creationId xmlns:a16="http://schemas.microsoft.com/office/drawing/2014/main" id="{FB512275-A249-4386-A216-E59A5F50AAB9}"/>
                </a:ext>
              </a:extLst>
            </p:cNvPr>
            <p:cNvSpPr txBox="1"/>
            <p:nvPr/>
          </p:nvSpPr>
          <p:spPr>
            <a:xfrm>
              <a:off x="5562600" y="2438400"/>
              <a:ext cx="609600" cy="461665"/>
            </a:xfrm>
            <a:prstGeom prst="rect">
              <a:avLst/>
            </a:prstGeom>
            <a:noFill/>
          </p:spPr>
          <p:txBody>
            <a:bodyPr wrap="square" rtlCol="0">
              <a:spAutoFit/>
            </a:bodyPr>
            <a:lstStyle/>
            <a:p>
              <a:r>
                <a:rPr lang="en-US" dirty="0">
                  <a:solidFill>
                    <a:srgbClr val="7030A0"/>
                  </a:solidFill>
                  <a:latin typeface="Arial Black" panose="020B0A04020102020204" pitchFamily="34" charset="0"/>
                </a:rPr>
                <a:t>4</a:t>
              </a:r>
            </a:p>
          </p:txBody>
        </p:sp>
        <p:sp>
          <p:nvSpPr>
            <p:cNvPr id="35" name="Rectangle 34">
              <a:extLst>
                <a:ext uri="{FF2B5EF4-FFF2-40B4-BE49-F238E27FC236}">
                  <a16:creationId xmlns:a16="http://schemas.microsoft.com/office/drawing/2014/main" id="{67FB787C-6107-4757-A59B-0F22E2689C8E}"/>
                </a:ext>
              </a:extLst>
            </p:cNvPr>
            <p:cNvSpPr/>
            <p:nvPr/>
          </p:nvSpPr>
          <p:spPr bwMode="auto">
            <a:xfrm>
              <a:off x="5571893" y="2434677"/>
              <a:ext cx="381000" cy="461665"/>
            </a:xfrm>
            <a:prstGeom prst="rect">
              <a:avLst/>
            </a:prstGeom>
            <a:noFill/>
            <a:ln w="444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grpSp>
      <p:sp>
        <p:nvSpPr>
          <p:cNvPr id="7" name="TextBox 6">
            <a:extLst>
              <a:ext uri="{FF2B5EF4-FFF2-40B4-BE49-F238E27FC236}">
                <a16:creationId xmlns:a16="http://schemas.microsoft.com/office/drawing/2014/main" id="{9A4492EB-4EB8-4FF6-B24A-7AAD855A5F17}"/>
              </a:ext>
            </a:extLst>
          </p:cNvPr>
          <p:cNvSpPr txBox="1"/>
          <p:nvPr/>
        </p:nvSpPr>
        <p:spPr>
          <a:xfrm>
            <a:off x="2683435" y="1358419"/>
            <a:ext cx="4440446" cy="461665"/>
          </a:xfrm>
          <a:prstGeom prst="rect">
            <a:avLst/>
          </a:prstGeom>
          <a:noFill/>
        </p:spPr>
        <p:txBody>
          <a:bodyPr wrap="none" rtlCol="0">
            <a:spAutoFit/>
          </a:bodyPr>
          <a:lstStyle/>
          <a:p>
            <a:r>
              <a:rPr lang="en-US" b="1" dirty="0">
                <a:solidFill>
                  <a:srgbClr val="008000"/>
                </a:solidFill>
              </a:rPr>
              <a:t>       </a:t>
            </a:r>
            <a:r>
              <a:rPr lang="en-US" b="1" dirty="0">
                <a:solidFill>
                  <a:srgbClr val="008000"/>
                </a:solidFill>
                <a:effectLst>
                  <a:outerShdw blurRad="38100" dist="38100" dir="2700000" algn="tl">
                    <a:srgbClr val="000000">
                      <a:alpha val="43137"/>
                    </a:srgbClr>
                  </a:outerShdw>
                </a:effectLst>
              </a:rPr>
              <a:t>www.betterinvesting.org/</a:t>
            </a:r>
          </a:p>
        </p:txBody>
      </p:sp>
      <p:sp>
        <p:nvSpPr>
          <p:cNvPr id="37" name="Arrow: Down 36">
            <a:extLst>
              <a:ext uri="{FF2B5EF4-FFF2-40B4-BE49-F238E27FC236}">
                <a16:creationId xmlns:a16="http://schemas.microsoft.com/office/drawing/2014/main" id="{22FF4A7F-0A78-4C55-959D-D2A40D08D729}"/>
              </a:ext>
            </a:extLst>
          </p:cNvPr>
          <p:cNvSpPr/>
          <p:nvPr/>
        </p:nvSpPr>
        <p:spPr bwMode="auto">
          <a:xfrm>
            <a:off x="2704529" y="1472244"/>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38" name="Arrow: Down 37">
            <a:extLst>
              <a:ext uri="{FF2B5EF4-FFF2-40B4-BE49-F238E27FC236}">
                <a16:creationId xmlns:a16="http://schemas.microsoft.com/office/drawing/2014/main" id="{4FE02BC0-21DE-4432-A703-B620F63CD04F}"/>
              </a:ext>
            </a:extLst>
          </p:cNvPr>
          <p:cNvSpPr/>
          <p:nvPr/>
        </p:nvSpPr>
        <p:spPr bwMode="auto">
          <a:xfrm rot="10800000">
            <a:off x="3465735" y="5413049"/>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39" name="Arrow: Down 38">
            <a:extLst>
              <a:ext uri="{FF2B5EF4-FFF2-40B4-BE49-F238E27FC236}">
                <a16:creationId xmlns:a16="http://schemas.microsoft.com/office/drawing/2014/main" id="{48A005C4-C2E4-4A10-9AFD-D3C741D057A5}"/>
              </a:ext>
            </a:extLst>
          </p:cNvPr>
          <p:cNvSpPr/>
          <p:nvPr/>
        </p:nvSpPr>
        <p:spPr bwMode="auto">
          <a:xfrm rot="5400000">
            <a:off x="8503658" y="2469951"/>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40" name="Arrow: Down 39">
            <a:extLst>
              <a:ext uri="{FF2B5EF4-FFF2-40B4-BE49-F238E27FC236}">
                <a16:creationId xmlns:a16="http://schemas.microsoft.com/office/drawing/2014/main" id="{4EE965BD-F688-4AE1-AA67-C85CF9828615}"/>
              </a:ext>
            </a:extLst>
          </p:cNvPr>
          <p:cNvSpPr/>
          <p:nvPr/>
        </p:nvSpPr>
        <p:spPr bwMode="auto">
          <a:xfrm rot="5400000" flipH="1">
            <a:off x="8595660" y="5756992"/>
            <a:ext cx="366958" cy="550962"/>
          </a:xfrm>
          <a:prstGeom prst="downArrow">
            <a:avLst/>
          </a:prstGeom>
          <a:solidFill>
            <a:srgbClr val="7030A0"/>
          </a:solidFill>
          <a:ln w="44450" cap="flat" cmpd="sng" algn="ctr">
            <a:solidFill>
              <a:srgbClr val="7030A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1" i="0" u="none" strike="noStrike" normalizeH="0" baseline="0">
              <a:ln w="22225">
                <a:solidFill>
                  <a:schemeClr val="accent2"/>
                </a:solidFill>
                <a:prstDash val="solid"/>
              </a:ln>
              <a:solidFill>
                <a:schemeClr val="accent2">
                  <a:lumMod val="40000"/>
                  <a:lumOff val="60000"/>
                </a:schemeClr>
              </a:solidFill>
              <a:latin typeface="Arial Black" pitchFamily="34" charset="0"/>
              <a:cs typeface="Times New Roman" pitchFamily="18" charset="0"/>
            </a:endParaRPr>
          </a:p>
        </p:txBody>
      </p:sp>
      <p:sp>
        <p:nvSpPr>
          <p:cNvPr id="3" name="Rectangle 2">
            <a:extLst>
              <a:ext uri="{FF2B5EF4-FFF2-40B4-BE49-F238E27FC236}">
                <a16:creationId xmlns:a16="http://schemas.microsoft.com/office/drawing/2014/main" id="{8365EFF6-9A3A-4D75-A8A6-D6178F751823}"/>
              </a:ext>
            </a:extLst>
          </p:cNvPr>
          <p:cNvSpPr/>
          <p:nvPr/>
        </p:nvSpPr>
        <p:spPr bwMode="auto">
          <a:xfrm>
            <a:off x="2332820" y="2668558"/>
            <a:ext cx="1477334" cy="609367"/>
          </a:xfrm>
          <a:prstGeom prst="rect">
            <a:avLst/>
          </a:prstGeom>
          <a:noFill/>
          <a:ln w="57150" cap="flat" cmpd="sng" algn="ctr">
            <a:solidFill>
              <a:srgbClr val="7030A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Black" pitchFamily="34" charset="0"/>
              <a:cs typeface="Times New Roman" pitchFamily="18" charset="0"/>
            </a:endParaRPr>
          </a:p>
        </p:txBody>
      </p:sp>
    </p:spTree>
    <p:extLst>
      <p:ext uri="{BB962C8B-B14F-4D97-AF65-F5344CB8AC3E}">
        <p14:creationId xmlns:p14="http://schemas.microsoft.com/office/powerpoint/2010/main" val="4552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1+#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idx="4294967295"/>
          </p:nvPr>
        </p:nvSpPr>
        <p:spPr/>
        <p:txBody>
          <a:bodyPr/>
          <a:lstStyle/>
          <a:p>
            <a:pPr eaLnBrk="1" hangingPunct="1"/>
            <a:r>
              <a:rPr lang="en-US" altLang="en-US" b="1" dirty="0"/>
              <a:t>Summary</a:t>
            </a:r>
          </a:p>
        </p:txBody>
      </p:sp>
      <p:sp>
        <p:nvSpPr>
          <p:cNvPr id="55300" name="Rectangle 3"/>
          <p:cNvSpPr>
            <a:spLocks noGrp="1" noChangeArrowheads="1"/>
          </p:cNvSpPr>
          <p:nvPr>
            <p:ph type="body" idx="4294967295"/>
          </p:nvPr>
        </p:nvSpPr>
        <p:spPr>
          <a:xfrm>
            <a:off x="1143000" y="1600200"/>
            <a:ext cx="7391400" cy="4343400"/>
          </a:xfrm>
        </p:spPr>
        <p:txBody>
          <a:bodyPr/>
          <a:lstStyle/>
          <a:p>
            <a:pPr eaLnBrk="1" hangingPunct="1">
              <a:buFontTx/>
              <a:buNone/>
            </a:pPr>
            <a:r>
              <a:rPr lang="en-US" altLang="en-US" b="0" dirty="0"/>
              <a:t>In this </a:t>
            </a:r>
            <a:r>
              <a:rPr lang="en-US" altLang="en-US" dirty="0"/>
              <a:t>session </a:t>
            </a:r>
            <a:r>
              <a:rPr lang="en-US" altLang="en-US" b="0" dirty="0"/>
              <a:t>we’ve touched on:</a:t>
            </a:r>
          </a:p>
          <a:p>
            <a:pPr eaLnBrk="1" hangingPunct="1"/>
            <a:r>
              <a:rPr lang="en-US" altLang="en-US" sz="2800" b="0" dirty="0"/>
              <a:t>What preferred procedure is.</a:t>
            </a:r>
          </a:p>
          <a:p>
            <a:pPr eaLnBrk="1" hangingPunct="1"/>
            <a:r>
              <a:rPr lang="en-US" altLang="en-US" sz="2800" b="0" dirty="0"/>
              <a:t>The relationship of the Income Statement, the SSG and preferred procedure.</a:t>
            </a:r>
          </a:p>
          <a:p>
            <a:pPr eaLnBrk="1" hangingPunct="1"/>
            <a:r>
              <a:rPr lang="en-US" altLang="en-US" sz="2800" b="0" dirty="0"/>
              <a:t>Why we should use preferred procedure.</a:t>
            </a:r>
          </a:p>
          <a:p>
            <a:pPr eaLnBrk="1" hangingPunct="1"/>
            <a:r>
              <a:rPr lang="en-US" altLang="en-US" sz="2800" dirty="0"/>
              <a:t>Understanding the relationship between the lines on the SSG graph.</a:t>
            </a:r>
          </a:p>
          <a:p>
            <a:pPr eaLnBrk="1" hangingPunct="1"/>
            <a:r>
              <a:rPr lang="en-US" altLang="en-US" sz="2800" b="0" dirty="0"/>
              <a:t>Working with preferred dividends.</a:t>
            </a:r>
            <a:endParaRPr lang="en-US" altLang="en-US" sz="2400" b="0" dirty="0"/>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75</a:t>
            </a:fld>
            <a:endParaRPr lang="en-US" dirty="0"/>
          </a:p>
        </p:txBody>
      </p:sp>
    </p:spTree>
    <p:extLst>
      <p:ext uri="{BB962C8B-B14F-4D97-AF65-F5344CB8AC3E}">
        <p14:creationId xmlns:p14="http://schemas.microsoft.com/office/powerpoint/2010/main" val="2638730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33400" y="685800"/>
            <a:ext cx="7772400" cy="769938"/>
          </a:xfrm>
        </p:spPr>
        <p:txBody>
          <a:bodyPr/>
          <a:lstStyle/>
          <a:p>
            <a:pPr>
              <a:defRPr/>
            </a:pPr>
            <a:r>
              <a:rPr lang="en-US" b="1" dirty="0"/>
              <a:t>Special Thanks</a:t>
            </a:r>
          </a:p>
        </p:txBody>
      </p:sp>
      <p:sp>
        <p:nvSpPr>
          <p:cNvPr id="66563" name="Rectangle 3"/>
          <p:cNvSpPr>
            <a:spLocks noGrp="1" noChangeArrowheads="1"/>
          </p:cNvSpPr>
          <p:nvPr>
            <p:ph type="body" idx="1"/>
          </p:nvPr>
        </p:nvSpPr>
        <p:spPr>
          <a:xfrm>
            <a:off x="914400" y="1981200"/>
            <a:ext cx="7696200" cy="3886200"/>
          </a:xfrm>
        </p:spPr>
        <p:txBody>
          <a:bodyPr/>
          <a:lstStyle/>
          <a:p>
            <a:pPr>
              <a:buFont typeface="Wingdings" pitchFamily="2" charset="2"/>
              <a:buNone/>
            </a:pPr>
            <a:r>
              <a:rPr lang="en-US" dirty="0"/>
              <a:t>   </a:t>
            </a:r>
            <a:endParaRPr lang="en-US" sz="2400" dirty="0"/>
          </a:p>
        </p:txBody>
      </p:sp>
      <p:sp>
        <p:nvSpPr>
          <p:cNvPr id="66564" name="TextBox 4"/>
          <p:cNvSpPr txBox="1">
            <a:spLocks noChangeArrowheads="1"/>
          </p:cNvSpPr>
          <p:nvPr/>
        </p:nvSpPr>
        <p:spPr bwMode="auto">
          <a:xfrm>
            <a:off x="762000" y="1484641"/>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r>
              <a:rPr lang="en-US" i="1" dirty="0">
                <a:solidFill>
                  <a:srgbClr val="000099"/>
                </a:solidFill>
              </a:rPr>
              <a:t>Ron Bruyn, Director, Orange County Chapter</a:t>
            </a:r>
          </a:p>
          <a:p>
            <a:pPr algn="ctr" eaLnBrk="1" hangingPunct="1"/>
            <a:r>
              <a:rPr lang="en-US" i="1" dirty="0">
                <a:solidFill>
                  <a:srgbClr val="000099"/>
                </a:solidFill>
              </a:rPr>
              <a:t>Linda Glein, Director, Puget Sound Chapter</a:t>
            </a:r>
          </a:p>
          <a:p>
            <a:pPr algn="ctr" eaLnBrk="1" hangingPunct="1"/>
            <a:r>
              <a:rPr lang="en-US" i="1" dirty="0">
                <a:solidFill>
                  <a:srgbClr val="000099"/>
                </a:solidFill>
              </a:rPr>
              <a:t>Claire Struthers, Director, Heartland Chapter</a:t>
            </a:r>
          </a:p>
          <a:p>
            <a:pPr algn="ctr" eaLnBrk="1" hangingPunct="1"/>
            <a:r>
              <a:rPr lang="en-US" i="1" dirty="0">
                <a:solidFill>
                  <a:srgbClr val="000099"/>
                </a:solidFill>
              </a:rPr>
              <a:t>Joe Smith, New Jersey</a:t>
            </a:r>
          </a:p>
          <a:p>
            <a:pPr algn="ctr" eaLnBrk="1" hangingPunct="1"/>
            <a:endParaRPr lang="en-US" i="1" dirty="0">
              <a:solidFill>
                <a:srgbClr val="000099"/>
              </a:solidFill>
            </a:endParaRPr>
          </a:p>
          <a:p>
            <a:pPr algn="ctr" eaLnBrk="1" hangingPunct="1"/>
            <a:endParaRPr lang="en-US" i="1" dirty="0">
              <a:solidFill>
                <a:srgbClr val="000099"/>
              </a:solidFill>
            </a:endParaRPr>
          </a:p>
          <a:p>
            <a:pPr algn="ctr" eaLnBrk="1" hangingPunct="1"/>
            <a:endParaRPr lang="en-US" i="1" dirty="0">
              <a:solidFill>
                <a:srgbClr val="000099"/>
              </a:solidFill>
            </a:endParaRPr>
          </a:p>
          <a:p>
            <a:pPr algn="ctr" eaLnBrk="1" hangingPunct="1"/>
            <a:endParaRPr lang="en-US" i="1" dirty="0">
              <a:solidFill>
                <a:srgbClr val="000099"/>
              </a:solidFill>
            </a:endParaRPr>
          </a:p>
          <a:p>
            <a:pPr algn="ctr" eaLnBrk="1" hangingPunct="1"/>
            <a:endParaRPr lang="en-US" i="1" dirty="0">
              <a:solidFill>
                <a:srgbClr val="000099"/>
              </a:solidFill>
            </a:endParaRPr>
          </a:p>
          <a:p>
            <a:pPr algn="ctr" eaLnBrk="1" hangingPunct="1"/>
            <a:r>
              <a:rPr lang="en-US" i="1" dirty="0">
                <a:solidFill>
                  <a:srgbClr val="000099"/>
                </a:solidFill>
              </a:rPr>
              <a:t>These are all special people whose work contributed to this session and who passed their knowledge of BetterInvesting methodology to me.</a:t>
            </a:r>
          </a:p>
        </p:txBody>
      </p:sp>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76</a:t>
            </a:fld>
            <a:endParaRPr lang="en-US" dirty="0"/>
          </a:p>
        </p:txBody>
      </p:sp>
      <p:pic>
        <p:nvPicPr>
          <p:cNvPr id="10" name="Picture 9" descr="A picture containing person&#10;&#10;Description automatically generated">
            <a:extLst>
              <a:ext uri="{FF2B5EF4-FFF2-40B4-BE49-F238E27FC236}">
                <a16:creationId xmlns:a16="http://schemas.microsoft.com/office/drawing/2014/main" id="{DB0D98B9-0063-4D4B-9D91-1D05D27C3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528" y="2743200"/>
            <a:ext cx="4133872" cy="4406526"/>
          </a:xfrm>
          <a:prstGeom prst="rect">
            <a:avLst/>
          </a:prstGeom>
        </p:spPr>
      </p:pic>
      <p:pic>
        <p:nvPicPr>
          <p:cNvPr id="4" name="Picture 3" descr="A picture containing light, sitting, table, traffic&#10;&#10;Description automatically generated">
            <a:extLst>
              <a:ext uri="{FF2B5EF4-FFF2-40B4-BE49-F238E27FC236}">
                <a16:creationId xmlns:a16="http://schemas.microsoft.com/office/drawing/2014/main" id="{C77CAA23-02D5-46A8-8EB4-958C0D2141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743200"/>
            <a:ext cx="3949500" cy="2717750"/>
          </a:xfrm>
          <a:prstGeom prst="rect">
            <a:avLst/>
          </a:prstGeom>
        </p:spPr>
      </p:pic>
    </p:spTree>
    <p:extLst>
      <p:ext uri="{BB962C8B-B14F-4D97-AF65-F5344CB8AC3E}">
        <p14:creationId xmlns:p14="http://schemas.microsoft.com/office/powerpoint/2010/main" val="39465331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57200" y="152400"/>
            <a:ext cx="8229600" cy="1630362"/>
          </a:xfrm>
        </p:spPr>
        <p:txBody>
          <a:bodyPr/>
          <a:lstStyle/>
          <a:p>
            <a:r>
              <a:rPr lang="en-US" dirty="0"/>
              <a:t>Make A Difference In </a:t>
            </a:r>
            <a:br>
              <a:rPr lang="en-US" dirty="0"/>
            </a:br>
            <a:r>
              <a:rPr lang="en-US" dirty="0"/>
              <a:t>Someone’s Life</a:t>
            </a:r>
          </a:p>
        </p:txBody>
      </p:sp>
      <p:sp>
        <p:nvSpPr>
          <p:cNvPr id="11" name="Rectangle 3"/>
          <p:cNvSpPr txBox="1">
            <a:spLocks noChangeArrowheads="1"/>
          </p:cNvSpPr>
          <p:nvPr/>
        </p:nvSpPr>
        <p:spPr bwMode="auto">
          <a:xfrm>
            <a:off x="457200" y="1554162"/>
            <a:ext cx="8305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cs typeface="+mn-cs"/>
              </a:defRPr>
            </a:lvl2pPr>
            <a:lvl3pPr marL="1143000" indent="-228600" algn="l" rtl="0" eaLnBrk="0" fontAlgn="base" hangingPunct="0">
              <a:spcBef>
                <a:spcPct val="20000"/>
              </a:spcBef>
              <a:spcAft>
                <a:spcPct val="0"/>
              </a:spcAft>
              <a:buChar char="•"/>
              <a:defRPr sz="2800">
                <a:solidFill>
                  <a:schemeClr val="tx1"/>
                </a:solidFill>
                <a:latin typeface="+mn-lt"/>
                <a:cs typeface="+mn-cs"/>
              </a:defRPr>
            </a:lvl3pPr>
            <a:lvl4pPr marL="1600200" indent="-228600" algn="l" rtl="0" eaLnBrk="0" fontAlgn="base" hangingPunct="0">
              <a:spcBef>
                <a:spcPct val="20000"/>
              </a:spcBef>
              <a:spcAft>
                <a:spcPct val="0"/>
              </a:spcAft>
              <a:buChar char="–"/>
              <a:defRPr sz="2400">
                <a:solidFill>
                  <a:schemeClr val="tx1"/>
                </a:solidFill>
                <a:latin typeface="+mn-lt"/>
                <a:cs typeface="+mn-cs"/>
              </a:defRPr>
            </a:lvl4pPr>
            <a:lvl5pPr marL="2057400" indent="-228600" algn="l" rtl="0" eaLnBrk="0" fontAlgn="base" hangingPunct="0">
              <a:spcBef>
                <a:spcPct val="20000"/>
              </a:spcBef>
              <a:spcAft>
                <a:spcPct val="0"/>
              </a:spcAft>
              <a:buChar char="»"/>
              <a:defRPr sz="2400">
                <a:solidFill>
                  <a:schemeClr val="tx1"/>
                </a:solidFill>
                <a:latin typeface="Arial"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a:spcBef>
                <a:spcPts val="600"/>
              </a:spcBef>
              <a:buFont typeface="Wingdings" pitchFamily="2" charset="2"/>
              <a:buNone/>
            </a:pPr>
            <a:r>
              <a:rPr lang="en-US" dirty="0"/>
              <a:t>If you have benefited from</a:t>
            </a:r>
          </a:p>
          <a:p>
            <a:pPr algn="ctr">
              <a:spcBef>
                <a:spcPts val="600"/>
              </a:spcBef>
              <a:buFont typeface="Wingdings" pitchFamily="2" charset="2"/>
              <a:buNone/>
            </a:pPr>
            <a:r>
              <a:rPr lang="en-US" sz="2800" b="1" dirty="0">
                <a:cs typeface="Arial" pitchFamily="34" charset="0"/>
              </a:rPr>
              <a:t>BETTERINVESTING,</a:t>
            </a:r>
            <a:endParaRPr lang="en-US" sz="2800" b="1" dirty="0"/>
          </a:p>
          <a:p>
            <a:pPr algn="ctr">
              <a:spcBef>
                <a:spcPts val="600"/>
              </a:spcBef>
              <a:buFont typeface="Wingdings" pitchFamily="2" charset="2"/>
              <a:buNone/>
            </a:pPr>
            <a:r>
              <a:rPr lang="en-US" dirty="0"/>
              <a:t>please pick up some</a:t>
            </a:r>
          </a:p>
          <a:p>
            <a:pPr algn="ctr">
              <a:spcBef>
                <a:spcPts val="600"/>
              </a:spcBef>
              <a:buFont typeface="Wingdings" pitchFamily="2" charset="2"/>
              <a:buNone/>
            </a:pPr>
            <a:r>
              <a:rPr lang="en-US" sz="2800" b="1" dirty="0">
                <a:cs typeface="Arial" pitchFamily="34" charset="0"/>
              </a:rPr>
              <a:t>BETTERINVESTING</a:t>
            </a:r>
            <a:endParaRPr lang="en-US" sz="2800" dirty="0"/>
          </a:p>
          <a:p>
            <a:pPr algn="ctr">
              <a:spcBef>
                <a:spcPts val="600"/>
              </a:spcBef>
              <a:buFont typeface="Wingdings" pitchFamily="2" charset="2"/>
              <a:buNone/>
            </a:pPr>
            <a:r>
              <a:rPr lang="en-US" dirty="0"/>
              <a:t>materials</a:t>
            </a:r>
          </a:p>
          <a:p>
            <a:pPr algn="ctr">
              <a:spcBef>
                <a:spcPts val="600"/>
              </a:spcBef>
              <a:buFont typeface="Wingdings" pitchFamily="2" charset="2"/>
              <a:buNone/>
            </a:pPr>
            <a:r>
              <a:rPr lang="en-US" b="1" dirty="0"/>
              <a:t>and introduce others to this dynamic investment education opportunity!</a:t>
            </a:r>
          </a:p>
        </p:txBody>
      </p:sp>
      <p:sp>
        <p:nvSpPr>
          <p:cNvPr id="12" name="Line 6"/>
          <p:cNvSpPr>
            <a:spLocks noChangeShapeType="1"/>
          </p:cNvSpPr>
          <p:nvPr/>
        </p:nvSpPr>
        <p:spPr bwMode="auto">
          <a:xfrm>
            <a:off x="457200" y="1573212"/>
            <a:ext cx="792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95600"/>
            <a:ext cx="1857549" cy="139700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300" y="2486025"/>
            <a:ext cx="4381500" cy="8667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3124200"/>
            <a:ext cx="1605870" cy="1496232"/>
          </a:xfrm>
          <a:prstGeom prst="rect">
            <a:avLst/>
          </a:prstGeom>
        </p:spPr>
      </p:pic>
      <p:sp>
        <p:nvSpPr>
          <p:cNvPr id="9"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77</a:t>
            </a:fld>
            <a:endParaRPr lang="en-US" dirty="0"/>
          </a:p>
        </p:txBody>
      </p:sp>
      <p:sp>
        <p:nvSpPr>
          <p:cNvPr id="2" name="Rectangle 1"/>
          <p:cNvSpPr/>
          <p:nvPr/>
        </p:nvSpPr>
        <p:spPr>
          <a:xfrm>
            <a:off x="1828800" y="5334000"/>
            <a:ext cx="563880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solidFill>
                  <a:srgbClr val="7030A0"/>
                </a:solidFill>
                <a:effectLst>
                  <a:outerShdw blurRad="76200" dist="50800" dir="5400000" algn="tl" rotWithShape="0">
                    <a:srgbClr val="000000">
                      <a:alpha val="65000"/>
                    </a:srgbClr>
                  </a:outerShdw>
                </a:effectLst>
              </a:rPr>
              <a:t>Pay it forward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57200" y="609600"/>
            <a:ext cx="8229600" cy="1325563"/>
          </a:xfrm>
        </p:spPr>
        <p:txBody>
          <a:bodyPr/>
          <a:lstStyle/>
          <a:p>
            <a:r>
              <a:rPr lang="en-US" b="1" dirty="0"/>
              <a:t>Questions or Comments?</a:t>
            </a:r>
          </a:p>
        </p:txBody>
      </p:sp>
      <p:sp>
        <p:nvSpPr>
          <p:cNvPr id="5"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78</a:t>
            </a:fld>
            <a:endParaRPr lang="en-US" dirty="0"/>
          </a:p>
        </p:txBody>
      </p:sp>
      <p:sp>
        <p:nvSpPr>
          <p:cNvPr id="8" name="TextBox 7">
            <a:extLst>
              <a:ext uri="{FF2B5EF4-FFF2-40B4-BE49-F238E27FC236}">
                <a16:creationId xmlns:a16="http://schemas.microsoft.com/office/drawing/2014/main" id="{02F1D7B1-8812-4321-A18D-858E5B877372}"/>
              </a:ext>
            </a:extLst>
          </p:cNvPr>
          <p:cNvSpPr txBox="1"/>
          <p:nvPr/>
        </p:nvSpPr>
        <p:spPr>
          <a:xfrm>
            <a:off x="4755960" y="4848761"/>
            <a:ext cx="3930840" cy="1323439"/>
          </a:xfrm>
          <a:prstGeom prst="rect">
            <a:avLst/>
          </a:prstGeom>
          <a:noFill/>
        </p:spPr>
        <p:txBody>
          <a:bodyPr wrap="square" rtlCol="0">
            <a:spAutoFit/>
          </a:bodyPr>
          <a:lstStyle/>
          <a:p>
            <a:pPr algn="ctr"/>
            <a:r>
              <a:rPr lang="en-US" sz="4000" b="1" dirty="0">
                <a:solidFill>
                  <a:srgbClr val="7030A0"/>
                </a:solidFill>
                <a:hlinkClick r:id="rId3">
                  <a:extLst>
                    <a:ext uri="{A12FA001-AC4F-418D-AE19-62706E023703}">
                      <ahyp:hlinkClr xmlns:ahyp="http://schemas.microsoft.com/office/drawing/2018/hyperlinkcolor" val="tx"/>
                    </a:ext>
                  </a:extLst>
                </a:hlinkClick>
              </a:rPr>
              <a:t>ah@cpabe.com</a:t>
            </a:r>
            <a:endParaRPr lang="en-US" sz="4000" b="1" dirty="0">
              <a:solidFill>
                <a:srgbClr val="7030A0"/>
              </a:solidFill>
            </a:endParaRPr>
          </a:p>
          <a:p>
            <a:pPr algn="ctr"/>
            <a:r>
              <a:rPr lang="en-US" sz="4000" b="1" i="1" dirty="0">
                <a:solidFill>
                  <a:srgbClr val="7030A0"/>
                </a:solidFill>
                <a:effectLst>
                  <a:outerShdw blurRad="38100" dist="38100" dir="2700000" algn="tl">
                    <a:srgbClr val="000000">
                      <a:alpha val="43137"/>
                    </a:srgbClr>
                  </a:outerShdw>
                </a:effectLst>
              </a:rPr>
              <a:t>Avi Horwitz</a:t>
            </a:r>
          </a:p>
        </p:txBody>
      </p:sp>
      <p:pic>
        <p:nvPicPr>
          <p:cNvPr id="3" name="Picture 2" descr="A picture containing dark, sitting, holding, light&#10;&#10;Description automatically generated">
            <a:extLst>
              <a:ext uri="{FF2B5EF4-FFF2-40B4-BE49-F238E27FC236}">
                <a16:creationId xmlns:a16="http://schemas.microsoft.com/office/drawing/2014/main" id="{BCDBE128-F82C-4B7E-848F-9E6C37700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46" y="1676400"/>
            <a:ext cx="3806190" cy="5486400"/>
          </a:xfrm>
          <a:prstGeom prst="rect">
            <a:avLst/>
          </a:prstGeom>
        </p:spPr>
      </p:pic>
      <p:sp>
        <p:nvSpPr>
          <p:cNvPr id="4" name="Rectangle 3">
            <a:extLst>
              <a:ext uri="{FF2B5EF4-FFF2-40B4-BE49-F238E27FC236}">
                <a16:creationId xmlns:a16="http://schemas.microsoft.com/office/drawing/2014/main" id="{23D452BE-2484-4594-A664-DA6EEBC604E7}"/>
              </a:ext>
            </a:extLst>
          </p:cNvPr>
          <p:cNvSpPr/>
          <p:nvPr/>
        </p:nvSpPr>
        <p:spPr>
          <a:xfrm>
            <a:off x="1179576" y="2965387"/>
            <a:ext cx="730199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0099FF"/>
                </a:solidFill>
                <a:effectLst/>
              </a:rPr>
              <a:t>ah             cpabe.com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2325" y="479333"/>
            <a:ext cx="517207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5117" y="625475"/>
            <a:ext cx="476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8534400" y="1752600"/>
            <a:ext cx="152400" cy="228600"/>
          </a:xfrm>
          <a:prstGeom prst="rect">
            <a:avLst/>
          </a:prstGeom>
          <a:noFill/>
          <a:ln w="444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Black" pitchFamily="34" charset="0"/>
              <a:cs typeface="Times New Roman" pitchFamily="18" charset="0"/>
            </a:endParaRPr>
          </a:p>
        </p:txBody>
      </p:sp>
      <p:sp>
        <p:nvSpPr>
          <p:cNvPr id="36"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8</a:t>
            </a:fld>
            <a:endParaRPr lang="en-US" dirty="0"/>
          </a:p>
        </p:txBody>
      </p:sp>
    </p:spTree>
    <p:extLst>
      <p:ext uri="{BB962C8B-B14F-4D97-AF65-F5344CB8AC3E}">
        <p14:creationId xmlns:p14="http://schemas.microsoft.com/office/powerpoint/2010/main" val="395237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1000"/>
                                        <p:tgtEl>
                                          <p:spTgt spid="512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319213"/>
            <a:ext cx="40671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2975" y="838200"/>
            <a:ext cx="16097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872" y="457200"/>
            <a:ext cx="3862527" cy="386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1"/>
          <p:cNvSpPr txBox="1">
            <a:spLocks/>
          </p:cNvSpPr>
          <p:nvPr/>
        </p:nvSpPr>
        <p:spPr bwMode="auto">
          <a:xfrm>
            <a:off x="312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400" b="1" kern="1200">
                <a:solidFill>
                  <a:srgbClr val="003399"/>
                </a:solidFill>
                <a:latin typeface="Arial Black"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Arial"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Arial"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Arial"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Arial" pitchFamily="34" charset="0"/>
                <a:ea typeface="+mn-ea"/>
                <a:cs typeface="Times New Roman" pitchFamily="18" charset="0"/>
              </a:defRPr>
            </a:lvl5pPr>
            <a:lvl6pPr marL="2286000" algn="l" defTabSz="914400" rtl="0" eaLnBrk="1" latinLnBrk="0" hangingPunct="1">
              <a:defRPr sz="2400" kern="1200">
                <a:solidFill>
                  <a:schemeClr val="tx1"/>
                </a:solidFill>
                <a:latin typeface="Arial" pitchFamily="34" charset="0"/>
                <a:ea typeface="+mn-ea"/>
                <a:cs typeface="Times New Roman" pitchFamily="18" charset="0"/>
              </a:defRPr>
            </a:lvl6pPr>
            <a:lvl7pPr marL="2743200" algn="l" defTabSz="914400" rtl="0" eaLnBrk="1" latinLnBrk="0" hangingPunct="1">
              <a:defRPr sz="2400" kern="1200">
                <a:solidFill>
                  <a:schemeClr val="tx1"/>
                </a:solidFill>
                <a:latin typeface="Arial" pitchFamily="34" charset="0"/>
                <a:ea typeface="+mn-ea"/>
                <a:cs typeface="Times New Roman" pitchFamily="18" charset="0"/>
              </a:defRPr>
            </a:lvl7pPr>
            <a:lvl8pPr marL="3200400" algn="l" defTabSz="914400" rtl="0" eaLnBrk="1" latinLnBrk="0" hangingPunct="1">
              <a:defRPr sz="2400" kern="1200">
                <a:solidFill>
                  <a:schemeClr val="tx1"/>
                </a:solidFill>
                <a:latin typeface="Arial" pitchFamily="34" charset="0"/>
                <a:ea typeface="+mn-ea"/>
                <a:cs typeface="Times New Roman" pitchFamily="18" charset="0"/>
              </a:defRPr>
            </a:lvl8pPr>
            <a:lvl9pPr marL="3657600" algn="l" defTabSz="914400" rtl="0" eaLnBrk="1" latinLnBrk="0" hangingPunct="1">
              <a:defRPr sz="2400" kern="1200">
                <a:solidFill>
                  <a:schemeClr val="tx1"/>
                </a:solidFill>
                <a:latin typeface="Arial" pitchFamily="34" charset="0"/>
                <a:ea typeface="+mn-ea"/>
                <a:cs typeface="Times New Roman" pitchFamily="18" charset="0"/>
              </a:defRPr>
            </a:lvl9pPr>
          </a:lstStyle>
          <a:p>
            <a:pPr>
              <a:defRPr/>
            </a:pPr>
            <a:fld id="{7624D940-A856-4BBF-BAF3-F93FD6E1554A}" type="slidenum">
              <a:rPr lang="en-US" smtClean="0"/>
              <a:pPr>
                <a:defRPr/>
              </a:pPr>
              <a:t>9</a:t>
            </a:fld>
            <a:endParaRPr lang="en-US" dirty="0"/>
          </a:p>
        </p:txBody>
      </p:sp>
      <p:sp>
        <p:nvSpPr>
          <p:cNvPr id="8" name="Line 8"/>
          <p:cNvSpPr>
            <a:spLocks noChangeShapeType="1"/>
          </p:cNvSpPr>
          <p:nvPr/>
        </p:nvSpPr>
        <p:spPr bwMode="auto">
          <a:xfrm flipH="1">
            <a:off x="4876800" y="1524000"/>
            <a:ext cx="3505200" cy="0"/>
          </a:xfrm>
          <a:prstGeom prst="line">
            <a:avLst/>
          </a:prstGeom>
          <a:noFill/>
          <a:ln w="508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Oval 23"/>
          <p:cNvSpPr>
            <a:spLocks noChangeArrowheads="1"/>
          </p:cNvSpPr>
          <p:nvPr/>
        </p:nvSpPr>
        <p:spPr bwMode="auto">
          <a:xfrm flipV="1">
            <a:off x="8001000" y="1257300"/>
            <a:ext cx="762000" cy="533400"/>
          </a:xfrm>
          <a:prstGeom prst="ellipse">
            <a:avLst/>
          </a:prstGeom>
          <a:solidFill>
            <a:schemeClr val="bg1"/>
          </a:solidFill>
          <a:ln w="5080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10" name="Text Box 25"/>
          <p:cNvSpPr txBox="1">
            <a:spLocks noChangeArrowheads="1"/>
          </p:cNvSpPr>
          <p:nvPr/>
        </p:nvSpPr>
        <p:spPr bwMode="auto">
          <a:xfrm>
            <a:off x="8180387" y="1307008"/>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33CC33"/>
                </a:solidFill>
              </a:rPr>
              <a:t>1</a:t>
            </a:r>
          </a:p>
        </p:txBody>
      </p:sp>
      <p:sp>
        <p:nvSpPr>
          <p:cNvPr id="11" name="Line 14"/>
          <p:cNvSpPr>
            <a:spLocks noChangeShapeType="1"/>
          </p:cNvSpPr>
          <p:nvPr/>
        </p:nvSpPr>
        <p:spPr bwMode="auto">
          <a:xfrm flipH="1">
            <a:off x="5410200" y="2781135"/>
            <a:ext cx="2819400" cy="0"/>
          </a:xfrm>
          <a:prstGeom prst="line">
            <a:avLst/>
          </a:prstGeom>
          <a:noFill/>
          <a:ln w="508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AutoShape 15"/>
          <p:cNvSpPr>
            <a:spLocks/>
          </p:cNvSpPr>
          <p:nvPr/>
        </p:nvSpPr>
        <p:spPr bwMode="auto">
          <a:xfrm>
            <a:off x="4947557" y="1734457"/>
            <a:ext cx="381000" cy="2075543"/>
          </a:xfrm>
          <a:prstGeom prst="rightBrace">
            <a:avLst>
              <a:gd name="adj1" fmla="val 58333"/>
              <a:gd name="adj2" fmla="val 50000"/>
            </a:avLst>
          </a:prstGeom>
          <a:noFill/>
          <a:ln w="50800">
            <a:solidFill>
              <a:srgbClr val="7030A0"/>
            </a:solidFill>
            <a:round/>
            <a:headEnd/>
            <a:tailEnd/>
          </a:ln>
          <a:effectLst/>
          <a:extLst>
            <a:ext uri="{909E8E84-426E-40DD-AFC4-6F175D3DCCD1}">
              <a14:hiddenFill xmlns:a14="http://schemas.microsoft.com/office/drawing/2010/main">
                <a:solidFill>
                  <a:schemeClr val="accent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13" name="Oval 22"/>
          <p:cNvSpPr>
            <a:spLocks noChangeArrowheads="1"/>
          </p:cNvSpPr>
          <p:nvPr/>
        </p:nvSpPr>
        <p:spPr bwMode="auto">
          <a:xfrm flipV="1">
            <a:off x="8188036" y="2547587"/>
            <a:ext cx="762000" cy="5334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14" name="Text Box 26"/>
          <p:cNvSpPr txBox="1">
            <a:spLocks noChangeArrowheads="1"/>
          </p:cNvSpPr>
          <p:nvPr/>
        </p:nvSpPr>
        <p:spPr bwMode="auto">
          <a:xfrm>
            <a:off x="8392029" y="2587501"/>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2</a:t>
            </a:r>
          </a:p>
        </p:txBody>
      </p:sp>
      <p:sp>
        <p:nvSpPr>
          <p:cNvPr id="15" name="Line 9"/>
          <p:cNvSpPr>
            <a:spLocks noChangeShapeType="1"/>
          </p:cNvSpPr>
          <p:nvPr/>
        </p:nvSpPr>
        <p:spPr bwMode="auto">
          <a:xfrm flipH="1">
            <a:off x="4851400" y="3969575"/>
            <a:ext cx="2705070" cy="18968"/>
          </a:xfrm>
          <a:prstGeom prst="line">
            <a:avLst/>
          </a:prstGeom>
          <a:noFill/>
          <a:ln w="5080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Oval 21"/>
          <p:cNvSpPr>
            <a:spLocks noChangeArrowheads="1"/>
          </p:cNvSpPr>
          <p:nvPr/>
        </p:nvSpPr>
        <p:spPr bwMode="auto">
          <a:xfrm flipV="1">
            <a:off x="7528761" y="3620407"/>
            <a:ext cx="762000" cy="533400"/>
          </a:xfrm>
          <a:prstGeom prst="ellipse">
            <a:avLst/>
          </a:prstGeom>
          <a:solidFill>
            <a:schemeClr val="bg1"/>
          </a:solidFill>
          <a:ln w="508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17" name="Text Box 27"/>
          <p:cNvSpPr txBox="1">
            <a:spLocks noChangeArrowheads="1"/>
          </p:cNvSpPr>
          <p:nvPr/>
        </p:nvSpPr>
        <p:spPr bwMode="auto">
          <a:xfrm>
            <a:off x="7757361" y="3676650"/>
            <a:ext cx="354013" cy="457200"/>
          </a:xfrm>
          <a:prstGeom prst="rect">
            <a:avLst/>
          </a:prstGeom>
          <a:solidFill>
            <a:schemeClr val="bg1">
              <a:alpha val="0"/>
            </a:schemeClr>
          </a:solidFill>
          <a:ln w="50800">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FF33CC"/>
                </a:solidFill>
              </a:rPr>
              <a:t>3</a:t>
            </a:r>
          </a:p>
        </p:txBody>
      </p:sp>
      <p:sp>
        <p:nvSpPr>
          <p:cNvPr id="18" name="Line 10"/>
          <p:cNvSpPr>
            <a:spLocks noChangeShapeType="1"/>
          </p:cNvSpPr>
          <p:nvPr/>
        </p:nvSpPr>
        <p:spPr bwMode="auto">
          <a:xfrm flipH="1">
            <a:off x="4838729" y="4182918"/>
            <a:ext cx="3505200" cy="0"/>
          </a:xfrm>
          <a:prstGeom prst="line">
            <a:avLst/>
          </a:prstGeom>
          <a:noFill/>
          <a:ln w="508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Oval 20"/>
          <p:cNvSpPr>
            <a:spLocks noChangeArrowheads="1"/>
          </p:cNvSpPr>
          <p:nvPr/>
        </p:nvSpPr>
        <p:spPr bwMode="auto">
          <a:xfrm flipV="1">
            <a:off x="8242329" y="3943432"/>
            <a:ext cx="762000" cy="5334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0" name="Text Box 28"/>
          <p:cNvSpPr txBox="1">
            <a:spLocks noChangeArrowheads="1"/>
          </p:cNvSpPr>
          <p:nvPr/>
        </p:nvSpPr>
        <p:spPr bwMode="auto">
          <a:xfrm>
            <a:off x="8446322" y="3981532"/>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4</a:t>
            </a:r>
          </a:p>
        </p:txBody>
      </p:sp>
      <p:sp>
        <p:nvSpPr>
          <p:cNvPr id="24" name="TextBox 23"/>
          <p:cNvSpPr txBox="1"/>
          <p:nvPr/>
        </p:nvSpPr>
        <p:spPr>
          <a:xfrm>
            <a:off x="2362200" y="4746035"/>
            <a:ext cx="533400" cy="261610"/>
          </a:xfrm>
          <a:prstGeom prst="rect">
            <a:avLst/>
          </a:prstGeom>
          <a:solidFill>
            <a:schemeClr val="bg1"/>
          </a:solidFill>
        </p:spPr>
        <p:txBody>
          <a:bodyPr wrap="square" rtlCol="0">
            <a:spAutoFit/>
          </a:bodyPr>
          <a:lstStyle/>
          <a:p>
            <a:r>
              <a:rPr lang="en-US" sz="11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a:t>
            </a:r>
          </a:p>
        </p:txBody>
      </p:sp>
      <p:sp>
        <p:nvSpPr>
          <p:cNvPr id="25" name="Line 12"/>
          <p:cNvSpPr>
            <a:spLocks noChangeShapeType="1"/>
          </p:cNvSpPr>
          <p:nvPr/>
        </p:nvSpPr>
        <p:spPr bwMode="auto">
          <a:xfrm flipH="1">
            <a:off x="4828640" y="6019800"/>
            <a:ext cx="3505200" cy="0"/>
          </a:xfrm>
          <a:prstGeom prst="line">
            <a:avLst/>
          </a:prstGeom>
          <a:noFill/>
          <a:ln w="50800">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Oval 18"/>
          <p:cNvSpPr>
            <a:spLocks noChangeArrowheads="1"/>
          </p:cNvSpPr>
          <p:nvPr/>
        </p:nvSpPr>
        <p:spPr bwMode="auto">
          <a:xfrm>
            <a:off x="7996382" y="5791200"/>
            <a:ext cx="762000" cy="457200"/>
          </a:xfrm>
          <a:prstGeom prst="ellipse">
            <a:avLst/>
          </a:prstGeom>
          <a:solidFill>
            <a:schemeClr val="bg1"/>
          </a:solidFill>
          <a:ln w="50800">
            <a:solidFill>
              <a:srgbClr val="7030A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27" name="Text Box 30"/>
          <p:cNvSpPr txBox="1">
            <a:spLocks noChangeArrowheads="1"/>
          </p:cNvSpPr>
          <p:nvPr/>
        </p:nvSpPr>
        <p:spPr bwMode="auto">
          <a:xfrm>
            <a:off x="8200375" y="5791200"/>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7030A0"/>
                </a:solidFill>
              </a:rPr>
              <a:t>6</a:t>
            </a:r>
          </a:p>
        </p:txBody>
      </p:sp>
      <p:sp>
        <p:nvSpPr>
          <p:cNvPr id="28" name="Line 13"/>
          <p:cNvSpPr>
            <a:spLocks noChangeShapeType="1"/>
          </p:cNvSpPr>
          <p:nvPr/>
        </p:nvSpPr>
        <p:spPr bwMode="auto">
          <a:xfrm flipH="1">
            <a:off x="4778664" y="6358822"/>
            <a:ext cx="2460336" cy="0"/>
          </a:xfrm>
          <a:prstGeom prst="line">
            <a:avLst/>
          </a:prstGeom>
          <a:noFill/>
          <a:ln w="5080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19"/>
          <p:cNvSpPr>
            <a:spLocks noChangeArrowheads="1"/>
          </p:cNvSpPr>
          <p:nvPr/>
        </p:nvSpPr>
        <p:spPr bwMode="auto">
          <a:xfrm>
            <a:off x="7267834" y="6105071"/>
            <a:ext cx="762000" cy="513442"/>
          </a:xfrm>
          <a:prstGeom prst="ellipse">
            <a:avLst/>
          </a:prstGeom>
          <a:solidFill>
            <a:schemeClr val="bg1"/>
          </a:solidFill>
          <a:ln w="50800">
            <a:solidFill>
              <a:srgbClr val="00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endParaRPr lang="en-US" altLang="en-US"/>
          </a:p>
        </p:txBody>
      </p:sp>
      <p:sp>
        <p:nvSpPr>
          <p:cNvPr id="30" name="Text Box 31"/>
          <p:cNvSpPr txBox="1">
            <a:spLocks noChangeArrowheads="1"/>
          </p:cNvSpPr>
          <p:nvPr/>
        </p:nvSpPr>
        <p:spPr bwMode="auto">
          <a:xfrm>
            <a:off x="7528761" y="6143829"/>
            <a:ext cx="354013" cy="457200"/>
          </a:xfrm>
          <a:prstGeom prst="rect">
            <a:avLst/>
          </a:prstGeom>
          <a:solidFill>
            <a:schemeClr val="bg1">
              <a:alpha val="0"/>
            </a:schemeClr>
          </a:solidFill>
          <a:ln>
            <a:noFill/>
          </a:ln>
          <a:effectLst/>
          <a:extLst>
            <a:ext uri="{91240B29-F687-4F45-9708-019B960494DF}">
              <a14:hiddenLine xmlns:a14="http://schemas.microsoft.com/office/drawing/2010/main" w="508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r>
              <a:rPr lang="en-US" altLang="en-US" sz="2400" dirty="0">
                <a:solidFill>
                  <a:srgbClr val="0066FF"/>
                </a:solidFill>
              </a:rPr>
              <a:t>7</a:t>
            </a:r>
          </a:p>
        </p:txBody>
      </p:sp>
      <p:sp>
        <p:nvSpPr>
          <p:cNvPr id="2" name="Line 11">
            <a:extLst>
              <a:ext uri="{FF2B5EF4-FFF2-40B4-BE49-F238E27FC236}">
                <a16:creationId xmlns:a16="http://schemas.microsoft.com/office/drawing/2014/main" id="{6FFE3935-6246-4EAF-91D5-3733290B72A6}"/>
              </a:ext>
            </a:extLst>
          </p:cNvPr>
          <p:cNvSpPr>
            <a:spLocks noChangeShapeType="1"/>
          </p:cNvSpPr>
          <p:nvPr/>
        </p:nvSpPr>
        <p:spPr bwMode="auto">
          <a:xfrm flipH="1">
            <a:off x="4785561" y="4889499"/>
            <a:ext cx="3505200" cy="0"/>
          </a:xfrm>
          <a:prstGeom prst="line">
            <a:avLst/>
          </a:prstGeom>
          <a:noFill/>
          <a:ln w="50800">
            <a:solidFill>
              <a:srgbClr val="9A75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 name="Oval 17">
            <a:extLst>
              <a:ext uri="{FF2B5EF4-FFF2-40B4-BE49-F238E27FC236}">
                <a16:creationId xmlns:a16="http://schemas.microsoft.com/office/drawing/2014/main" id="{4E98E3D5-3C35-4BAB-ADEB-4416B4C4A4A4}"/>
              </a:ext>
            </a:extLst>
          </p:cNvPr>
          <p:cNvSpPr>
            <a:spLocks noChangeArrowheads="1"/>
          </p:cNvSpPr>
          <p:nvPr/>
        </p:nvSpPr>
        <p:spPr bwMode="auto">
          <a:xfrm>
            <a:off x="8242329" y="4605646"/>
            <a:ext cx="762000" cy="609600"/>
          </a:xfrm>
          <a:prstGeom prst="ellipse">
            <a:avLst/>
          </a:prstGeom>
          <a:solidFill>
            <a:schemeClr val="bg1"/>
          </a:solidFill>
          <a:ln w="50800">
            <a:solidFill>
              <a:srgbClr val="9A75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altLang="en-US">
                <a:solidFill>
                  <a:srgbClr val="9A7500"/>
                </a:solidFill>
                <a:effectLst>
                  <a:outerShdw blurRad="38100" dist="38100" dir="2700000" algn="tl">
                    <a:srgbClr val="000000">
                      <a:alpha val="43137"/>
                    </a:srgbClr>
                  </a:outerShdw>
                </a:effectLst>
              </a:rPr>
              <a:t>5</a:t>
            </a:r>
            <a:endParaRPr lang="en-US" altLang="en-US" dirty="0"/>
          </a:p>
        </p:txBody>
      </p:sp>
    </p:spTree>
    <p:extLst>
      <p:ext uri="{BB962C8B-B14F-4D97-AF65-F5344CB8AC3E}">
        <p14:creationId xmlns:p14="http://schemas.microsoft.com/office/powerpoint/2010/main" val="1616493498"/>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66"/>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4450" cap="flat" cmpd="sng" algn="ctr">
          <a:solidFill>
            <a:srgbClr val="00CC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cs typeface="Times New Roman" pitchFamily="18" charset="0"/>
          </a:defRPr>
        </a:defPPr>
      </a:lstStyle>
    </a:spDef>
    <a:lnDef>
      <a:spPr bwMode="auto">
        <a:xfrm>
          <a:off x="0" y="0"/>
          <a:ext cx="1" cy="1"/>
        </a:xfrm>
        <a:custGeom>
          <a:avLst/>
          <a:gdLst/>
          <a:ahLst/>
          <a:cxnLst/>
          <a:rect l="0" t="0" r="0" b="0"/>
          <a:pathLst/>
        </a:custGeom>
        <a:noFill/>
        <a:ln w="44450" cap="flat" cmpd="sng" algn="ctr">
          <a:solidFill>
            <a:srgbClr val="00CCFF"/>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25622</TotalTime>
  <Words>15204</Words>
  <Application>Microsoft Office PowerPoint</Application>
  <PresentationFormat>On-screen Show (4:3)</PresentationFormat>
  <Paragraphs>1030</Paragraphs>
  <Slides>78</Slides>
  <Notes>78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Arial</vt:lpstr>
      <vt:lpstr>Arial Black</vt:lpstr>
      <vt:lpstr>Calibri</vt:lpstr>
      <vt:lpstr>Times New Roman</vt:lpstr>
      <vt:lpstr>Wingdings</vt:lpstr>
      <vt:lpstr>Default Design</vt:lpstr>
      <vt:lpstr>Ch-Ch-Ch-Changes Preferred Procedure Simplified: Case Study – Part 1</vt:lpstr>
      <vt:lpstr>Disclaimer</vt:lpstr>
      <vt:lpstr>Disclaimer</vt:lpstr>
      <vt:lpstr>Objectives</vt:lpstr>
      <vt:lpstr>Preferred Procedure</vt:lpstr>
      <vt:lpstr>The Income Statement</vt:lpstr>
      <vt:lpstr>PowerPoint Presentation</vt:lpstr>
      <vt:lpstr>PowerPoint Presentation</vt:lpstr>
      <vt:lpstr>PowerPoint Presentation</vt:lpstr>
      <vt:lpstr>PowerPoint Presentation</vt:lpstr>
      <vt:lpstr>PowerPoint Presentation</vt:lpstr>
      <vt:lpstr>Why Use Preferred Procedure?</vt:lpstr>
      <vt:lpstr>Let’s Take A closer Look</vt:lpstr>
      <vt:lpstr>PowerPoint Presentation</vt:lpstr>
      <vt:lpstr>PowerPoint Presentation</vt:lpstr>
      <vt:lpstr>PowerPoint Presentation</vt:lpstr>
      <vt:lpstr>It’s Simple</vt:lpstr>
      <vt:lpstr>The Non-Operating Section</vt:lpstr>
      <vt:lpstr>PowerPoint Presentation</vt:lpstr>
      <vt:lpstr>PowerPoint Presentation</vt:lpstr>
      <vt:lpstr>PowerPoint Presentation</vt:lpstr>
      <vt:lpstr>What is Happening?</vt:lpstr>
      <vt:lpstr>Let’s Look a Little Closer   </vt:lpstr>
      <vt:lpstr>Questions?</vt:lpstr>
      <vt:lpstr>PowerPoint Presentation</vt:lpstr>
      <vt:lpstr>PowerPoint Presentation</vt:lpstr>
      <vt:lpstr>What is Happening?</vt:lpstr>
      <vt:lpstr>Let’s Look a Little Closer</vt:lpstr>
      <vt:lpstr>PowerPoint Presentation</vt:lpstr>
      <vt:lpstr>PowerPoint Presentation</vt:lpstr>
      <vt:lpstr>What is Happening?</vt:lpstr>
      <vt:lpstr>Shares Outstanding</vt:lpstr>
      <vt:lpstr>Questions?</vt:lpstr>
      <vt:lpstr>How Do We Use This?</vt:lpstr>
      <vt:lpstr>Reality Check</vt:lpstr>
      <vt:lpstr>PowerPoint Presentation</vt:lpstr>
      <vt:lpstr>Management Discussion and Analysis (MD&amp;A)</vt:lpstr>
      <vt:lpstr>RPM International Inc</vt:lpstr>
      <vt:lpstr>Expenses</vt:lpstr>
      <vt:lpstr>PowerPoint Presentation</vt:lpstr>
      <vt:lpstr>PowerPoint Presentation</vt:lpstr>
      <vt:lpstr>PowerPoint Presentation</vt:lpstr>
      <vt:lpstr>PowerPoint Presentation</vt:lpstr>
      <vt:lpstr>PowerPoint Presentation</vt:lpstr>
      <vt:lpstr>PowerPoint Presentation</vt:lpstr>
      <vt:lpstr>To Recap</vt:lpstr>
      <vt:lpstr>PowerPoint Presentation</vt:lpstr>
      <vt:lpstr>PowerPoint Presentation</vt:lpstr>
      <vt:lpstr>Questions?</vt:lpstr>
      <vt:lpstr>TAXES</vt:lpstr>
      <vt:lpstr>PowerPoint Presentation</vt:lpstr>
      <vt:lpstr>PowerPoint Presentation</vt:lpstr>
      <vt:lpstr>To Recap</vt:lpstr>
      <vt:lpstr>Shares outstanding</vt:lpstr>
      <vt:lpstr>PowerPoint Presentation</vt:lpstr>
      <vt:lpstr>PowerPoint Presentation</vt:lpstr>
      <vt:lpstr>PowerPoint Presentation</vt:lpstr>
      <vt:lpstr>PowerPoint Presentation</vt:lpstr>
      <vt:lpstr>PowerPoint Presentation</vt:lpstr>
      <vt:lpstr>To Recap</vt:lpstr>
      <vt:lpstr>How we use this</vt:lpstr>
      <vt:lpstr>What Do You Do with  Preferred Dividends ?</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Use Preferred Procedure</vt:lpstr>
      <vt:lpstr>PowerPoint Presentation</vt:lpstr>
      <vt:lpstr>PowerPoint Presentation</vt:lpstr>
      <vt:lpstr>PowerPoint Presentation</vt:lpstr>
      <vt:lpstr>Summary</vt:lpstr>
      <vt:lpstr>Special Thanks</vt:lpstr>
      <vt:lpstr>Make A Difference In  Someone’s Life</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Preferred Procedure Simplified</dc:title>
  <dc:creator>Avi Horwitz</dc:creator>
  <cp:lastModifiedBy>Avi Horwitz</cp:lastModifiedBy>
  <cp:revision>228</cp:revision>
  <cp:lastPrinted>2020-10-24T11:49:42Z</cp:lastPrinted>
  <dcterms:created xsi:type="dcterms:W3CDTF">2020-07-05T01:32:53Z</dcterms:created>
  <dcterms:modified xsi:type="dcterms:W3CDTF">2020-10-27T01:57:14Z</dcterms:modified>
</cp:coreProperties>
</file>