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7.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notesSlides/notesSlide18.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notesSlides/notesSlide19.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handoutMasterIdLst>
    <p:handoutMasterId r:id="rId56"/>
  </p:handoutMasterIdLst>
  <p:sldIdLst>
    <p:sldId id="256" r:id="rId2"/>
    <p:sldId id="261" r:id="rId3"/>
    <p:sldId id="305" r:id="rId4"/>
    <p:sldId id="311" r:id="rId5"/>
    <p:sldId id="265" r:id="rId6"/>
    <p:sldId id="266" r:id="rId7"/>
    <p:sldId id="267" r:id="rId8"/>
    <p:sldId id="268" r:id="rId9"/>
    <p:sldId id="269" r:id="rId10"/>
    <p:sldId id="270" r:id="rId11"/>
    <p:sldId id="271" r:id="rId12"/>
    <p:sldId id="272" r:id="rId13"/>
    <p:sldId id="313" r:id="rId14"/>
    <p:sldId id="274" r:id="rId15"/>
    <p:sldId id="275" r:id="rId16"/>
    <p:sldId id="307" r:id="rId17"/>
    <p:sldId id="308" r:id="rId18"/>
    <p:sldId id="309" r:id="rId19"/>
    <p:sldId id="310" r:id="rId20"/>
    <p:sldId id="276" r:id="rId21"/>
    <p:sldId id="277" r:id="rId22"/>
    <p:sldId id="278" r:id="rId23"/>
    <p:sldId id="279" r:id="rId24"/>
    <p:sldId id="280" r:id="rId25"/>
    <p:sldId id="281" r:id="rId26"/>
    <p:sldId id="282" r:id="rId27"/>
    <p:sldId id="314" r:id="rId28"/>
    <p:sldId id="283" r:id="rId29"/>
    <p:sldId id="284" r:id="rId30"/>
    <p:sldId id="285" r:id="rId31"/>
    <p:sldId id="286" r:id="rId32"/>
    <p:sldId id="287" r:id="rId33"/>
    <p:sldId id="288" r:id="rId34"/>
    <p:sldId id="289" r:id="rId35"/>
    <p:sldId id="315"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12" r:id="rId52"/>
    <p:sldId id="259" r:id="rId53"/>
    <p:sldId id="260" r:id="rId54"/>
  </p:sldIdLst>
  <p:sldSz cx="9144000" cy="6858000" type="screen4x3"/>
  <p:notesSz cx="9601200" cy="7315200"/>
  <p:defaultTextStyle>
    <a:defPPr>
      <a:defRPr lang="en-US"/>
    </a:defPPr>
    <a:lvl1pPr algn="l" rtl="0" fontAlgn="base">
      <a:spcBef>
        <a:spcPct val="50000"/>
      </a:spcBef>
      <a:spcAft>
        <a:spcPct val="0"/>
      </a:spcAft>
      <a:defRPr sz="2400" b="1" kern="1200">
        <a:solidFill>
          <a:schemeClr val="tx1"/>
        </a:solidFill>
        <a:latin typeface="Arial" pitchFamily="34" charset="0"/>
        <a:ea typeface="+mn-ea"/>
        <a:cs typeface="Times New Roman" pitchFamily="18" charset="0"/>
      </a:defRPr>
    </a:lvl1pPr>
    <a:lvl2pPr marL="4572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2pPr>
    <a:lvl3pPr marL="9144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3pPr>
    <a:lvl4pPr marL="13716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4pPr>
    <a:lvl5pPr marL="18288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5pPr>
    <a:lvl6pPr marL="2286000" algn="l" defTabSz="914400" rtl="0" eaLnBrk="1" latinLnBrk="0" hangingPunct="1">
      <a:defRPr sz="2400" b="1" kern="1200">
        <a:solidFill>
          <a:schemeClr val="tx1"/>
        </a:solidFill>
        <a:latin typeface="Arial" pitchFamily="34" charset="0"/>
        <a:ea typeface="+mn-ea"/>
        <a:cs typeface="Times New Roman" pitchFamily="18" charset="0"/>
      </a:defRPr>
    </a:lvl6pPr>
    <a:lvl7pPr marL="2743200" algn="l" defTabSz="914400" rtl="0" eaLnBrk="1" latinLnBrk="0" hangingPunct="1">
      <a:defRPr sz="2400" b="1" kern="1200">
        <a:solidFill>
          <a:schemeClr val="tx1"/>
        </a:solidFill>
        <a:latin typeface="Arial" pitchFamily="34" charset="0"/>
        <a:ea typeface="+mn-ea"/>
        <a:cs typeface="Times New Roman" pitchFamily="18" charset="0"/>
      </a:defRPr>
    </a:lvl7pPr>
    <a:lvl8pPr marL="3200400" algn="l" defTabSz="914400" rtl="0" eaLnBrk="1" latinLnBrk="0" hangingPunct="1">
      <a:defRPr sz="2400" b="1" kern="1200">
        <a:solidFill>
          <a:schemeClr val="tx1"/>
        </a:solidFill>
        <a:latin typeface="Arial" pitchFamily="34" charset="0"/>
        <a:ea typeface="+mn-ea"/>
        <a:cs typeface="Times New Roman" pitchFamily="18" charset="0"/>
      </a:defRPr>
    </a:lvl8pPr>
    <a:lvl9pPr marL="3657600" algn="l" defTabSz="914400" rtl="0" eaLnBrk="1" latinLnBrk="0" hangingPunct="1">
      <a:defRPr sz="2400" b="1" kern="1200">
        <a:solidFill>
          <a:schemeClr val="tx1"/>
        </a:solidFill>
        <a:latin typeface="Arial"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0066"/>
    <a:srgbClr val="FF9900"/>
    <a:srgbClr val="FF0000"/>
    <a:srgbClr val="00FF00"/>
    <a:srgbClr val="00642D"/>
    <a:srgbClr val="D00045"/>
    <a:srgbClr val="990033"/>
    <a:srgbClr val="D60093"/>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79136" autoAdjust="0"/>
  </p:normalViewPr>
  <p:slideViewPr>
    <p:cSldViewPr>
      <p:cViewPr>
        <p:scale>
          <a:sx n="82" d="100"/>
          <a:sy n="82" d="100"/>
        </p:scale>
        <p:origin x="2052" y="264"/>
      </p:cViewPr>
      <p:guideLst>
        <p:guide orient="horz" pos="2160"/>
        <p:guide pos="2880"/>
      </p:guideLst>
    </p:cSldViewPr>
  </p:slideViewPr>
  <p:outlineViewPr>
    <p:cViewPr>
      <p:scale>
        <a:sx n="33" d="100"/>
        <a:sy n="33" d="100"/>
      </p:scale>
      <p:origin x="0" y="-13578"/>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08" d="100"/>
          <a:sy n="108" d="100"/>
        </p:scale>
        <p:origin x="2466" y="84"/>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1846" name="Rectangle 6"/>
          <p:cNvSpPr>
            <a:spLocks noChangeArrowheads="1"/>
          </p:cNvSpPr>
          <p:nvPr/>
        </p:nvSpPr>
        <p:spPr bwMode="auto">
          <a:xfrm>
            <a:off x="7800975" y="6618514"/>
            <a:ext cx="1200150" cy="34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spcBef>
                <a:spcPct val="0"/>
              </a:spcBef>
            </a:pPr>
            <a:endParaRPr lang="en-US" sz="1000" b="0" dirty="0"/>
          </a:p>
        </p:txBody>
      </p:sp>
      <p:sp>
        <p:nvSpPr>
          <p:cNvPr id="291847" name="Rectangle 7"/>
          <p:cNvSpPr>
            <a:spLocks noChangeArrowheads="1"/>
          </p:cNvSpPr>
          <p:nvPr/>
        </p:nvSpPr>
        <p:spPr bwMode="auto">
          <a:xfrm>
            <a:off x="0" y="116114"/>
            <a:ext cx="9601200" cy="52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en-US" sz="1050" b="0" u="sng" dirty="0"/>
              <a:t>What They Don’t Teach at BINC (BetterInvesting National Convention) </a:t>
            </a:r>
          </a:p>
          <a:p>
            <a:pPr algn="ctr">
              <a:spcBef>
                <a:spcPct val="0"/>
              </a:spcBef>
            </a:pPr>
            <a:r>
              <a:rPr lang="en-US" sz="1400" i="1" cap="small"/>
              <a:t>Why </a:t>
            </a:r>
            <a:r>
              <a:rPr lang="en-US" sz="1400" i="1" cap="small" dirty="0"/>
              <a:t>the Tortoise Sometimes Wins</a:t>
            </a:r>
          </a:p>
          <a:p>
            <a:pPr algn="ctr">
              <a:spcBef>
                <a:spcPct val="0"/>
              </a:spcBef>
            </a:pPr>
            <a:r>
              <a:rPr lang="en-US" sz="1200" b="0" dirty="0"/>
              <a:t>Avi Horwitz</a:t>
            </a:r>
            <a:endParaRPr lang="en-US" sz="1000" b="0" dirty="0"/>
          </a:p>
        </p:txBody>
      </p:sp>
      <p:sp>
        <p:nvSpPr>
          <p:cNvPr id="5" name="Rectangle 7"/>
          <p:cNvSpPr>
            <a:spLocks noChangeArrowheads="1"/>
          </p:cNvSpPr>
          <p:nvPr/>
        </p:nvSpPr>
        <p:spPr bwMode="auto">
          <a:xfrm>
            <a:off x="0" y="6792686"/>
            <a:ext cx="9601200" cy="34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50000"/>
              </a:spcBef>
            </a:pPr>
            <a:endParaRPr lang="en-US" sz="1000" b="1" dirty="0"/>
          </a:p>
          <a:p>
            <a:pPr algn="ctr">
              <a:spcBef>
                <a:spcPct val="50000"/>
              </a:spcBef>
            </a:pPr>
            <a:r>
              <a:rPr lang="en-US" sz="1000" b="1" dirty="0"/>
              <a:t>June 29, 2020</a:t>
            </a:r>
            <a:endParaRPr lang="en-US" sz="900" b="1" dirty="0">
              <a:solidFill>
                <a:schemeClr val="tx2"/>
              </a:solidFill>
            </a:endParaRPr>
          </a:p>
        </p:txBody>
      </p:sp>
      <p:sp>
        <p:nvSpPr>
          <p:cNvPr id="2" name="Header Placeholder 1">
            <a:extLst>
              <a:ext uri="{FF2B5EF4-FFF2-40B4-BE49-F238E27FC236}">
                <a16:creationId xmlns:a16="http://schemas.microsoft.com/office/drawing/2014/main" id="{605954E7-B93F-4903-AC09-0F538F5E6EF6}"/>
              </a:ext>
            </a:extLst>
          </p:cNvPr>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Footer Placeholder 2">
            <a:extLst>
              <a:ext uri="{FF2B5EF4-FFF2-40B4-BE49-F238E27FC236}">
                <a16:creationId xmlns:a16="http://schemas.microsoft.com/office/drawing/2014/main" id="{764963BD-84A2-4DCA-B81D-ED455084B84E}"/>
              </a:ext>
            </a:extLst>
          </p:cNvPr>
          <p:cNvSpPr>
            <a:spLocks noGrp="1"/>
          </p:cNvSpPr>
          <p:nvPr>
            <p:ph type="ftr" sz="quarter" idx="2"/>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4" name="Slide Number Placeholder 3">
            <a:extLst>
              <a:ext uri="{FF2B5EF4-FFF2-40B4-BE49-F238E27FC236}">
                <a16:creationId xmlns:a16="http://schemas.microsoft.com/office/drawing/2014/main" id="{0C9476EB-250A-4C76-9D21-525743C7D483}"/>
              </a:ext>
            </a:extLst>
          </p:cNvPr>
          <p:cNvSpPr>
            <a:spLocks noGrp="1"/>
          </p:cNvSpPr>
          <p:nvPr>
            <p:ph type="sldNum" sz="quarter" idx="3"/>
          </p:nvPr>
        </p:nvSpPr>
        <p:spPr>
          <a:xfrm>
            <a:off x="5438775" y="6948488"/>
            <a:ext cx="4160838" cy="366712"/>
          </a:xfrm>
          <a:prstGeom prst="rect">
            <a:avLst/>
          </a:prstGeom>
        </p:spPr>
        <p:txBody>
          <a:bodyPr vert="horz" lIns="91440" tIns="45720" rIns="91440" bIns="45720" rtlCol="0" anchor="b"/>
          <a:lstStyle>
            <a:lvl1pPr algn="r">
              <a:defRPr sz="1200"/>
            </a:lvl1pPr>
          </a:lstStyle>
          <a:p>
            <a:fld id="{AF7DA50D-594D-4764-819D-4380C7C0FF8F}" type="slidenum">
              <a:rPr lang="en-US" smtClean="0"/>
              <a:t>‹#›</a:t>
            </a:fld>
            <a:endParaRPr lang="en-US"/>
          </a:p>
        </p:txBody>
      </p:sp>
    </p:spTree>
    <p:extLst>
      <p:ext uri="{BB962C8B-B14F-4D97-AF65-F5344CB8AC3E}">
        <p14:creationId xmlns:p14="http://schemas.microsoft.com/office/powerpoint/2010/main" val="235464053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0:42:26.9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290 24,'2'31,"2"-1,1 0,1 0,18 54,-12-47,-2 0,7 53,6 66,56 196,40 56,-95-330,-18-63,0 1,-1-1,-1 1,0 0,-1 0,-1 1,0-1,-1 1,-1-1,-3 24,-5 0,-57 231,32-204,26-55,1 0,0 0,0 1,-5 18,-4 24,6-22,0 1,3 0,-4 43,-11 83,12-110,-3 76,12-4,-1 52,1-170,0 1,-1 0,1-1,-1 1,0 0,0-1,-1 1,1-1,-1 0,0 1,0-1,0 0,-1 0,0 0,1-1,-2 1,1-1,0 1,0-1,-1 0,-5 3,1-2,0 0,-1-1,1 0,-1-1,0 0,0 0,0-1,0 0,0-1,-11 0,14 0,-1 0,1 0,-1-1,1 0,-1 0,1-1,0 0,0 0,0 0,0-1,0 1,0-1,1-1,-10-6,12 6,0 1,0 0,0-1,1 0,0 1,0-1,0 0,0 0,0-1,1 1,-1 0,1 0,0-1,1 1,-1 0,1-1,0 1,0-1,0 1,1-1,-1 1,3-7,6-26,17-42,3-15,61-409,-7 29,-65 386,-3-2,3-131,-18-184,-4 163,3 187,-4 0,-1 0,-23-84,-66-152,82 267,13 24,-1 0,1 0,0 0,0 0,0 0,-1 0,1 0,0 0,0 0,-1-1,1 1,0 0,0 0,-1 1,1-1,0 0,0 0,-1 0,1 0,0 0,0 0,0 0,-1 0,1 0,0 0,0 1,-1-1,1 0,0 0,0 0,0 0,0 1,-1-1,1 0,0 0,0 0,0 1,0-1,0 0,0 0,0 0,0 1,-1-1,1 0,0 0,0 1,-6 47,5 479,4-229,-3 1740,5-2202,31-197,56-162,-8 40,-67 343,0-210,-18 314,1-9,-7-55,4 84,0 0,-1 0,-1 0,0 0,-2 1,-14-28,-29-46,-73-117,115 196,0-1,1 0,0 0,1-1,1 0,0 0,0 0,1 0,1-1,0 0,1 0,-1-19,4-23,0 41,0 0,-1 1,-1-1,-2-15,-2 24,-2 12,-2 14,2 8,1 1,-2 43,-5 33,-16 77,7-33,-17 66,-21 429,64 380,-3-939,3 1,5-1,34 154,-15-162,-20-59,-1 1,-1 0,0 0,2 22,-7-31,0-1,1 0,0 1,1-1,0 0,1 0,-1 0,9 13,-9-19,0 0,1 1,0-1,0 0,0-1,0 1,1-1,-1 1,1-1,0-1,0 1,0-1,0 0,0 0,0 0,1-1,9 2,-4-1,-1-1,1 1,0-2,0 0,-1 0,1-1,0 0,0-1,14-4,-19 4,0 0,-1-1,0 0,0 0,0 0,0 0,0-1,0 0,-1 0,0 0,0 0,0-1,0 1,-1-1,1 0,-1-1,-1 1,4-7,4-17,-1 0,-1 0,-2 0,0-1,1-42,-8-154,-2 96,3-855,2 952,2 1,1 0,1 0,18-50,-13 47,-2 0,-1-1,5-54,-9 51,13-59,-9 61,-2 0,2-39,-8-403,-1 220,1 252,0 0,0 0,-1 0,0 1,0-1,0 0,-1 1,0-1,0 1,-4-7,3 9,1 1,-1-1,0 1,-1-1,1 1,-1 0,1 0,-1 1,0-1,0 1,0 0,0 0,0 0,-1 0,-6-1,-20-7,0 2,-1 1,0 1,-50-2,-2-5,30 3,52 10,-1 0,1-1,-1 1,0 1,1-1,-1 0,1 1,-1-1,1 1,-1-1,1 1,0 0,-1 0,1 1,0-1,0 0,0 1,0-1,0 1,0 0,0-1,0 1,0 0,1 0,-1 0,1 1,0-1,0 0,0 0,0 1,0-1,0 1,0-1,1 1,-1-1,1 3,-3 13,1 0,1 0,0 0,3 20,-1-19,7 1688,-11-989,5-600,-5 132,1-235,0 1,-1-1,-6 19,7-29,1 0,-1-1,0 1,0-1,-1 1,1-1,-1 0,0 0,0 0,0 0,-1 0,0-1,-5 5,8-7,0 0,-1-1,1 1,0-1,0 1,-1-1,1 1,-1-1,1 0,0 0,-1 1,1-1,-1 0,1 0,0-1,-1 1,1 0,-1 0,1-1,0 1,-1 0,1-1,0 0,0 1,-1-1,1 0,0 1,0-1,0 0,0 0,0 0,0 0,0 0,0 0,0-1,0 1,1 0,-1 0,0 0,1-1,-1 1,1 0,-1-1,1 1,0-3,-4-7,1 0,1 0,0-1,-1-12,2 2,1 1,1-1,1 1,1-1,9-35,42-101,-6 18,-33 92,-7 23,-1-1,-1 1,-1-1,2-30,-4 25,2 0,1 0,2 0,11-29,-9 29,-1 0,-1-1,6-56,-13 48,0 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0:43:07.1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0:43:07.5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1:00:51.2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105 3604,'1'-31,"1"0,1 1,2-1,1 1,2 0,0 0,23-49,26-38,-31 65,27-70,-26 38,-4-1,18-123,-21 108,-12 66,-1 0,2-41,-8-199,-2 186,-1 125,-15 68,8-60,-4 55,-9 41,19-126,-2 1,0-2,0 1,-2-1,0 0,0 0,-10 13,-51 64,16-24,-62 109,112-173,1 0,0 0,-1-1,0 1,0 0,0-1,0 1,0-1,0 0,-1 0,1 0,-1 0,1 0,-5 2,6-4,1 0,-1 0,0 0,0 1,1-1,-1 0,0 0,1-1,-1 1,0 0,0 0,1 0,-1 0,0-1,1 1,-1 0,0-1,1 1,-1 0,1-1,-1 1,1-1,-2 0,-12-26,7-6,2-2,0 1,3 0,1-1,4-50,-1 15,1-713,-1 748,2-1,13-61,4-22,3-29,-12 92,4-76,-12 96,16-73,-11 72,6-69,-12-249,-5 184,0 138,-2 0,-1 0,-2 1,-16-52,3 12,18 70,1-1,1 0,-1 0,0 0,1 0,0 0,-1-1,1 1,0 0,1 0,-1 0,0 0,1 0,0 0,0 0,0 0,0 0,0 0,0 1,1-1,0 0,-1 1,1-1,0 1,4-4,0 2,-1 1,1 0,-1 0,1 1,0 0,0 0,0 0,0 1,0 0,1 0,11 0,277 4,-99 3,-58-9,153 7,-284-4,1 1,-1 0,0 0,0 1,0 0,0 0,0 1,0 0,-1 0,1 1,-1-1,0 1,9 7,-11-6,1 1,-1-1,0 0,-1 1,1 0,-1 0,0 0,-1 0,1 1,-1-1,-1 1,1-1,-1 1,1 10,2 47,-3 1,-11 96,-11-27,10-81,-3 69,10 509,7-323,-3 842,-3-1103,-2 0,-2 0,-27 89,20-85,2 0,-10 97,22-138,0 0,-1 0,-1 0,0 0,0-1,-1 1,-6 15,7-22,0 1,-1 0,1-1,-1 1,0-1,0 0,0 0,-1 0,1-1,-1 1,1-1,-1 0,0 0,0 0,0 0,0 0,0-1,0 0,-1 0,-4 0,-37 5,0-3,-1-2,-74-7,-5-1,-137 7,263 0,0 0,-1 0,1 0,0 0,-1 1,1-1,0 0,0 0,-1 0,1 0,0 0,-1 0,1 0,0 0,-1 0,1 0,0 0,-1 0,1 0,0 0,0 0,-1 0,1 0,0 0,-1 0,1-1,0 1,0 0,-1 0,1 0,0-1,0 1,-1 0,1 0,0 0,0-1,0 1,-1 0,1 0,0-1,0 1,0 0,0-1,0 1,15-10,30-6,46 1,-52 10,47-14,-64 8,-22 11,0-1,0 1,0-1,0 1,-1 0,1-1,0 1,0 0,0-1,0 1,0-1,-1 1,1 0,0-1,0 1,-1 0,1 0,0-1,-1 1,1 0,0 0,-1-1,1 1,0 0,-1 0,1 0,0-1,-1 1,1 0,-1 0,1 0,0 0,-1 0,-56-12,35 8,-12-8,34 12,0 0,0-1,1 1,-1 0,0 0,0 0,0 0,1 0,-1-1,0 1,0 0,0 0,0 0,0-1,0 1,1 0,-1 0,0 0,0-1,0 1,0 0,0 0,0-1,0 1,0 0,0 0,0 0,0-1,0 1,0 0,0 0,0-1,0 1,0 0,0 0,0 0,0-1,-1 1,1 0,0 0,0 0,0-1,0 1,0 0,-1 0,1 0,0 0,0-1,-1 1,34 1,340 56,-300-45,-51-6,-25-3,-34-1,24-2,-164-3,154 2,0-2,1-1,-1 0,1-2,-34-12,54 17,0 0,-1 0,1 0,0 0,0 0,0-1,0 1,0-1,0 1,0-1,0 0,0 0,1 1,-1-1,1-1,-1 1,1 0,-2-5,3 6,0-1,0 0,0 0,0 0,0 0,0 0,1 0,-1 0,0 0,1 1,0-1,0 0,-1 0,1 1,0-1,0 0,1 1,-1-1,1-1,9-7,0-1,1 2,0-1,25-13,-23 14,-3 2,-4 3,0 0,-1 0,1-1,-1 0,0-1,11-11,-16 15,0 0,0 0,-1 0,1 1,0-1,-1 0,1 0,-1 0,1 0,-1 0,0 0,0 0,0-1,0 1,0 0,-1 0,1 0,-1 0,1 0,-1 1,0-1,1 0,-1 0,0 0,0 0,0 1,-1-1,1 0,0 1,-1-1,1 1,-1 0,1-1,-3 0,-14-12,0 0,-2 2,1 0,-2 1,1 1,-1 1,-27-8,-32-15,42 10,38 22,0 0,-1 0,1 0,0-1,-1 1,1 0,0-1,0 1,-1 0,1 0,0-1,0 1,0 0,0-1,0 1,-1 0,1-1,0 1,0-1,0 1,0 0,0-1,0 1,0 0,0-1,0 1,0-1,0 1,0 0,1-1,-1 1,0 0,0-1,0 1,0 0,1-1,-1 1,0 0,0 0,1-1,-1 1,0 0,0 0,1-1,-1 1,0 0,1 0,-1 0,0-1,1 1,-1 0,0 0,1 0,-1 0,0 0,1 0,0 0,15-5,0 2,0 0,1 1,-1 0,23 2,-17-1,168 1,70-3,-253 2,0 1,0-1,-1-1,1 1,8-4,-14 4,-1 1,1 0,0 0,-1-1,1 1,-1 0,1-1,-1 1,1 0,-1-1,0 1,1-1,-1 1,1-1,-1 1,0-1,1 1,-1-1,0 1,0-1,1 1,-1-1,0 0,0 1,0-1,0-1,0 1,-1-1,0 1,1 0,-1-1,0 1,0-1,0 1,0 0,0 0,0 0,0 0,0-1,-1 1,1 1,-3-3,-27-15,-1 0,-1 3,-59-20,27 10,-469-196,505 209,7 4,1-2,0 0,0-1,1 0,-23-18,42 28,-1 0,1 0,0 0,-1 0,1 0,0 0,0 0,0-1,0 1,0 0,0-1,0 1,0 0,0-1,1 1,-1-1,0 0,1 1,0-1,-1 1,1-1,0 0,0 1,0-1,0 0,0 1,0-1,0 0,0 1,1-1,-1 1,1-1,-1 1,1-1,0 1,0-1,-1 1,1-1,0 1,0 0,0-1,0 1,3-2,3-3,1 1,0 0,-1 1,2-1,-1 2,13-5,46-16,21-7,114-57,-175 74,-1-2,0 0,-1-2,-1-1,0-1,-2 0,-1-2,24-31,-15 10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1:00:56.0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375 1093,'-2'47,"-1"1,-3 0,-2-1,-2 0,-3-1,-1 0,-32 70,28-85,18-31,0 1,0-1,-1 0,1 0,0 1,0-1,0 0,-1 0,1 0,0 1,0-1,-1 0,1 0,0 0,0 0,-1 1,1-1,0 0,0 0,-1 0,1 0,0 0,-1 0,1 0,0 0,0 0,-1 0,1 0,0 0,-1 0,1 0,0 0,0 0,-1 0,1-1,0 1,-1 0,1 0,0 0,0 0,0-1,-1 1,1 0,0 0,0 0,0-1,-1 1,1 0,0 0,0-1,0 1,0 0,0 0,-1-1,1 1,0 0,0 0,0-1,0 1,0 0,0-1,0 1,0 0,0-1,0 1,0 0,0 0,0-1,1 1,-1-27,40-771,-50 844,0-10,-70 278,-35 155,107-422,6-34,0 0,0 0,-2-1,1 1,-7 12,7-24,1-11,3-294,3 163,-2-169,-41 548,59-382,-7-1,-6-169,-6 209,-1-208,-3 1263,5-514,-2-413,-1-12,1 1,0 0,1 0,0-1,1 1,5 19,-7-30,0-1,0 1,1 0,-1 0,0-1,0 1,1 0,-1 0,0-1,1 1,-1 0,1-1,-1 1,1-1,-1 1,1 0,-1-1,1 1,-1-1,1 0,0 1,-1-1,1 1,0-1,-1 0,1 0,0 1,0-1,-1 0,1 0,0 0,0 0,-1 0,1 0,0 0,0 0,0 0,-1 0,1 0,0 0,0-1,-1 1,1 0,0 0,-1-1,1 1,0-1,-1 1,1-1,-1 1,1-1,0 1,-1-1,1 1,-1-1,1-1,30-44,-27 39,40-75,52-139,13-99,-61 172,-45 139,3-11,1 1,0-1,2 1,0 1,13-20,-21 37,0 0,-1 0,1 0,0 0,0 0,0 0,0 0,0 0,0 0,0 0,0 1,0-1,0 0,0 1,1-1,-1 1,2-1,-2 1,0 0,-1 0,1 1,0-1,-1 0,1 0,0 1,-1-1,1 0,-1 1,1-1,0 0,-1 1,1-1,-1 1,1-1,-1 1,0-1,1 1,-1 0,0-1,1 1,-1 0,3 5,-1 0,0 1,-1-1,0 0,1 10,5 117,-14 202,-39 16,42-341,2-24,1-32,1 46,2-1551,-3 1548,-2 9,-5 22,-8 43,-60 407,44-290,16-92,-42 136,44-204,14-28,0 1,0-1,0 0,0 0,0 0,-1 0,1 0,0 1,0-1,0 0,0 0,-1 0,1 0,0 0,0 0,0 0,-1 0,1 0,0 0,0 0,0 0,-1 0,1 0,0 0,0 0,-1 0,1 0,0 0,0 0,0 0,0 0,-1 0,1 0,0 0,0 0,0-1,-1 1,1 0,0 0,0 0,0 0,0 0,0-1,-1 1,1 0,0 0,0 0,0-1,0 1,0 0,0 0,0 0,0-1,0 1,0 0,-2-8,0-1,0 1,1-1,0-14,2-404,-1 417,1 1,0 0,0 0,1 0,0 0,0 0,8-17,-10 26,0 0,0-1,0 1,0 0,0 0,0-1,0 1,1 0,-1 0,0-1,0 1,0 0,0 0,0-1,1 1,-1 0,0 0,0 0,0-1,1 1,-1 0,0 0,0 0,1 0,-1 0,0 0,0-1,1 1,-1 0,0 0,1 0,-1 0,0 0,0 0,1 0,-1 0,0 0,0 0,1 0,-1 0,0 0,1 1,-1-1,0 0,0 0,1 0,-1 0,0 0,0 1,0-1,1 0,-1 0,0 0,0 0,0 1,1-1,-1 0,0 0,0 1,0-1,0 0,0 0,0 1,0-1,1 0,-1 1,5 23,-5 34,-1 1,-11 59,1 1,-4 299,35-524,33-400,-30 270,-22 224,1 14,-1 32,0 60,-4 1975,3-1337,0-640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1:01:03.6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387 1,'-3'4,"-1"1,1 0,1 1,-1-1,1 0,0 1,0-1,0 1,1 0,0 0,0-1,0 8,0-2,-76 385,-20 116,26-117,52-307,-74 373,91-445,5-18,8-28,41-136,64-188,-70 219,-5-1,27-175,-31 118,104-311,-129 477,-12 27,1 0,-1 0,0 0,1 1,-1-1,0 0,0 0,1 0,-1 0,0 0,0 0,1 1,-1-1,0 0,0 0,1 0,-1 1,0-1,0 0,0 0,0 0,1 1,-1-1,0 0,0 0,0 1,0-1,0 0,0 1,0-1,0 0,0 0,0 1,0-1,0 0,0 1,0-1,0 0,0 1,0-1,0 0,0 1,1 58,-1-49,-4 659,4-670,0 1,0 0,0 0,0 0,0 0,0 0,0 0,1-1,-1 1,0 0,0 0,0 0,0 0,0 0,0 0,0 0,0 0,0-1,1 1,-1 0,0 0,0 0,0 0,0 0,0 0,0 0,1 0,-1 0,0 0,0 0,0 0,0 0,0 0,0 0,1 0,-1 0,0 0,0 0,0 0,0 0,0 0,0 0,1 0,-1 0,0 0,0 0,0 1,0-1,0 0,0 0,0 0,1 0,-1 0,0 0,0 0,0 0,0 1,0-1,0 0,0 0,0 0,0 0,0 0,0 1,14-20,13-27,3-32,-3-2,-3-1,14-95,19-67,-45 216,-11 27,-1 0,0 0,1 0,-1 0,0 0,1 0,-1 0,0 0,1 1,-1-1,0 0,0 0,1 0,-1 1,0-1,0 0,1 0,-1 0,0 1,0-1,0 0,1 1,-1-1,0 0,0 0,0 1,0-1,0 0,0 1,0-1,1 0,-1 1,0-1,0 0,0 1,0-1,-1 0,1 1,0-1,4 56,-9 1367,5-703,-1-673,-2-1,-3 0,-1 0,-2-1,-17 50,24-90,0 1,0-1,-1 1,1-1,-1 0,0 0,-1-1,1 1,-1 0,0-1,0 0,0 0,-1 0,-5 3,1-2,0-1,0 0,0-1,-1 0,1 0,-1-1,-16 2,-55 3,-1-2,0-5,-97-10,133 1,13-2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1:01:08.3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737 0,'120'0,"146"19,143 11,3-30,-198-2,-1567 2,1329 1,-50-3,68 2,1 0,0-1,-1 0,1 0,0-1,0 1,-1-1,1 0,-8-5,12 2,11 1,16 2,0 1,0 1,34 4,-13 0,986 97,-143-9,-38-66,-1041-28,53-1,-1268 3,1240-7,-232-39,248 24,103 16,-186-26,-289-3,455 33,-90-16,53 5,43 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0:43:06.5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63 22,'0'-4,"0"-6,0 2,0 9,-8 16,-17 14,-5 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0:43:07.1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0:43:07.5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0:42:31.9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1898 0,'-1898'0,"3756"0,-1809 2,-1 2,0 1,60 17,-99-18,-21 0,-22-2,-865 0,428-5,284 3,403 13,-56-2,746 7,-496-13,-367-9,-23-5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0:43:06.5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63 22,'0'-4,"0"-6,0 2,0 9,-8 16,-17 14,-5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0:43:07.1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0:43:07.5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0:43:06.5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63 22,'0'-4,"0"-6,0 2,0 9,-8 16,-17 14,-5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0:43:07.1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0:43:07.5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0:43:06.5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63 22,'0'-4,"0"-6,0 2,0 9,-8 16,-17 14,-5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4160937" cy="36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lvl1pPr defTabSz="966788">
              <a:defRPr sz="1300" b="0">
                <a:latin typeface="Arial Black" pitchFamily="34" charset="0"/>
              </a:defRPr>
            </a:lvl1pPr>
          </a:lstStyle>
          <a:p>
            <a:endParaRPr lang="en-US"/>
          </a:p>
        </p:txBody>
      </p:sp>
      <p:sp>
        <p:nvSpPr>
          <p:cNvPr id="32771" name="Rectangle 3"/>
          <p:cNvSpPr>
            <a:spLocks noGrp="1" noChangeArrowheads="1"/>
          </p:cNvSpPr>
          <p:nvPr>
            <p:ph type="dt" idx="1"/>
          </p:nvPr>
        </p:nvSpPr>
        <p:spPr bwMode="auto">
          <a:xfrm>
            <a:off x="5440265" y="0"/>
            <a:ext cx="4160936" cy="36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lvl1pPr algn="r" defTabSz="966788">
              <a:defRPr sz="1300" b="0">
                <a:latin typeface="Arial Black" pitchFamily="34" charset="0"/>
              </a:defRPr>
            </a:lvl1pPr>
          </a:lstStyle>
          <a:p>
            <a:endParaRPr lang="en-US"/>
          </a:p>
        </p:txBody>
      </p:sp>
      <p:sp>
        <p:nvSpPr>
          <p:cNvPr id="74756"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1279327" y="3474963"/>
            <a:ext cx="7042547" cy="329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4" name="Rectangle 6"/>
          <p:cNvSpPr>
            <a:spLocks noGrp="1" noChangeArrowheads="1"/>
          </p:cNvSpPr>
          <p:nvPr>
            <p:ph type="ftr" sz="quarter" idx="4"/>
          </p:nvPr>
        </p:nvSpPr>
        <p:spPr bwMode="auto">
          <a:xfrm>
            <a:off x="0" y="6949924"/>
            <a:ext cx="4160937" cy="36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b" anchorCtr="0" compatLnSpc="1">
            <a:prstTxWarp prst="textNoShape">
              <a:avLst/>
            </a:prstTxWarp>
          </a:bodyPr>
          <a:lstStyle>
            <a:lvl1pPr defTabSz="966788">
              <a:defRPr sz="1300" b="0">
                <a:latin typeface="Arial Black" pitchFamily="34" charset="0"/>
              </a:defRPr>
            </a:lvl1pPr>
          </a:lstStyle>
          <a:p>
            <a:endParaRPr lang="en-US"/>
          </a:p>
        </p:txBody>
      </p:sp>
      <p:sp>
        <p:nvSpPr>
          <p:cNvPr id="32775" name="Rectangle 7"/>
          <p:cNvSpPr>
            <a:spLocks noGrp="1" noChangeArrowheads="1"/>
          </p:cNvSpPr>
          <p:nvPr>
            <p:ph type="sldNum" sz="quarter" idx="5"/>
          </p:nvPr>
        </p:nvSpPr>
        <p:spPr bwMode="auto">
          <a:xfrm>
            <a:off x="5440265" y="6949924"/>
            <a:ext cx="4160936" cy="36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b" anchorCtr="0" compatLnSpc="1">
            <a:prstTxWarp prst="textNoShape">
              <a:avLst/>
            </a:prstTxWarp>
          </a:bodyPr>
          <a:lstStyle>
            <a:lvl1pPr algn="r" defTabSz="966788">
              <a:defRPr sz="1300" b="0">
                <a:latin typeface="Arial Black" pitchFamily="34" charset="0"/>
              </a:defRPr>
            </a:lvl1pPr>
          </a:lstStyle>
          <a:p>
            <a:fld id="{A62B03F6-726F-43AB-8978-174FA6DEB4C2}" type="slidenum">
              <a:rPr lang="en-US"/>
              <a:pPr/>
              <a:t>‹#›</a:t>
            </a:fld>
            <a:endParaRPr lang="en-US"/>
          </a:p>
        </p:txBody>
      </p:sp>
    </p:spTree>
    <p:extLst>
      <p:ext uri="{BB962C8B-B14F-4D97-AF65-F5344CB8AC3E}">
        <p14:creationId xmlns:p14="http://schemas.microsoft.com/office/powerpoint/2010/main" val="33611544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Arial" pitchFamily="34" charset="0"/>
      </a:defRPr>
    </a:lvl1pPr>
    <a:lvl2pPr marL="457200" algn="l" rtl="0" fontAlgn="base">
      <a:spcBef>
        <a:spcPct val="30000"/>
      </a:spcBef>
      <a:spcAft>
        <a:spcPct val="0"/>
      </a:spcAft>
      <a:defRPr sz="1200" kern="1200">
        <a:solidFill>
          <a:schemeClr val="tx1"/>
        </a:solidFill>
        <a:latin typeface="Times New Roman" charset="0"/>
        <a:ea typeface="+mn-ea"/>
        <a:cs typeface="Arial" pitchFamily="34" charset="0"/>
      </a:defRPr>
    </a:lvl2pPr>
    <a:lvl3pPr marL="914400" algn="l" rtl="0" fontAlgn="base">
      <a:spcBef>
        <a:spcPct val="30000"/>
      </a:spcBef>
      <a:spcAft>
        <a:spcPct val="0"/>
      </a:spcAft>
      <a:defRPr sz="1200" kern="1200">
        <a:solidFill>
          <a:schemeClr val="tx1"/>
        </a:solidFill>
        <a:latin typeface="Times New Roman" charset="0"/>
        <a:ea typeface="+mn-ea"/>
        <a:cs typeface="Arial" pitchFamily="34" charset="0"/>
      </a:defRPr>
    </a:lvl3pPr>
    <a:lvl4pPr marL="1371600" algn="l" rtl="0" fontAlgn="base">
      <a:spcBef>
        <a:spcPct val="30000"/>
      </a:spcBef>
      <a:spcAft>
        <a:spcPct val="0"/>
      </a:spcAft>
      <a:defRPr sz="1200" kern="1200">
        <a:solidFill>
          <a:schemeClr val="tx1"/>
        </a:solidFill>
        <a:latin typeface="Times New Roman" charset="0"/>
        <a:ea typeface="+mn-ea"/>
        <a:cs typeface="Arial" pitchFamily="34" charset="0"/>
      </a:defRPr>
    </a:lvl4pPr>
    <a:lvl5pPr marL="1828800" algn="l" rtl="0" fontAlgn="base">
      <a:spcBef>
        <a:spcPct val="30000"/>
      </a:spcBef>
      <a:spcAft>
        <a:spcPct val="0"/>
      </a:spcAft>
      <a:defRPr sz="1200" kern="1200">
        <a:solidFill>
          <a:schemeClr val="tx1"/>
        </a:solidFill>
        <a:latin typeface="Times New Roman"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image" Target="../media/image16.png"/><Relationship Id="rId5" Type="http://schemas.openxmlformats.org/officeDocument/2006/relationships/customXml" Target="../ink/ink4.xml"/><Relationship Id="rId4" Type="http://schemas.openxmlformats.org/officeDocument/2006/relationships/image" Target="../media/image15.png"/></Relationships>
</file>

<file path=ppt/notesSlides/_rels/notesSlide17.xml.rels><?xml version="1.0" encoding="UTF-8" standalone="yes"?>
<Relationships xmlns="http://schemas.openxmlformats.org/package/2006/relationships"><Relationship Id="rId3" Type="http://schemas.openxmlformats.org/officeDocument/2006/relationships/customXml" Target="../ink/ink6.xml"/><Relationship Id="rId7" Type="http://schemas.openxmlformats.org/officeDocument/2006/relationships/customXml" Target="../ink/ink8.xm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image" Target="../media/image16.png"/><Relationship Id="rId5" Type="http://schemas.openxmlformats.org/officeDocument/2006/relationships/customXml" Target="../ink/ink7.xml"/><Relationship Id="rId4" Type="http://schemas.openxmlformats.org/officeDocument/2006/relationships/image" Target="../media/image15.png"/></Relationships>
</file>

<file path=ppt/notesSlides/_rels/notesSlide18.xml.rels><?xml version="1.0" encoding="UTF-8" standalone="yes"?>
<Relationships xmlns="http://schemas.openxmlformats.org/package/2006/relationships"><Relationship Id="rId3" Type="http://schemas.openxmlformats.org/officeDocument/2006/relationships/customXml" Target="../ink/ink9.xml"/><Relationship Id="rId7" Type="http://schemas.openxmlformats.org/officeDocument/2006/relationships/customXml" Target="../ink/ink11.xm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image" Target="../media/image16.png"/><Relationship Id="rId5" Type="http://schemas.openxmlformats.org/officeDocument/2006/relationships/customXml" Target="../ink/ink10.xml"/><Relationship Id="rId4" Type="http://schemas.openxmlformats.org/officeDocument/2006/relationships/image" Target="../media/image15.png"/></Relationships>
</file>

<file path=ppt/notesSlides/_rels/notesSlide19.xml.rels><?xml version="1.0" encoding="UTF-8" standalone="yes"?>
<Relationships xmlns="http://schemas.openxmlformats.org/package/2006/relationships"><Relationship Id="rId3" Type="http://schemas.openxmlformats.org/officeDocument/2006/relationships/customXml" Target="../ink/ink16.xml"/><Relationship Id="rId7" Type="http://schemas.openxmlformats.org/officeDocument/2006/relationships/customXml" Target="../ink/ink18.xm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image" Target="../media/image16.png"/><Relationship Id="rId5" Type="http://schemas.openxmlformats.org/officeDocument/2006/relationships/customXml" Target="../ink/ink17.xml"/><Relationship Id="rId4" Type="http://schemas.openxmlformats.org/officeDocument/2006/relationships/image" Target="../media/image15.png"/></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xfrm>
            <a:off x="960538" y="3474963"/>
            <a:ext cx="7680127" cy="3291114"/>
          </a:xfrm>
        </p:spPr>
        <p:txBody>
          <a:bodyPr/>
          <a:lstStyle/>
          <a:p>
            <a:r>
              <a:rPr lang="en-US" dirty="0">
                <a:latin typeface="Times New Roman" pitchFamily="18" charset="0"/>
              </a:rPr>
              <a:t>Welcome to Why the Tortoise Sometimes Wins</a:t>
            </a:r>
          </a:p>
          <a:p>
            <a:endParaRPr lang="en-US" dirty="0">
              <a:latin typeface="Times New Roman" pitchFamily="18" charset="0"/>
            </a:endParaRPr>
          </a:p>
          <a:p>
            <a:r>
              <a:rPr lang="en-US" dirty="0">
                <a:latin typeface="Times New Roman" pitchFamily="18" charset="0"/>
              </a:rPr>
              <a:t>This is a class originally developed by Brian Lewis.  It looks at typical BetterInvesting stock selection in a bit of an unorthodox way.  I felt it was something that we don’t focus on very often and isn’t taught around BetterInvesting very much, so with Brian’s permission I adopted the class, changed the title and reworked it a little.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What is good value?  We think of it as producing a return because the investment becomes more valuable in the future.</a:t>
            </a:r>
          </a:p>
          <a:p>
            <a:endParaRPr lang="en-US" altLang="en-US" dirty="0">
              <a:latin typeface="Times New Roman" pitchFamily="18" charset="0"/>
            </a:endParaRPr>
          </a:p>
          <a:p>
            <a:r>
              <a:rPr lang="en-US" altLang="en-US" dirty="0">
                <a:latin typeface="Times New Roman" pitchFamily="18" charset="0"/>
              </a:rPr>
              <a:t>We use “Total Return” on our SSGs to measure value.</a:t>
            </a:r>
          </a:p>
          <a:p>
            <a:endParaRPr lang="en-US" altLang="en-US" dirty="0">
              <a:latin typeface="Times New Roman" pitchFamily="18" charset="0"/>
            </a:endParaRPr>
          </a:p>
          <a:p>
            <a:r>
              <a:rPr lang="en-US" altLang="en-US" dirty="0">
                <a:latin typeface="Times New Roman" pitchFamily="18" charset="0"/>
              </a:rPr>
              <a:t>“Worth more in the future” can mean either price appreciation or dividend income or both.</a:t>
            </a:r>
          </a:p>
          <a:p>
            <a:endParaRPr lang="en-US" altLang="en-US" dirty="0">
              <a:latin typeface="Times New Roman" pitchFamily="18" charset="0"/>
            </a:endParaRPr>
          </a:p>
          <a:p>
            <a:r>
              <a:rPr lang="en-US" altLang="en-US" dirty="0">
                <a:latin typeface="Times New Roman" pitchFamily="18" charset="0"/>
              </a:rPr>
              <a:t>Technically, the measure is Average Compounded Annual Rate of Return, but we will use TOTAL RETURN to mean the Total Return from our investment on annualized basis even though it technically is Average Compounded Annual Rate of Return, which is a mouthful to say over and over.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[6:15] Total Return comes from Price Appreciation.  Price appreciation means the price of the stock goes up. </a:t>
            </a:r>
          </a:p>
          <a:p>
            <a:endParaRPr lang="en-US" altLang="en-US" dirty="0">
              <a:latin typeface="Calibri" panose="020F0502020204030204" pitchFamily="34" charset="0"/>
              <a:cs typeface="Calibri" panose="020F0502020204030204" pitchFamily="34" charset="0"/>
            </a:endParaRPr>
          </a:p>
          <a:p>
            <a:r>
              <a:rPr lang="en-US" altLang="en-US" dirty="0">
                <a:latin typeface="Times New Roman" pitchFamily="18" charset="0"/>
              </a:rPr>
              <a:t>If you are familiar with it, remember that the price of a stock is based on the earnings per share (EPS), the earnings for that share of stock, times some multiple of the earnings per share.  That multiplier is called a Price-Earnings ratio (P/E).  Price Earnings Ratio is determined by investors’ optimism about the future growth of the company’s EPS..  </a:t>
            </a:r>
          </a:p>
          <a:p>
            <a:r>
              <a:rPr lang="en-US" altLang="en-US" dirty="0">
                <a:latin typeface="Times New Roman" pitchFamily="18" charset="0"/>
              </a:rPr>
              <a:t>So price appreciation is driven by two factors EPS and PE.</a:t>
            </a:r>
          </a:p>
          <a:p>
            <a:endParaRPr lang="en-US" altLang="en-US" dirty="0">
              <a:latin typeface="Times New Roman" pitchFamily="18" charset="0"/>
            </a:endParaRPr>
          </a:p>
          <a:p>
            <a:r>
              <a:rPr lang="en-US" altLang="en-US" dirty="0">
                <a:latin typeface="Times New Roman" pitchFamily="18" charset="0"/>
              </a:rPr>
              <a:t>Total Return also comes from Dividends.  Dividends are also driven by EPS growth and something referred to as the Payout Ratio. The Payout Ratio or %-Payout is the percentage of the company’s EPS that are used to pay the dividends</a:t>
            </a:r>
          </a:p>
          <a:p>
            <a:r>
              <a:rPr lang="en-US" altLang="en-US" dirty="0">
                <a:latin typeface="Times New Roman" pitchFamily="18" charset="0"/>
              </a:rPr>
              <a:t>Dividends are also driven by two factors: EPS, just as with Price Appreciation and the Payout ratio.</a:t>
            </a:r>
            <a:r>
              <a:rPr lang="en-US" altLang="en-US" dirty="0">
                <a:latin typeface="Calibri" panose="020F0502020204030204" pitchFamily="34" charset="0"/>
                <a:cs typeface="Calibri" panose="020F0502020204030204" pitchFamily="34" charset="0"/>
              </a:rPr>
              <a:t>℗</a:t>
            </a:r>
            <a:endParaRPr lang="en-US" altLang="en-US" dirty="0">
              <a:latin typeface="Times New Roman" pitchFamily="18" charset="0"/>
            </a:endParaRPr>
          </a:p>
          <a:p>
            <a:r>
              <a:rPr lang="en-US" altLang="en-US" dirty="0">
                <a:latin typeface="Times New Roman" pitchFamily="18" charset="0"/>
              </a:rPr>
              <a:t>==============================</a:t>
            </a:r>
          </a:p>
          <a:p>
            <a:r>
              <a:rPr lang="en-US" altLang="en-US" dirty="0">
                <a:latin typeface="Times New Roman" pitchFamily="18" charset="0"/>
              </a:rPr>
              <a:t>ORIGINAL NOTES</a:t>
            </a:r>
          </a:p>
          <a:p>
            <a:r>
              <a:rPr lang="en-US" altLang="en-US" dirty="0">
                <a:latin typeface="Times New Roman" pitchFamily="18" charset="0"/>
              </a:rPr>
              <a:t>Total Return consists of Price Appreciation together with Dividends.  Both are driven by earnings growth.  Each is also driven by another factor.</a:t>
            </a:r>
          </a:p>
          <a:p>
            <a:endParaRPr lang="en-US" altLang="en-US" dirty="0">
              <a:latin typeface="Times New Roman" pitchFamily="18" charset="0"/>
            </a:endParaRPr>
          </a:p>
          <a:p>
            <a:r>
              <a:rPr lang="en-US" altLang="en-US" dirty="0">
                <a:latin typeface="Times New Roman" pitchFamily="18" charset="0"/>
              </a:rPr>
              <a:t>P/E ratio is related to investor optimism about the future.</a:t>
            </a:r>
          </a:p>
          <a:p>
            <a:endParaRPr lang="en-US" altLang="en-US" dirty="0">
              <a:latin typeface="Times New Roman" pitchFamily="18" charset="0"/>
            </a:endParaRPr>
          </a:p>
          <a:p>
            <a:r>
              <a:rPr lang="en-US" altLang="en-US" dirty="0">
                <a:latin typeface="Times New Roman" pitchFamily="18" charset="0"/>
              </a:rPr>
              <a:t>Payout Ratio is determined by company management.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a:xfrm>
            <a:off x="960538" y="3474963"/>
            <a:ext cx="7680127" cy="3291114"/>
          </a:xfrm>
        </p:spPr>
        <p:txBody>
          <a:bodyPr/>
          <a:lstStyle/>
          <a:p>
            <a:r>
              <a:rPr lang="en-US" altLang="en-US" dirty="0">
                <a:latin typeface="Calibri" panose="020F0502020204030204" pitchFamily="34" charset="0"/>
                <a:cs typeface="Calibri" panose="020F0502020204030204" pitchFamily="34" charset="0"/>
              </a:rPr>
              <a:t>© = click</a:t>
            </a:r>
          </a:p>
          <a:p>
            <a:endParaRPr lang="en-US" altLang="en-US" dirty="0">
              <a:latin typeface="Calibri" panose="020F0502020204030204" pitchFamily="34" charset="0"/>
              <a:cs typeface="Calibri" panose="020F0502020204030204" pitchFamily="34" charset="0"/>
            </a:endParaRPr>
          </a:p>
          <a:p>
            <a:r>
              <a:rPr lang="en-US" altLang="en-US" dirty="0">
                <a:latin typeface="Calibri" panose="020F0502020204030204" pitchFamily="34" charset="0"/>
                <a:cs typeface="Calibri" panose="020F0502020204030204" pitchFamily="34" charset="0"/>
              </a:rPr>
              <a:t>© </a:t>
            </a:r>
            <a:r>
              <a:rPr lang="en-US" altLang="en-US" dirty="0">
                <a:latin typeface="Times New Roman" pitchFamily="18" charset="0"/>
              </a:rPr>
              <a:t>Here’s the same thing as a picture. </a:t>
            </a:r>
            <a:r>
              <a:rPr lang="en-US" altLang="en-US" dirty="0">
                <a:latin typeface="Calibri" panose="020F0502020204030204" pitchFamily="34" charset="0"/>
                <a:cs typeface="Calibri" panose="020F0502020204030204" pitchFamily="34" charset="0"/>
              </a:rPr>
              <a:t>© </a:t>
            </a:r>
            <a:r>
              <a:rPr lang="en-US" altLang="en-US" dirty="0">
                <a:latin typeface="Times New Roman" pitchFamily="18" charset="0"/>
              </a:rPr>
              <a:t> Earnings Per Share growth drives both components of Total Return, which is why many people prefer stocks with high EPS (Earnings Per Share) growth potential.</a:t>
            </a:r>
          </a:p>
          <a:p>
            <a:endParaRPr lang="en-US" altLang="en-US" dirty="0">
              <a:latin typeface="Times New Roman" pitchFamily="18" charset="0"/>
            </a:endParaRPr>
          </a:p>
          <a:p>
            <a:r>
              <a:rPr lang="en-US" dirty="0"/>
              <a:t>Just a point of information, if I use the term “earnings” inadvertently, I always mean “earnings per share” in this presentation.</a:t>
            </a:r>
          </a:p>
          <a:p>
            <a:endParaRPr lang="en-US" altLang="en-US" dirty="0">
              <a:latin typeface="Times New Roman" pitchFamily="18" charset="0"/>
            </a:endParaRPr>
          </a:p>
          <a:p>
            <a:r>
              <a:rPr lang="en-US" altLang="en-US" dirty="0">
                <a:latin typeface="Calibri" panose="020F0502020204030204" pitchFamily="34" charset="0"/>
                <a:cs typeface="Calibri" panose="020F0502020204030204" pitchFamily="34" charset="0"/>
              </a:rPr>
              <a:t>©</a:t>
            </a:r>
            <a:r>
              <a:rPr lang="en-US" altLang="en-US" dirty="0">
                <a:latin typeface="Times New Roman" pitchFamily="18" charset="0"/>
              </a:rPr>
              <a:t>  </a:t>
            </a:r>
            <a:r>
              <a:rPr lang="en-US" altLang="en-US" dirty="0">
                <a:latin typeface="Calibri" panose="020F0502020204030204" pitchFamily="34" charset="0"/>
                <a:cs typeface="Calibri" panose="020F0502020204030204" pitchFamily="34" charset="0"/>
              </a:rPr>
              <a:t>©  </a:t>
            </a:r>
            <a:r>
              <a:rPr lang="en-US" altLang="en-US" dirty="0">
                <a:latin typeface="Times New Roman" pitchFamily="18" charset="0"/>
              </a:rPr>
              <a:t>As a side point, P/E ratio is also affected by earnings growth.  More specifically, by market perception of what the EPS growth rate will be in the future.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Calibri" panose="020F0502020204030204" pitchFamily="34" charset="0"/>
                <a:cs typeface="Calibri" panose="020F0502020204030204" pitchFamily="34" charset="0"/>
              </a:rPr>
              <a:t>© © © </a:t>
            </a:r>
            <a:r>
              <a:rPr lang="en-US" dirty="0"/>
              <a:t>As we said Dividends are the result of EPS and the Payout Ratio. </a:t>
            </a:r>
          </a:p>
          <a:p>
            <a:r>
              <a:rPr lang="en-US" dirty="0"/>
              <a:t> </a:t>
            </a:r>
          </a:p>
          <a:p>
            <a:r>
              <a:rPr lang="en-US" dirty="0"/>
              <a:t>If EPS growth is slower for the Tortoise, to keep up the Dividends companies use more of the EPS.  In other words, the percentage of EPS paid out for dividends is generally higher for Tortoises.</a:t>
            </a:r>
          </a:p>
          <a:p>
            <a:endParaRPr lang="en-US" dirty="0"/>
          </a:p>
          <a:p>
            <a:r>
              <a:rPr lang="en-US" dirty="0"/>
              <a:t>Tortoises generally have a higher Payout Ratio. </a:t>
            </a:r>
            <a:r>
              <a:rPr lang="en-US" altLang="en-US" dirty="0">
                <a:latin typeface="Calibri" panose="020F0502020204030204" pitchFamily="34" charset="0"/>
                <a:cs typeface="Calibri" panose="020F0502020204030204"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A62B03F6-726F-43AB-8978-174FA6DEB4C2}" type="slidenum">
              <a:rPr lang="en-US" smtClean="0"/>
              <a:pPr/>
              <a:t>13</a:t>
            </a:fld>
            <a:endParaRPr lang="en-US"/>
          </a:p>
        </p:txBody>
      </p:sp>
    </p:spTree>
    <p:extLst>
      <p:ext uri="{BB962C8B-B14F-4D97-AF65-F5344CB8AC3E}">
        <p14:creationId xmlns:p14="http://schemas.microsoft.com/office/powerpoint/2010/main" val="92239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Large slow growing companies often have limited ability to grow sales and EPS.  Think back to our example of selling $1 million vs. selling $100.  As a company gets larger it takes a big dollar increase to significantly move growth rates. Reinvesting EPS in the company to help it grow may not produce as good results as it might for a smaller Hare.</a:t>
            </a:r>
          </a:p>
          <a:p>
            <a:r>
              <a:rPr lang="en-US" altLang="en-US" dirty="0">
                <a:latin typeface="Times New Roman" pitchFamily="18" charset="0"/>
              </a:rPr>
              <a:t>So rather than reinvesting in the company to help it grow, they buy back shares, pay down debt, buy other companies (another way of growing) or they give return to the shareholders through dividends, which potentially could be used by the shareholders to invest in faster growing companies.</a:t>
            </a:r>
          </a:p>
          <a:p>
            <a:r>
              <a:rPr lang="en-US" altLang="en-US" dirty="0">
                <a:latin typeface="Times New Roman" pitchFamily="18" charset="0"/>
              </a:rPr>
              <a:t>Instead of retaining EPS they pay a higher percentage of it as dividends.  Many of our Tortoises have a higher Payout Ratio.</a:t>
            </a:r>
          </a:p>
          <a:p>
            <a:r>
              <a:rPr lang="en-US" altLang="en-US" dirty="0">
                <a:latin typeface="Times New Roman" pitchFamily="18" charset="0"/>
              </a:rPr>
              <a:t>Having a dividend that is secure may add a level of safety to the investment in the Tortoise, especially since we expect a larger portion of our return to come from dividends.</a:t>
            </a:r>
          </a:p>
          <a:p>
            <a:endParaRPr lang="en-US" altLang="en-US" dirty="0">
              <a:latin typeface="Times New Roman" pitchFamily="18" charset="0"/>
            </a:endParaRPr>
          </a:p>
          <a:p>
            <a:r>
              <a:rPr lang="en-US" altLang="en-US" dirty="0">
                <a:latin typeface="Times New Roman" pitchFamily="18" charset="0"/>
              </a:rPr>
              <a:t>ORIGNAL NOTES</a:t>
            </a:r>
          </a:p>
          <a:p>
            <a:r>
              <a:rPr lang="en-US" altLang="en-US" dirty="0">
                <a:latin typeface="Times New Roman" pitchFamily="18" charset="0"/>
              </a:rPr>
              <a:t>Slow growing companies often have limited ability to grow sales and earnings --- i.e., for many such companies, even if they retained a higher percentage of EPS, they couldn’t effectively invest that money to create significantly more growth going forward.</a:t>
            </a:r>
          </a:p>
          <a:p>
            <a:endParaRPr lang="en-US" altLang="en-US" dirty="0">
              <a:latin typeface="Times New Roman" pitchFamily="18" charset="0"/>
            </a:endParaRPr>
          </a:p>
          <a:p>
            <a:r>
              <a:rPr lang="en-US" altLang="en-US" dirty="0">
                <a:latin typeface="Times New Roman" pitchFamily="18" charset="0"/>
              </a:rPr>
              <a:t>So they buy back shares, pay down debt, buy other companies (another way of “growing”), or --- they give a percentage of their earnings (the payout ratio) to their shareholders in the form of dividends.</a:t>
            </a:r>
          </a:p>
          <a:p>
            <a:endParaRPr lang="en-US" altLang="en-US" dirty="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[11:00] The first thing to remember is dividends come from earnings, so without steady secure earnings we can’t have a secure dividend.</a:t>
            </a:r>
          </a:p>
          <a:p>
            <a:endParaRPr lang="en-US" altLang="en-US" dirty="0">
              <a:latin typeface="Times New Roman" pitchFamily="18" charset="0"/>
            </a:endParaRPr>
          </a:p>
          <a:p>
            <a:r>
              <a:rPr lang="en-US" altLang="en-US" dirty="0">
                <a:latin typeface="Times New Roman" pitchFamily="18" charset="0"/>
              </a:rPr>
              <a:t>Consider the financial strength of the company.  There are various sources of financial strength of a company, including Value Line, or crunch some balance sheet ratios.  (We could always do a class on financial ratios)</a:t>
            </a:r>
          </a:p>
          <a:p>
            <a:endParaRPr lang="en-US" altLang="en-US" dirty="0">
              <a:latin typeface="Times New Roman" pitchFamily="18" charset="0"/>
            </a:endParaRPr>
          </a:p>
          <a:p>
            <a:r>
              <a:rPr lang="en-US" altLang="en-US" dirty="0">
                <a:latin typeface="Times New Roman" pitchFamily="18" charset="0"/>
              </a:rPr>
              <a:t>See if the payout ratio is stable or growing over time.  How does it compare with similar companies?</a:t>
            </a:r>
          </a:p>
          <a:p>
            <a:endParaRPr lang="en-US" altLang="en-US" dirty="0">
              <a:latin typeface="Times New Roman" pitchFamily="18" charset="0"/>
            </a:endParaRPr>
          </a:p>
          <a:p>
            <a:r>
              <a:rPr lang="en-US" altLang="en-US" dirty="0">
                <a:latin typeface="Times New Roman" pitchFamily="18" charset="0"/>
              </a:rPr>
              <a:t>Monitor the dividend and payout ratio over time. </a:t>
            </a:r>
          </a:p>
          <a:p>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a:p>
            <a:r>
              <a:rPr lang="en-US" altLang="en-US" dirty="0">
                <a:latin typeface="Times New Roman" pitchFamily="18" charset="0"/>
              </a:rPr>
              <a:t>ORIGINAL NOTES</a:t>
            </a:r>
          </a:p>
          <a:p>
            <a:r>
              <a:rPr lang="en-US" altLang="en-US" dirty="0">
                <a:latin typeface="Times New Roman" pitchFamily="18" charset="0"/>
              </a:rPr>
              <a:t>Is the payout ratio growing over time?  How does it compare with similar companies?</a:t>
            </a:r>
          </a:p>
          <a:p>
            <a:endParaRPr lang="en-US" altLang="en-US" dirty="0">
              <a:latin typeface="Times New Roman" pitchFamily="18" charset="0"/>
            </a:endParaRPr>
          </a:p>
          <a:p>
            <a:r>
              <a:rPr lang="en-US" altLang="en-US" dirty="0">
                <a:latin typeface="Times New Roman" pitchFamily="18" charset="0"/>
              </a:rPr>
              <a:t>Financial strength: VL, or Argus, or crunch a few balance sheet ratios</a:t>
            </a:r>
          </a:p>
          <a:p>
            <a:endParaRPr lang="en-US" altLang="en-US" dirty="0">
              <a:latin typeface="Times New Roman" pitchFamily="18" charset="0"/>
            </a:endParaRPr>
          </a:p>
          <a:p>
            <a:r>
              <a:rPr lang="en-US" altLang="en-US" dirty="0">
                <a:latin typeface="Times New Roman" pitchFamily="18" charset="0"/>
              </a:rPr>
              <a:t>Plotting the dividend, the yield from the dividends, the payout ratio over time --- can help give you a picture, but not essential. You could also just scan recent years in your raw data to get a feel for how these things have changed.  Dividend, high yield, and payout ratio are all given in tabular form for 5 years in section 3 of the SSG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Here is an example using </a:t>
            </a:r>
            <a:r>
              <a:rPr lang="en-US" altLang="en-US" dirty="0" err="1">
                <a:latin typeface="Times New Roman" pitchFamily="18" charset="0"/>
              </a:rPr>
              <a:t>BetterInvesting’s</a:t>
            </a:r>
            <a:r>
              <a:rPr lang="en-US" altLang="en-US" dirty="0">
                <a:latin typeface="Times New Roman" pitchFamily="18" charset="0"/>
              </a:rPr>
              <a:t> </a:t>
            </a:r>
            <a:r>
              <a:rPr lang="en-US" altLang="en-US" dirty="0" err="1">
                <a:latin typeface="Times New Roman" pitchFamily="18" charset="0"/>
              </a:rPr>
              <a:t>SSGPlus</a:t>
            </a:r>
            <a:r>
              <a:rPr lang="en-US" altLang="en-US" dirty="0">
                <a:latin typeface="Times New Roman" pitchFamily="18" charset="0"/>
              </a:rPr>
              <a:t>. You can simply scan the Dividend amounts to look for consistent growth.  You may also want to look at % Payout, the percentage of Earnings Per Share the company used  to pay the dividends and see whether that is somewhat stable.</a:t>
            </a:r>
          </a:p>
          <a:p>
            <a:endParaRPr lang="en-US" altLang="en-US" dirty="0">
              <a:latin typeface="Times New Roman" pitchFamily="18" charset="0"/>
            </a:endParaRPr>
          </a:p>
          <a:p>
            <a:r>
              <a:rPr lang="en-US" altLang="en-US" dirty="0">
                <a:latin typeface="Times New Roman" pitchFamily="18" charset="0"/>
              </a:rPr>
              <a:t>Notice that in 2012, this company paid dividends of 89 center per share, but only had earnings per share of 74 cents.   They actually paid more dividends per share than they earned per share.  That is why the payout ratio is over 100%, 120.3%</a:t>
            </a:r>
          </a:p>
          <a:p>
            <a:endParaRPr lang="en-US" altLang="en-US" dirty="0">
              <a:latin typeface="Times New Roman" pitchFamily="18" charset="0"/>
            </a:endParaRPr>
          </a:p>
          <a:p>
            <a:r>
              <a:rPr lang="en-US" altLang="en-US" dirty="0">
                <a:latin typeface="Times New Roman" pitchFamily="18" charset="0"/>
              </a:rPr>
              <a:t>Remember that the money for the dividends had to be found from sources other than the company’s current year earnings.</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D73F215-210F-4F13-BB84-4969AE09E7D9}"/>
                  </a:ext>
                </a:extLst>
              </p14:cNvPr>
              <p14:cNvContentPartPr/>
              <p14:nvPr/>
            </p14:nvContentPartPr>
            <p14:xfrm>
              <a:off x="2665813" y="4766501"/>
              <a:ext cx="23153" cy="29623"/>
            </p14:xfrm>
          </p:contentPart>
        </mc:Choice>
        <mc:Fallback xmlns="">
          <p:pic>
            <p:nvPicPr>
              <p:cNvPr id="2" name="Ink 1">
                <a:extLst>
                  <a:ext uri="{FF2B5EF4-FFF2-40B4-BE49-F238E27FC236}">
                    <a16:creationId xmlns:a16="http://schemas.microsoft.com/office/drawing/2014/main" id="{2D73F215-210F-4F13-BB84-4969AE09E7D9}"/>
                  </a:ext>
                </a:extLst>
              </p:cNvPr>
              <p:cNvPicPr/>
              <p:nvPr/>
            </p:nvPicPr>
            <p:blipFill>
              <a:blip r:embed="rId4"/>
              <a:stretch>
                <a:fillRect/>
              </a:stretch>
            </p:blipFill>
            <p:spPr>
              <a:xfrm>
                <a:off x="2611548" y="4659430"/>
                <a:ext cx="131321" cy="2434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1451C6DE-3441-402D-943F-F4080FF2D020}"/>
                  </a:ext>
                </a:extLst>
              </p14:cNvPr>
              <p14:cNvContentPartPr/>
              <p14:nvPr/>
            </p14:nvContentPartPr>
            <p14:xfrm>
              <a:off x="2991838" y="4820809"/>
              <a:ext cx="473" cy="274"/>
            </p14:xfrm>
          </p:contentPart>
        </mc:Choice>
        <mc:Fallback xmlns="">
          <p:pic>
            <p:nvPicPr>
              <p:cNvPr id="3" name="Ink 2">
                <a:extLst>
                  <a:ext uri="{FF2B5EF4-FFF2-40B4-BE49-F238E27FC236}">
                    <a16:creationId xmlns:a16="http://schemas.microsoft.com/office/drawing/2014/main" id="{1451C6DE-3441-402D-943F-F4080FF2D020}"/>
                  </a:ext>
                </a:extLst>
              </p:cNvPr>
              <p:cNvPicPr/>
              <p:nvPr/>
            </p:nvPicPr>
            <p:blipFill>
              <a:blip r:embed="rId6"/>
              <a:stretch>
                <a:fillRect/>
              </a:stretch>
            </p:blipFill>
            <p:spPr>
              <a:xfrm>
                <a:off x="2920888" y="4738609"/>
                <a:ext cx="141900" cy="164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561D04E7-6C34-4E55-A492-E736DE45D332}"/>
                  </a:ext>
                </a:extLst>
              </p14:cNvPr>
              <p14:cNvContentPartPr/>
              <p14:nvPr/>
            </p14:nvContentPartPr>
            <p14:xfrm>
              <a:off x="2991838" y="4820809"/>
              <a:ext cx="473" cy="274"/>
            </p14:xfrm>
          </p:contentPart>
        </mc:Choice>
        <mc:Fallback xmlns="">
          <p:pic>
            <p:nvPicPr>
              <p:cNvPr id="4" name="Ink 3">
                <a:extLst>
                  <a:ext uri="{FF2B5EF4-FFF2-40B4-BE49-F238E27FC236}">
                    <a16:creationId xmlns:a16="http://schemas.microsoft.com/office/drawing/2014/main" id="{561D04E7-6C34-4E55-A492-E736DE45D332}"/>
                  </a:ext>
                </a:extLst>
              </p:cNvPr>
              <p:cNvPicPr/>
              <p:nvPr/>
            </p:nvPicPr>
            <p:blipFill>
              <a:blip r:embed="rId6"/>
              <a:stretch>
                <a:fillRect/>
              </a:stretch>
            </p:blipFill>
            <p:spPr>
              <a:xfrm>
                <a:off x="2920888" y="4738609"/>
                <a:ext cx="141900" cy="164400"/>
              </a:xfrm>
              <a:prstGeom prst="rect">
                <a:avLst/>
              </a:prstGeom>
            </p:spPr>
          </p:pic>
        </mc:Fallback>
      </mc:AlternateContent>
    </p:spTree>
    <p:extLst>
      <p:ext uri="{BB962C8B-B14F-4D97-AF65-F5344CB8AC3E}">
        <p14:creationId xmlns:p14="http://schemas.microsoft.com/office/powerpoint/2010/main" val="244357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You can also look at the Dividends on the graph of the SSG Plus under Analyze Growth and Quality.  See how stable the dividends have been and how they are growing.</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D73F215-210F-4F13-BB84-4969AE09E7D9}"/>
                  </a:ext>
                </a:extLst>
              </p14:cNvPr>
              <p14:cNvContentPartPr/>
              <p14:nvPr/>
            </p14:nvContentPartPr>
            <p14:xfrm>
              <a:off x="2665813" y="4766501"/>
              <a:ext cx="23153" cy="29623"/>
            </p14:xfrm>
          </p:contentPart>
        </mc:Choice>
        <mc:Fallback xmlns="">
          <p:pic>
            <p:nvPicPr>
              <p:cNvPr id="2" name="Ink 1">
                <a:extLst>
                  <a:ext uri="{FF2B5EF4-FFF2-40B4-BE49-F238E27FC236}">
                    <a16:creationId xmlns:a16="http://schemas.microsoft.com/office/drawing/2014/main" id="{2D73F215-210F-4F13-BB84-4969AE09E7D9}"/>
                  </a:ext>
                </a:extLst>
              </p:cNvPr>
              <p:cNvPicPr/>
              <p:nvPr/>
            </p:nvPicPr>
            <p:blipFill>
              <a:blip r:embed="rId4"/>
              <a:stretch>
                <a:fillRect/>
              </a:stretch>
            </p:blipFill>
            <p:spPr>
              <a:xfrm>
                <a:off x="2611548" y="4659430"/>
                <a:ext cx="131321" cy="2434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1451C6DE-3441-402D-943F-F4080FF2D020}"/>
                  </a:ext>
                </a:extLst>
              </p14:cNvPr>
              <p14:cNvContentPartPr/>
              <p14:nvPr/>
            </p14:nvContentPartPr>
            <p14:xfrm>
              <a:off x="2991838" y="4820809"/>
              <a:ext cx="473" cy="274"/>
            </p14:xfrm>
          </p:contentPart>
        </mc:Choice>
        <mc:Fallback xmlns="">
          <p:pic>
            <p:nvPicPr>
              <p:cNvPr id="3" name="Ink 2">
                <a:extLst>
                  <a:ext uri="{FF2B5EF4-FFF2-40B4-BE49-F238E27FC236}">
                    <a16:creationId xmlns:a16="http://schemas.microsoft.com/office/drawing/2014/main" id="{1451C6DE-3441-402D-943F-F4080FF2D020}"/>
                  </a:ext>
                </a:extLst>
              </p:cNvPr>
              <p:cNvPicPr/>
              <p:nvPr/>
            </p:nvPicPr>
            <p:blipFill>
              <a:blip r:embed="rId6"/>
              <a:stretch>
                <a:fillRect/>
              </a:stretch>
            </p:blipFill>
            <p:spPr>
              <a:xfrm>
                <a:off x="2920888" y="4738609"/>
                <a:ext cx="141900" cy="164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561D04E7-6C34-4E55-A492-E736DE45D332}"/>
                  </a:ext>
                </a:extLst>
              </p14:cNvPr>
              <p14:cNvContentPartPr/>
              <p14:nvPr/>
            </p14:nvContentPartPr>
            <p14:xfrm>
              <a:off x="2991838" y="4820809"/>
              <a:ext cx="473" cy="274"/>
            </p14:xfrm>
          </p:contentPart>
        </mc:Choice>
        <mc:Fallback xmlns="">
          <p:pic>
            <p:nvPicPr>
              <p:cNvPr id="4" name="Ink 3">
                <a:extLst>
                  <a:ext uri="{FF2B5EF4-FFF2-40B4-BE49-F238E27FC236}">
                    <a16:creationId xmlns:a16="http://schemas.microsoft.com/office/drawing/2014/main" id="{561D04E7-6C34-4E55-A492-E736DE45D332}"/>
                  </a:ext>
                </a:extLst>
              </p:cNvPr>
              <p:cNvPicPr/>
              <p:nvPr/>
            </p:nvPicPr>
            <p:blipFill>
              <a:blip r:embed="rId6"/>
              <a:stretch>
                <a:fillRect/>
              </a:stretch>
            </p:blipFill>
            <p:spPr>
              <a:xfrm>
                <a:off x="2920888" y="4738609"/>
                <a:ext cx="141900" cy="164400"/>
              </a:xfrm>
              <a:prstGeom prst="rect">
                <a:avLst/>
              </a:prstGeom>
            </p:spPr>
          </p:pic>
        </mc:Fallback>
      </mc:AlternateContent>
    </p:spTree>
    <p:extLst>
      <p:ext uri="{BB962C8B-B14F-4D97-AF65-F5344CB8AC3E}">
        <p14:creationId xmlns:p14="http://schemas.microsoft.com/office/powerpoint/2010/main" val="2329203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Here is another example.  Notice the dividend line has a steeper climb, meaning it is growing faster.  It is still relatively stable.</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D73F215-210F-4F13-BB84-4969AE09E7D9}"/>
                  </a:ext>
                </a:extLst>
              </p14:cNvPr>
              <p14:cNvContentPartPr/>
              <p14:nvPr/>
            </p14:nvContentPartPr>
            <p14:xfrm>
              <a:off x="2665813" y="4766501"/>
              <a:ext cx="23153" cy="29623"/>
            </p14:xfrm>
          </p:contentPart>
        </mc:Choice>
        <mc:Fallback xmlns="">
          <p:pic>
            <p:nvPicPr>
              <p:cNvPr id="2" name="Ink 1">
                <a:extLst>
                  <a:ext uri="{FF2B5EF4-FFF2-40B4-BE49-F238E27FC236}">
                    <a16:creationId xmlns:a16="http://schemas.microsoft.com/office/drawing/2014/main" id="{2D73F215-210F-4F13-BB84-4969AE09E7D9}"/>
                  </a:ext>
                </a:extLst>
              </p:cNvPr>
              <p:cNvPicPr/>
              <p:nvPr/>
            </p:nvPicPr>
            <p:blipFill>
              <a:blip r:embed="rId4"/>
              <a:stretch>
                <a:fillRect/>
              </a:stretch>
            </p:blipFill>
            <p:spPr>
              <a:xfrm>
                <a:off x="2611548" y="4659430"/>
                <a:ext cx="131321" cy="2434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1451C6DE-3441-402D-943F-F4080FF2D020}"/>
                  </a:ext>
                </a:extLst>
              </p14:cNvPr>
              <p14:cNvContentPartPr/>
              <p14:nvPr/>
            </p14:nvContentPartPr>
            <p14:xfrm>
              <a:off x="2991838" y="4820809"/>
              <a:ext cx="473" cy="274"/>
            </p14:xfrm>
          </p:contentPart>
        </mc:Choice>
        <mc:Fallback xmlns="">
          <p:pic>
            <p:nvPicPr>
              <p:cNvPr id="3" name="Ink 2">
                <a:extLst>
                  <a:ext uri="{FF2B5EF4-FFF2-40B4-BE49-F238E27FC236}">
                    <a16:creationId xmlns:a16="http://schemas.microsoft.com/office/drawing/2014/main" id="{1451C6DE-3441-402D-943F-F4080FF2D020}"/>
                  </a:ext>
                </a:extLst>
              </p:cNvPr>
              <p:cNvPicPr/>
              <p:nvPr/>
            </p:nvPicPr>
            <p:blipFill>
              <a:blip r:embed="rId6"/>
              <a:stretch>
                <a:fillRect/>
              </a:stretch>
            </p:blipFill>
            <p:spPr>
              <a:xfrm>
                <a:off x="2920888" y="4738609"/>
                <a:ext cx="141900" cy="164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561D04E7-6C34-4E55-A492-E736DE45D332}"/>
                  </a:ext>
                </a:extLst>
              </p14:cNvPr>
              <p14:cNvContentPartPr/>
              <p14:nvPr/>
            </p14:nvContentPartPr>
            <p14:xfrm>
              <a:off x="2991838" y="4820809"/>
              <a:ext cx="473" cy="274"/>
            </p14:xfrm>
          </p:contentPart>
        </mc:Choice>
        <mc:Fallback xmlns="">
          <p:pic>
            <p:nvPicPr>
              <p:cNvPr id="4" name="Ink 3">
                <a:extLst>
                  <a:ext uri="{FF2B5EF4-FFF2-40B4-BE49-F238E27FC236}">
                    <a16:creationId xmlns:a16="http://schemas.microsoft.com/office/drawing/2014/main" id="{561D04E7-6C34-4E55-A492-E736DE45D332}"/>
                  </a:ext>
                </a:extLst>
              </p:cNvPr>
              <p:cNvPicPr/>
              <p:nvPr/>
            </p:nvPicPr>
            <p:blipFill>
              <a:blip r:embed="rId6"/>
              <a:stretch>
                <a:fillRect/>
              </a:stretch>
            </p:blipFill>
            <p:spPr>
              <a:xfrm>
                <a:off x="2920888" y="4738609"/>
                <a:ext cx="141900" cy="164400"/>
              </a:xfrm>
              <a:prstGeom prst="rect">
                <a:avLst/>
              </a:prstGeom>
            </p:spPr>
          </p:pic>
        </mc:Fallback>
      </mc:AlternateContent>
    </p:spTree>
    <p:extLst>
      <p:ext uri="{BB962C8B-B14F-4D97-AF65-F5344CB8AC3E}">
        <p14:creationId xmlns:p14="http://schemas.microsoft.com/office/powerpoint/2010/main" val="3913025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Notice with this company the payout rate is a little more stable.  Generally mid 20% - The exception is the one year they had a bump in earnings and keeping up the dividends took a smaller % of the earnings, but we noticed on the previous slide how steady the dividend growth has been.</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D73F215-210F-4F13-BB84-4969AE09E7D9}"/>
                  </a:ext>
                </a:extLst>
              </p14:cNvPr>
              <p14:cNvContentPartPr/>
              <p14:nvPr/>
            </p14:nvContentPartPr>
            <p14:xfrm>
              <a:off x="2665813" y="4766501"/>
              <a:ext cx="23153" cy="29623"/>
            </p14:xfrm>
          </p:contentPart>
        </mc:Choice>
        <mc:Fallback xmlns="">
          <p:pic>
            <p:nvPicPr>
              <p:cNvPr id="2" name="Ink 1">
                <a:extLst>
                  <a:ext uri="{FF2B5EF4-FFF2-40B4-BE49-F238E27FC236}">
                    <a16:creationId xmlns:a16="http://schemas.microsoft.com/office/drawing/2014/main" id="{2D73F215-210F-4F13-BB84-4969AE09E7D9}"/>
                  </a:ext>
                </a:extLst>
              </p:cNvPr>
              <p:cNvPicPr/>
              <p:nvPr/>
            </p:nvPicPr>
            <p:blipFill>
              <a:blip r:embed="rId4"/>
              <a:stretch>
                <a:fillRect/>
              </a:stretch>
            </p:blipFill>
            <p:spPr>
              <a:xfrm>
                <a:off x="2611548" y="4659430"/>
                <a:ext cx="131321" cy="2434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1451C6DE-3441-402D-943F-F4080FF2D020}"/>
                  </a:ext>
                </a:extLst>
              </p14:cNvPr>
              <p14:cNvContentPartPr/>
              <p14:nvPr/>
            </p14:nvContentPartPr>
            <p14:xfrm>
              <a:off x="2991838" y="4820809"/>
              <a:ext cx="473" cy="274"/>
            </p14:xfrm>
          </p:contentPart>
        </mc:Choice>
        <mc:Fallback xmlns="">
          <p:pic>
            <p:nvPicPr>
              <p:cNvPr id="3" name="Ink 2">
                <a:extLst>
                  <a:ext uri="{FF2B5EF4-FFF2-40B4-BE49-F238E27FC236}">
                    <a16:creationId xmlns:a16="http://schemas.microsoft.com/office/drawing/2014/main" id="{1451C6DE-3441-402D-943F-F4080FF2D020}"/>
                  </a:ext>
                </a:extLst>
              </p:cNvPr>
              <p:cNvPicPr/>
              <p:nvPr/>
            </p:nvPicPr>
            <p:blipFill>
              <a:blip r:embed="rId6"/>
              <a:stretch>
                <a:fillRect/>
              </a:stretch>
            </p:blipFill>
            <p:spPr>
              <a:xfrm>
                <a:off x="2920888" y="4738609"/>
                <a:ext cx="141900" cy="164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561D04E7-6C34-4E55-A492-E736DE45D332}"/>
                  </a:ext>
                </a:extLst>
              </p14:cNvPr>
              <p14:cNvContentPartPr/>
              <p14:nvPr/>
            </p14:nvContentPartPr>
            <p14:xfrm>
              <a:off x="2991838" y="4820809"/>
              <a:ext cx="473" cy="274"/>
            </p14:xfrm>
          </p:contentPart>
        </mc:Choice>
        <mc:Fallback xmlns="">
          <p:pic>
            <p:nvPicPr>
              <p:cNvPr id="4" name="Ink 3">
                <a:extLst>
                  <a:ext uri="{FF2B5EF4-FFF2-40B4-BE49-F238E27FC236}">
                    <a16:creationId xmlns:a16="http://schemas.microsoft.com/office/drawing/2014/main" id="{561D04E7-6C34-4E55-A492-E736DE45D332}"/>
                  </a:ext>
                </a:extLst>
              </p:cNvPr>
              <p:cNvPicPr/>
              <p:nvPr/>
            </p:nvPicPr>
            <p:blipFill>
              <a:blip r:embed="rId6"/>
              <a:stretch>
                <a:fillRect/>
              </a:stretch>
            </p:blipFill>
            <p:spPr>
              <a:xfrm>
                <a:off x="2920888" y="4738609"/>
                <a:ext cx="141900" cy="164400"/>
              </a:xfrm>
              <a:prstGeom prst="rect">
                <a:avLst/>
              </a:prstGeom>
            </p:spPr>
          </p:pic>
        </mc:Fallback>
      </mc:AlternateContent>
    </p:spTree>
    <p:extLst>
      <p:ext uri="{BB962C8B-B14F-4D97-AF65-F5344CB8AC3E}">
        <p14:creationId xmlns:p14="http://schemas.microsoft.com/office/powerpoint/2010/main" val="275507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Disclaimer – there will be a quiz at the end of the session on it.</a:t>
            </a:r>
          </a:p>
          <a:p>
            <a:endParaRPr lang="en-US" dirty="0"/>
          </a:p>
          <a:p>
            <a:r>
              <a:rPr lang="en-US" dirty="0"/>
              <a:t>Any stock mentioned is being used as a teaching example, not as an investment recommendation.  It offers my own perspective and before investing in any company, do your own homework.</a:t>
            </a:r>
          </a:p>
          <a:p>
            <a:endParaRPr lang="en-US" dirty="0"/>
          </a:p>
          <a:p>
            <a:r>
              <a:rPr lang="en-US" dirty="0"/>
              <a:t>I may hold shares in some of the companies mentioned. BI’s code of conduct prohibits me from benefiting financially from any BI education programs I teach.</a:t>
            </a:r>
          </a:p>
          <a:p>
            <a:endParaRPr lang="en-US" dirty="0"/>
          </a:p>
        </p:txBody>
      </p:sp>
      <p:sp>
        <p:nvSpPr>
          <p:cNvPr id="4" name="Slide Number Placeholder 3"/>
          <p:cNvSpPr>
            <a:spLocks noGrp="1"/>
          </p:cNvSpPr>
          <p:nvPr>
            <p:ph type="sldNum" sz="quarter" idx="5"/>
          </p:nvPr>
        </p:nvSpPr>
        <p:spPr/>
        <p:txBody>
          <a:bodyPr/>
          <a:lstStyle/>
          <a:p>
            <a:fld id="{A62B03F6-726F-43AB-8978-174FA6DEB4C2}" type="slidenum">
              <a:rPr lang="en-US" smtClean="0"/>
              <a:pPr/>
              <a:t>2</a:t>
            </a:fld>
            <a:endParaRPr lang="en-US"/>
          </a:p>
        </p:txBody>
      </p:sp>
    </p:spTree>
    <p:extLst>
      <p:ext uri="{BB962C8B-B14F-4D97-AF65-F5344CB8AC3E}">
        <p14:creationId xmlns:p14="http://schemas.microsoft.com/office/powerpoint/2010/main" val="397907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a:xfrm>
            <a:off x="960538" y="3474963"/>
            <a:ext cx="7680127" cy="3291114"/>
          </a:xfrm>
        </p:spPr>
        <p:txBody>
          <a:bodyPr/>
          <a:lstStyle/>
          <a:p>
            <a:r>
              <a:rPr lang="en-US" altLang="en-US" dirty="0">
                <a:latin typeface="Calibri" panose="020F0502020204030204" pitchFamily="34" charset="0"/>
                <a:cs typeface="Calibri" panose="020F0502020204030204" pitchFamily="34" charset="0"/>
              </a:rPr>
              <a:t>[14:30] © © © With price appreciation, our formula for price is EPS times P/E.  For price to grow, one or both must grow.</a:t>
            </a:r>
            <a:endParaRPr lang="en-US" altLang="en-US" dirty="0">
              <a:latin typeface="Times New Roman" pitchFamily="18" charset="0"/>
            </a:endParaRPr>
          </a:p>
          <a:p>
            <a:endParaRPr lang="en-US" altLang="en-US" dirty="0">
              <a:latin typeface="Times New Roman" pitchFamily="18" charset="0"/>
            </a:endParaRPr>
          </a:p>
          <a:p>
            <a:r>
              <a:rPr lang="en-US" altLang="en-US" dirty="0">
                <a:latin typeface="Times New Roman" pitchFamily="18" charset="0"/>
              </a:rPr>
              <a:t>Note this is the same equation used for the calculation of future high and low price on the SSG.</a:t>
            </a:r>
          </a:p>
          <a:p>
            <a:endParaRPr lang="en-US" altLang="en-US" dirty="0">
              <a:latin typeface="Times New Roman" pitchFamily="18" charset="0"/>
            </a:endParaRPr>
          </a:p>
          <a:p>
            <a:r>
              <a:rPr lang="en-US" altLang="en-US" dirty="0">
                <a:latin typeface="Calibri" panose="020F0502020204030204" pitchFamily="34" charset="0"/>
                <a:cs typeface="Calibri" panose="020F0502020204030204" pitchFamily="34" charset="0"/>
              </a:rPr>
              <a:t>© </a:t>
            </a:r>
            <a:r>
              <a:rPr lang="en-US" altLang="en-US" dirty="0">
                <a:latin typeface="Times New Roman" pitchFamily="18" charset="0"/>
              </a:rPr>
              <a:t>Companies with faster growing EPS can produce price appreciation equal to their EPS growth rate, and that rate may produce enough return on our investment</a:t>
            </a:r>
          </a:p>
          <a:p>
            <a:endParaRPr lang="en-US" altLang="en-US" dirty="0">
              <a:latin typeface="Times New Roman" pitchFamily="18" charset="0"/>
            </a:endParaRPr>
          </a:p>
          <a:p>
            <a:r>
              <a:rPr lang="en-US" altLang="en-US" dirty="0">
                <a:latin typeface="Calibri" panose="020F0502020204030204" pitchFamily="34" charset="0"/>
                <a:cs typeface="Calibri" panose="020F0502020204030204" pitchFamily="34" charset="0"/>
              </a:rPr>
              <a:t>© Tortoises need a boost from P/E expansion because the EPS growth rate may not be sufficient by itself.</a:t>
            </a:r>
            <a:endParaRPr lang="en-US" altLang="en-US" dirty="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For any stock, we want there to be room for P/E Expansion.  P/E expansion is the Price Earnings Ratio going up from the P/E at purchase.</a:t>
            </a:r>
          </a:p>
          <a:p>
            <a:endParaRPr lang="en-US" altLang="en-US" dirty="0">
              <a:latin typeface="Times New Roman" pitchFamily="18" charset="0"/>
            </a:endParaRPr>
          </a:p>
          <a:p>
            <a:r>
              <a:rPr lang="en-US" altLang="en-US" dirty="0">
                <a:latin typeface="Times New Roman" pitchFamily="18" charset="0"/>
              </a:rPr>
              <a:t>While it is important with any stock, it becomes crucial with Tortoises because the EPS growth alone may not give us sufficient price appreciation, we need the boost from P/E expansion.</a:t>
            </a:r>
          </a:p>
          <a:p>
            <a:endParaRPr lang="en-US" altLang="en-US" dirty="0">
              <a:latin typeface="Times New Roman" pitchFamily="18" charset="0"/>
            </a:endParaRPr>
          </a:p>
          <a:p>
            <a:r>
              <a:rPr lang="en-US" altLang="en-US" dirty="0">
                <a:latin typeface="Times New Roman" pitchFamily="18" charset="0"/>
              </a:rPr>
              <a:t>Our goal is to purchase these stocks when the P/E Ratio is below its historic average.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Larger, slower growing stocks will hopefully have less surprises, better potential for a low PE to correct at some point (giving us PE expansion).  </a:t>
            </a:r>
          </a:p>
          <a:p>
            <a:endParaRPr lang="en-US" altLang="en-US" dirty="0">
              <a:latin typeface="Times New Roman" pitchFamily="18" charset="0"/>
            </a:endParaRPr>
          </a:p>
          <a:p>
            <a:r>
              <a:rPr lang="en-US" altLang="en-US" dirty="0">
                <a:latin typeface="Times New Roman" pitchFamily="18" charset="0"/>
              </a:rPr>
              <a:t>Of course you want to analyze the company to see why the PE ratio is currently below normal --- to minimize the chances that the PE is down for fundamental reasons (such that you should avoid the stock)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Unlike EPS, P/E can’t be expected to keep getting larger and larger.  Earnings can grow larger and larger for as long as a company exists.  There is a limit to how high P/E can be expected to get.  It’s normal for P/E to move up and down in cycles.</a:t>
            </a:r>
          </a:p>
          <a:p>
            <a:endParaRPr lang="en-US" altLang="en-US" dirty="0">
              <a:latin typeface="Times New Roman" pitchFamily="18" charset="0"/>
            </a:endParaRPr>
          </a:p>
          <a:p>
            <a:r>
              <a:rPr lang="en-US" altLang="en-US" dirty="0">
                <a:latin typeface="Times New Roman" pitchFamily="18" charset="0"/>
              </a:rPr>
              <a:t>Since P/E expansion is critical for Slower Growers, selling when there is only limited potential for P/E expansion can be important to getting adequate Total Return.  You want to think about getting out when there is little upside, or room for P/E Expansion.</a:t>
            </a:r>
          </a:p>
          <a:p>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a:p>
            <a:r>
              <a:rPr lang="en-US" altLang="en-US" dirty="0">
                <a:latin typeface="Times New Roman" pitchFamily="18" charset="0"/>
              </a:rPr>
              <a:t>ORIGINAL NOTES (IN ADDITION TO ABOVE)</a:t>
            </a:r>
          </a:p>
          <a:p>
            <a:r>
              <a:rPr lang="en-US" altLang="en-US" dirty="0">
                <a:latin typeface="Times New Roman" pitchFamily="18" charset="0"/>
              </a:rPr>
              <a:t>The same amount of P/E expansion spread out over a longer period of time produces a lower compound annual return.  If you continue to hold while P/E comes down and then back up, the boost to Total Return from P/E expansion will be less.  If P/E expansion is the primary driver of price appreciation (i.e., EPS growth is low), this will have a significant impact on Total Return.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Doesn’t matter what this company is --- just that growth has been fairly consistent in the 6% - 7% range, </a:t>
            </a:r>
          </a:p>
          <a:p>
            <a:endParaRPr lang="en-US" altLang="en-US" dirty="0">
              <a:latin typeface="Times New Roman" pitchFamily="18" charset="0"/>
            </a:endParaRPr>
          </a:p>
          <a:p>
            <a:r>
              <a:rPr lang="en-US" altLang="en-US" dirty="0">
                <a:latin typeface="Calibri" panose="020F0502020204030204" pitchFamily="34" charset="0"/>
                <a:cs typeface="Calibri" panose="020F0502020204030204" pitchFamily="34" charset="0"/>
              </a:rPr>
              <a:t>© </a:t>
            </a:r>
            <a:r>
              <a:rPr lang="en-US" altLang="en-US" dirty="0">
                <a:latin typeface="Times New Roman" pitchFamily="18" charset="0"/>
              </a:rPr>
              <a:t>and that we’re estimating a 6.5% ES growth rate going forward getting to $1.61 in 2008 </a:t>
            </a:r>
          </a:p>
          <a:p>
            <a:endParaRPr lang="en-US" altLang="en-US" dirty="0">
              <a:latin typeface="Times New Roman" pitchFamily="18" charset="0"/>
            </a:endParaRPr>
          </a:p>
          <a:p>
            <a:r>
              <a:rPr lang="en-US" altLang="en-US" dirty="0">
                <a:latin typeface="Times New Roman" pitchFamily="18" charset="0"/>
              </a:rPr>
              <a:t>Remember I talked about using older examples!</a:t>
            </a:r>
          </a:p>
          <a:p>
            <a:endParaRPr lang="en-US" altLang="en-US" dirty="0">
              <a:latin typeface="Times New Roman" pitchFamily="18" charset="0"/>
            </a:endParaRPr>
          </a:p>
          <a:p>
            <a:endParaRPr lang="en-US" altLang="en-US" dirty="0">
              <a:latin typeface="Times New Roman" pitchFamily="18" charset="0"/>
            </a:endParaRPr>
          </a:p>
          <a:p>
            <a:r>
              <a:rPr lang="en-US" altLang="en-US" dirty="0">
                <a:latin typeface="Times New Roman" pitchFamily="18" charset="0"/>
              </a:rPr>
              <a:t>(connect those numbers to the following slide).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a:xfrm>
            <a:off x="960538" y="3474963"/>
            <a:ext cx="7680127" cy="3291114"/>
          </a:xfrm>
        </p:spPr>
        <p:txBody>
          <a:bodyPr/>
          <a:lstStyle/>
          <a:p>
            <a:r>
              <a:rPr lang="en-US" altLang="en-US" dirty="0">
                <a:latin typeface="Calibri" panose="020F0502020204030204" pitchFamily="34" charset="0"/>
                <a:cs typeface="Calibri" panose="020F0502020204030204" pitchFamily="34" charset="0"/>
              </a:rPr>
              <a:t>© </a:t>
            </a:r>
            <a:r>
              <a:rPr lang="en-US" altLang="en-US" dirty="0">
                <a:latin typeface="Times New Roman" pitchFamily="18" charset="0"/>
              </a:rPr>
              <a:t>We are going to set our future high P/E (in the box on the left side) to the current P/E (on the right side).</a:t>
            </a:r>
          </a:p>
          <a:p>
            <a:endParaRPr lang="en-US" altLang="en-US" dirty="0">
              <a:latin typeface="Times New Roman" pitchFamily="18" charset="0"/>
            </a:endParaRPr>
          </a:p>
          <a:p>
            <a:r>
              <a:rPr lang="en-US" altLang="en-US" dirty="0">
                <a:latin typeface="Calibri" panose="020F0502020204030204" pitchFamily="34" charset="0"/>
                <a:cs typeface="Calibri" panose="020F0502020204030204" pitchFamily="34" charset="0"/>
              </a:rPr>
              <a:t>© ©  </a:t>
            </a:r>
            <a:r>
              <a:rPr lang="en-US" altLang="en-US" dirty="0">
                <a:latin typeface="Times New Roman" pitchFamily="18" charset="0"/>
              </a:rPr>
              <a:t>Note that ,when future High P/E is set to equal Current P/E the Annual Price Appreciation equals the future EPS growth rate that we saw on the last slide.  Without any change in P/E, price grows at the same rate as EPS.</a:t>
            </a:r>
          </a:p>
          <a:p>
            <a:endParaRPr lang="en-US" altLang="en-US" dirty="0">
              <a:latin typeface="Times New Roman" pitchFamily="18" charset="0"/>
            </a:endParaRPr>
          </a:p>
          <a:p>
            <a:r>
              <a:rPr lang="en-US" altLang="en-US" dirty="0">
                <a:latin typeface="Times New Roman" pitchFamily="18" charset="0"/>
              </a:rPr>
              <a:t>The 8.9% Total Return is the combination of annual EPS growth plus the average future yield from dividends.</a:t>
            </a:r>
          </a:p>
          <a:p>
            <a:endParaRPr lang="en-US" altLang="en-US" dirty="0">
              <a:latin typeface="Times New Roman" pitchFamily="18" charset="0"/>
            </a:endParaRPr>
          </a:p>
          <a:p>
            <a:r>
              <a:rPr lang="en-US" altLang="en-US" dirty="0">
                <a:latin typeface="Times New Roman" pitchFamily="18" charset="0"/>
              </a:rPr>
              <a:t>Try this for yourself with any stock --- set the future high PE in section 4A to the current PE and you will see that the price appreciation part of Total Return matches their estimated EPS growth rate.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[20:00]  A quick review…..</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Here, more active Portfolio Management means selling when there is inadequate Total Return potential.  For Slower Growers this will often be when there is little potential for P/E expansion.</a:t>
            </a:r>
          </a:p>
          <a:p>
            <a:endParaRPr lang="en-US" altLang="en-US" dirty="0">
              <a:latin typeface="Times New Roman" pitchFamily="18" charset="0"/>
            </a:endParaRPr>
          </a:p>
          <a:p>
            <a:r>
              <a:rPr lang="en-US" altLang="en-US" dirty="0">
                <a:latin typeface="Times New Roman" pitchFamily="18" charset="0"/>
              </a:rPr>
              <a:t>“Very long term” means long enough that either PE expansion or contraction will be a negligible factor.  The same amount of P/E expansion (or contraction) spread out over longer and longer periods of time will have less and less effect on compound annual Total Return.  Over the very long term, the effect on Total Return of EPS growth and dividend yield dominate the effect of P/E expansion.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This isn’t a PM class, we’re not trying to completely cover either PM, nor various concepts about stock quality</a:t>
            </a:r>
          </a:p>
          <a:p>
            <a:endParaRPr lang="en-US" altLang="en-US" dirty="0">
              <a:latin typeface="Times New Roman" pitchFamily="18" charset="0"/>
            </a:endParaRPr>
          </a:p>
          <a:p>
            <a:r>
              <a:rPr lang="en-US" altLang="en-US" dirty="0">
                <a:latin typeface="Times New Roman" pitchFamily="18" charset="0"/>
              </a:rPr>
              <a:t>There really are a lot of PM approaches within BetterInvesting, but what many call “offensive PM” is --- while not absolutely essential to success with slow growing stocks --- a highly recommended part of owning Tortoises.</a:t>
            </a:r>
          </a:p>
          <a:p>
            <a:endParaRPr lang="en-US" altLang="en-US" dirty="0">
              <a:latin typeface="Times New Roman" pitchFamily="18" charset="0"/>
            </a:endParaRPr>
          </a:p>
          <a:p>
            <a:r>
              <a:rPr lang="en-US" altLang="en-US" dirty="0">
                <a:latin typeface="Times New Roman" pitchFamily="18" charset="0"/>
              </a:rPr>
              <a:t>Defensive Portfolio Management protects us by focusing on quality. We try to maintain quality stocks in our portfolio.</a:t>
            </a:r>
          </a:p>
          <a:p>
            <a:endParaRPr lang="en-US" altLang="en-US" dirty="0">
              <a:latin typeface="Times New Roman" pitchFamily="18" charset="0"/>
            </a:endParaRPr>
          </a:p>
          <a:p>
            <a:r>
              <a:rPr lang="en-US" altLang="en-US" dirty="0">
                <a:latin typeface="Times New Roman" pitchFamily="18" charset="0"/>
              </a:rPr>
              <a:t>Offensive Portfolio management looks to increase our return by focusing on value.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Slower growers tend to have a more consistent P/E history (on average, certainly not all do), so we can feel a little more confident that we’re in the ballpark when trying to assess whether and how much P/E expansion we might reasonably have ahead of us.</a:t>
            </a:r>
            <a:br>
              <a:rPr lang="en-US" altLang="en-US" dirty="0">
                <a:latin typeface="Times New Roman" pitchFamily="18" charset="0"/>
              </a:rPr>
            </a:br>
            <a:br>
              <a:rPr lang="en-US" altLang="en-US" dirty="0">
                <a:latin typeface="Times New Roman" pitchFamily="18" charset="0"/>
              </a:rPr>
            </a:br>
            <a:r>
              <a:rPr lang="en-US" altLang="en-US" dirty="0">
                <a:latin typeface="Times New Roman" pitchFamily="18" charset="0"/>
              </a:rPr>
              <a:t>Also since they are generally a quality stock that most likely pays a dividend, it’s not a disaster if we take our time in replacing it --- unless it’s become significantly </a:t>
            </a:r>
            <a:r>
              <a:rPr lang="en-US" altLang="en-US" i="1" dirty="0">
                <a:latin typeface="Times New Roman" pitchFamily="18" charset="0"/>
              </a:rPr>
              <a:t>over</a:t>
            </a:r>
            <a:r>
              <a:rPr lang="en-US" altLang="en-US" dirty="0">
                <a:latin typeface="Times New Roman" pitchFamily="18" charset="0"/>
              </a:rPr>
              <a:t>valued --- that would just mean we would anticipate a relatively low Total Return for the limited time while we are looking for a replacement.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may mention products or services not endorsed by BI and although I may mention them, I am not endorsing them.</a:t>
            </a:r>
          </a:p>
          <a:p>
            <a:endParaRPr lang="en-US" dirty="0"/>
          </a:p>
          <a:p>
            <a:r>
              <a:rPr lang="en-US" dirty="0"/>
              <a:t>The new paragraph for this session:  I use old examples when I teach classes.  The purpose is so that they are so far out of date that no one would make an investment without updating them and doing their homework.  </a:t>
            </a:r>
          </a:p>
          <a:p>
            <a:endParaRPr lang="en-US" dirty="0"/>
          </a:p>
          <a:p>
            <a:r>
              <a:rPr lang="en-US" dirty="0"/>
              <a:t>Accordingly, there are examples using software other than </a:t>
            </a:r>
            <a:r>
              <a:rPr lang="en-US" dirty="0" err="1"/>
              <a:t>BetterInvesting’s</a:t>
            </a:r>
            <a:r>
              <a:rPr lang="en-US" dirty="0"/>
              <a:t> online Stock Selection Guide (SSG). I make no representation as to whether I am still using any of the software.</a:t>
            </a:r>
          </a:p>
          <a:p>
            <a:r>
              <a:rPr lang="en-US" dirty="0"/>
              <a:t>And finally, this class is being recorded.</a:t>
            </a:r>
          </a:p>
        </p:txBody>
      </p:sp>
      <p:sp>
        <p:nvSpPr>
          <p:cNvPr id="4" name="Slide Number Placeholder 3"/>
          <p:cNvSpPr>
            <a:spLocks noGrp="1"/>
          </p:cNvSpPr>
          <p:nvPr>
            <p:ph type="sldNum" sz="quarter" idx="5"/>
          </p:nvPr>
        </p:nvSpPr>
        <p:spPr/>
        <p:txBody>
          <a:bodyPr/>
          <a:lstStyle/>
          <a:p>
            <a:fld id="{A62B03F6-726F-43AB-8978-174FA6DEB4C2}" type="slidenum">
              <a:rPr lang="en-US" smtClean="0"/>
              <a:pPr/>
              <a:t>3</a:t>
            </a:fld>
            <a:endParaRPr lang="en-US"/>
          </a:p>
        </p:txBody>
      </p:sp>
    </p:spTree>
    <p:extLst>
      <p:ext uri="{BB962C8B-B14F-4D97-AF65-F5344CB8AC3E}">
        <p14:creationId xmlns:p14="http://schemas.microsoft.com/office/powerpoint/2010/main" val="1068205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Here is a partial spreadsheet for a club portfolio. Let’s assume the SSG judgments are correct.  We can get a Total Return for the portfolio. </a:t>
            </a:r>
            <a:r>
              <a:rPr lang="en-US" altLang="en-US" dirty="0">
                <a:latin typeface="Calibri" panose="020F0502020204030204" pitchFamily="34" charset="0"/>
                <a:cs typeface="Calibri" panose="020F0502020204030204" pitchFamily="34" charset="0"/>
              </a:rPr>
              <a:t>©  </a:t>
            </a:r>
          </a:p>
          <a:p>
            <a:r>
              <a:rPr lang="en-US" altLang="en-US" dirty="0">
                <a:latin typeface="Times New Roman" pitchFamily="18" charset="0"/>
              </a:rPr>
              <a:t>As you can see our total projected return is 12.8%.</a:t>
            </a:r>
          </a:p>
          <a:p>
            <a:endParaRPr lang="en-US" altLang="en-US" dirty="0">
              <a:latin typeface="Times New Roman" pitchFamily="18" charset="0"/>
            </a:endParaRPr>
          </a:p>
          <a:p>
            <a:r>
              <a:rPr lang="en-US" altLang="en-US" dirty="0">
                <a:latin typeface="Calibri" panose="020F0502020204030204" pitchFamily="34" charset="0"/>
                <a:cs typeface="Calibri" panose="020F0502020204030204" pitchFamily="34" charset="0"/>
              </a:rPr>
              <a:t>© © </a:t>
            </a:r>
            <a:r>
              <a:rPr lang="en-US" altLang="en-US" dirty="0">
                <a:latin typeface="Times New Roman" pitchFamily="18" charset="0"/>
              </a:rPr>
              <a:t>But let’s look closer at our 3 biggest holdings. You can see the % of portfolio column to the left of the Total Return column, We have 16% of our portfolio in Microsoft and we are expecting Total Return of 10.1%.  12% of our portfolio in Home Depot  with return at 21.4%. Those are acceptable, although Microsoft is slightly below our average.  </a:t>
            </a:r>
          </a:p>
          <a:p>
            <a:endParaRPr lang="en-US" altLang="en-US" dirty="0">
              <a:latin typeface="Times New Roman" pitchFamily="18" charset="0"/>
            </a:endParaRPr>
          </a:p>
          <a:p>
            <a:r>
              <a:rPr lang="en-US" altLang="en-US" dirty="0">
                <a:latin typeface="Times New Roman" pitchFamily="18" charset="0"/>
              </a:rPr>
              <a:t>The bigger concern </a:t>
            </a:r>
            <a:r>
              <a:rPr lang="en-US" altLang="en-US" dirty="0">
                <a:latin typeface="Calibri" panose="020F0502020204030204" pitchFamily="34" charset="0"/>
                <a:cs typeface="Calibri" panose="020F0502020204030204" pitchFamily="34" charset="0"/>
              </a:rPr>
              <a:t>is CVS which is 13% of our portfolio with only 4.7% expected Total Return.  It is weighing our average down.</a:t>
            </a:r>
            <a:endParaRPr lang="en-US" altLang="en-US" dirty="0">
              <a:latin typeface="Times New Roman" pitchFamily="18" charset="0"/>
            </a:endParaRPr>
          </a:p>
          <a:p>
            <a:endParaRPr lang="en-US" altLang="en-US" dirty="0">
              <a:latin typeface="Times New Roman" pitchFamily="18" charset="0"/>
            </a:endParaRPr>
          </a:p>
          <a:p>
            <a:r>
              <a:rPr lang="en-US" altLang="en-US" dirty="0">
                <a:latin typeface="Times New Roman" pitchFamily="18" charset="0"/>
              </a:rPr>
              <a:t>So what if I were to search for a high-quality replacement candidate that at current price offered a much better return going forward.  What might my overall portfolio potential return change to from our current 12.8%?</a:t>
            </a:r>
          </a:p>
          <a:p>
            <a:endParaRPr lang="en-US" altLang="en-US" dirty="0">
              <a:latin typeface="Times New Roman" pitchFamily="18" charset="0"/>
            </a:endParaRPr>
          </a:p>
          <a:p>
            <a:r>
              <a:rPr lang="en-US" altLang="en-US" dirty="0">
                <a:latin typeface="Times New Roman" pitchFamily="18" charset="0"/>
              </a:rPr>
              <a:t>ORIGINAL NOTES</a:t>
            </a:r>
          </a:p>
          <a:p>
            <a:r>
              <a:rPr lang="en-US" altLang="en-US" dirty="0">
                <a:latin typeface="Times New Roman" pitchFamily="18" charset="0"/>
              </a:rPr>
              <a:t>This is a subset of a simple spreadsheet for club visits to analyze a club portfolio.</a:t>
            </a:r>
          </a:p>
          <a:p>
            <a:endParaRPr lang="en-US" altLang="en-US" dirty="0">
              <a:latin typeface="Times New Roman" pitchFamily="18" charset="0"/>
            </a:endParaRPr>
          </a:p>
          <a:p>
            <a:r>
              <a:rPr lang="en-US" altLang="en-US" dirty="0">
                <a:latin typeface="Times New Roman" pitchFamily="18" charset="0"/>
              </a:rPr>
              <a:t>Assuming data and judgment are both current for all stocks in my portfolio, I can get a weighted average return for my portfolio as a whole.   If using my own judgment what if the potential return from a significant part of the portfolio is low (here, with 13% of the portfolio in CVS with only 4.7% TR potential).  It’s dragging down the average return for the portfolio as a whole.   So what if I were to search for a high quality replacement candidate that at current price offered a much better return going forward.  What might my whole-portfolio potential return change to? (next slide)</a:t>
            </a:r>
          </a:p>
          <a:p>
            <a:endParaRPr lang="en-US" altLang="en-US" dirty="0">
              <a:latin typeface="Times New Roman" pitchFamily="18" charset="0"/>
            </a:endParaRPr>
          </a:p>
          <a:p>
            <a:r>
              <a:rPr lang="en-US" altLang="en-US" dirty="0">
                <a:latin typeface="Times New Roman" pitchFamily="18" charset="0"/>
              </a:rPr>
              <a:t>Note that a helpful thing a person might add to this spreadsheet would be a column that gives estimated future sales and/or earnings growth for each stock, and gets a weighted average of that as well.  And maybe the current yield as well.  For slow growing stocks it would help put into context how much of our TR we’re expecting to get from PE expansion going forward.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If I were to replace CVS with Commerce </a:t>
            </a:r>
            <a:r>
              <a:rPr lang="en-US" altLang="en-US" dirty="0" err="1">
                <a:latin typeface="Times New Roman" pitchFamily="18" charset="0"/>
              </a:rPr>
              <a:t>Bankcorp</a:t>
            </a:r>
            <a:r>
              <a:rPr lang="en-US" altLang="en-US" dirty="0">
                <a:latin typeface="Times New Roman" pitchFamily="18" charset="0"/>
              </a:rPr>
              <a:t> the potential Total Return from that 13% of the portfolio is now 19% (vs. 4.7% before).  </a:t>
            </a:r>
          </a:p>
          <a:p>
            <a:endParaRPr lang="en-US" altLang="en-US" dirty="0">
              <a:latin typeface="Times New Roman" pitchFamily="18" charset="0"/>
            </a:endParaRPr>
          </a:p>
          <a:p>
            <a:r>
              <a:rPr lang="en-US" altLang="en-US" dirty="0">
                <a:latin typeface="Times New Roman" pitchFamily="18" charset="0"/>
              </a:rPr>
              <a:t>That improves the potential Total Return for the whole portfolio to 14.7% (from 12.8% before).</a:t>
            </a:r>
          </a:p>
          <a:p>
            <a:endParaRPr lang="en-US" altLang="en-US" dirty="0">
              <a:latin typeface="Times New Roman" pitchFamily="18" charset="0"/>
            </a:endParaRPr>
          </a:p>
          <a:p>
            <a:r>
              <a:rPr lang="en-US" altLang="en-US" dirty="0">
                <a:latin typeface="Times New Roman" pitchFamily="18" charset="0"/>
              </a:rPr>
              <a:t>Incidentally, notice that making the replacement improved sector diversification too!</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[27:00] An easy way to track portfolio offense is with the Portfolio Offense Report built into Toolkit.</a:t>
            </a:r>
          </a:p>
          <a:p>
            <a:endParaRPr lang="en-US" altLang="en-US" dirty="0">
              <a:latin typeface="Times New Roman" pitchFamily="18" charset="0"/>
            </a:endParaRPr>
          </a:p>
          <a:p>
            <a:r>
              <a:rPr lang="en-US" altLang="en-US" dirty="0">
                <a:latin typeface="Times New Roman" pitchFamily="18" charset="0"/>
              </a:rPr>
              <a:t>Shaded (pink) numbers are Total Return values below a user-set threshold (15% by default)</a:t>
            </a:r>
          </a:p>
          <a:p>
            <a:endParaRPr lang="en-US" altLang="en-US" dirty="0">
              <a:latin typeface="Times New Roman" pitchFamily="18" charset="0"/>
            </a:endParaRPr>
          </a:p>
          <a:p>
            <a:r>
              <a:rPr lang="en-US" altLang="en-US" dirty="0">
                <a:latin typeface="Times New Roman" pitchFamily="18" charset="0"/>
              </a:rPr>
              <a:t>The above report is sorted by potential Total Return . </a:t>
            </a:r>
            <a:r>
              <a:rPr lang="en-US" altLang="en-US" dirty="0">
                <a:latin typeface="Calibri" panose="020F0502020204030204" pitchFamily="34" charset="0"/>
                <a:cs typeface="Calibri" panose="020F0502020204030204" pitchFamily="34" charset="0"/>
              </a:rPr>
              <a:t>©</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You can get okay results even without good Offensive Portfolio Management, but you’re locking yourself into a modest Total Return going forward.  If you have excellent process, you can do better!</a:t>
            </a:r>
          </a:p>
          <a:p>
            <a:endParaRPr lang="en-US" altLang="en-US" dirty="0">
              <a:latin typeface="Times New Roman" pitchFamily="18" charset="0"/>
            </a:endParaRPr>
          </a:p>
          <a:p>
            <a:r>
              <a:rPr lang="en-US" altLang="en-US" dirty="0">
                <a:latin typeface="Times New Roman" pitchFamily="18" charset="0"/>
              </a:rPr>
              <a:t>So to review once again,……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2B03F6-726F-43AB-8978-174FA6DEB4C2}" type="slidenum">
              <a:rPr lang="en-US" smtClean="0"/>
              <a:pPr/>
              <a:t>35</a:t>
            </a:fld>
            <a:endParaRPr lang="en-US"/>
          </a:p>
        </p:txBody>
      </p:sp>
    </p:spTree>
    <p:extLst>
      <p:ext uri="{BB962C8B-B14F-4D97-AF65-F5344CB8AC3E}">
        <p14:creationId xmlns:p14="http://schemas.microsoft.com/office/powerpoint/2010/main" val="2607582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Lets look at an example. Imagine we bought Gannett Corp in late November 2000, using the Nov 24</a:t>
            </a:r>
            <a:r>
              <a:rPr lang="en-US" altLang="en-US" baseline="30000" dirty="0">
                <a:latin typeface="Times New Roman" pitchFamily="18" charset="0"/>
              </a:rPr>
              <a:t>th</a:t>
            </a:r>
            <a:r>
              <a:rPr lang="en-US" altLang="en-US" dirty="0">
                <a:latin typeface="Times New Roman" pitchFamily="18" charset="0"/>
              </a:rPr>
              <a:t> 2000 Value Line data report.</a:t>
            </a:r>
          </a:p>
          <a:p>
            <a:endParaRPr lang="en-US" altLang="en-US" dirty="0">
              <a:latin typeface="Times New Roman" pitchFamily="18" charset="0"/>
            </a:endParaRPr>
          </a:p>
          <a:p>
            <a:r>
              <a:rPr lang="en-US" altLang="en-US" dirty="0">
                <a:latin typeface="Times New Roman" pitchFamily="18" charset="0"/>
              </a:rPr>
              <a:t>This is what the visual analysis graph of the SSG looks like using that data.  A slower growing company. </a:t>
            </a:r>
            <a:r>
              <a:rPr lang="en-US" altLang="en-US" dirty="0">
                <a:latin typeface="Calibri" panose="020F0502020204030204" pitchFamily="34" charset="0"/>
                <a:cs typeface="Calibri" panose="020F0502020204030204" pitchFamily="34" charset="0"/>
              </a:rPr>
              <a:t>©</a:t>
            </a:r>
            <a:endParaRPr lang="en-US" altLang="en-US" dirty="0">
              <a:latin typeface="Times New Roman" pitchFamily="18" charset="0"/>
            </a:endParaRPr>
          </a:p>
          <a:p>
            <a:endParaRPr lang="en-US" altLang="en-US" dirty="0">
              <a:latin typeface="Times New Roman" pitchFamily="18" charset="0"/>
            </a:endParaRPr>
          </a:p>
          <a:p>
            <a:r>
              <a:rPr lang="en-US" altLang="en-US" dirty="0">
                <a:latin typeface="Times New Roman" pitchFamily="18" charset="0"/>
              </a:rPr>
              <a:t>We were estimating future EPS growth at only 6.0%  </a:t>
            </a:r>
            <a:r>
              <a:rPr lang="en-US" altLang="en-US" dirty="0">
                <a:latin typeface="Calibri" panose="020F0502020204030204" pitchFamily="34" charset="0"/>
                <a:cs typeface="Calibri" panose="020F0502020204030204" pitchFamily="34" charset="0"/>
              </a:rPr>
              <a:t>©</a:t>
            </a:r>
            <a:r>
              <a:rPr lang="en-US" altLang="en-US" dirty="0">
                <a:latin typeface="Times New Roman" pitchFamily="18" charset="0"/>
              </a:rPr>
              <a:t> </a:t>
            </a:r>
            <a:r>
              <a:rPr lang="en-US" altLang="en-US" dirty="0">
                <a:latin typeface="Calibri" panose="020F0502020204030204" pitchFamily="34" charset="0"/>
                <a:cs typeface="Calibri" panose="020F0502020204030204" pitchFamily="34" charset="0"/>
              </a:rPr>
              <a:t>©</a:t>
            </a:r>
            <a:endParaRPr lang="en-US" altLang="en-US" dirty="0">
              <a:latin typeface="Times New Roman" pitchFamily="18" charset="0"/>
            </a:endParaRPr>
          </a:p>
          <a:p>
            <a:endParaRPr lang="en-US" altLang="en-US" dirty="0">
              <a:latin typeface="Times New Roman" pitchFamily="18" charset="0"/>
            </a:endParaRPr>
          </a:p>
          <a:p>
            <a:r>
              <a:rPr lang="en-US" altLang="en-US" dirty="0">
                <a:latin typeface="Times New Roman" pitchFamily="18" charset="0"/>
              </a:rPr>
              <a:t>Can this investment provide us with a good Total Return?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Of the 16.4% potential Total Return, </a:t>
            </a:r>
            <a:r>
              <a:rPr lang="en-US" altLang="en-US" dirty="0">
                <a:latin typeface="Calibri" panose="020F0502020204030204" pitchFamily="34" charset="0"/>
                <a:cs typeface="Calibri" panose="020F0502020204030204" pitchFamily="34" charset="0"/>
              </a:rPr>
              <a:t>© </a:t>
            </a:r>
            <a:r>
              <a:rPr lang="en-US" altLang="en-US" dirty="0">
                <a:latin typeface="Times New Roman" pitchFamily="18" charset="0"/>
              </a:rPr>
              <a:t>only 1.4% comes from expected dividend yield, </a:t>
            </a:r>
            <a:r>
              <a:rPr lang="en-US" altLang="en-US" dirty="0">
                <a:latin typeface="Calibri" panose="020F0502020204030204" pitchFamily="34" charset="0"/>
                <a:cs typeface="Calibri" panose="020F0502020204030204" pitchFamily="34" charset="0"/>
              </a:rPr>
              <a:t>© </a:t>
            </a:r>
            <a:r>
              <a:rPr lang="en-US" altLang="en-US" dirty="0">
                <a:latin typeface="Times New Roman" pitchFamily="18" charset="0"/>
              </a:rPr>
              <a:t> the rest was from price appreciation.</a:t>
            </a:r>
          </a:p>
          <a:p>
            <a:endParaRPr lang="en-US" altLang="en-US" dirty="0">
              <a:latin typeface="Times New Roman" pitchFamily="18" charset="0"/>
            </a:endParaRPr>
          </a:p>
          <a:p>
            <a:r>
              <a:rPr lang="en-US" altLang="en-US" dirty="0">
                <a:latin typeface="Times New Roman" pitchFamily="18" charset="0"/>
              </a:rPr>
              <a:t>You will recall that on the previous slide we determined that we expected the company to grow EPS at 6%.  We can only get price appreciation of 6% annually (on average) without PE expansion. </a:t>
            </a:r>
          </a:p>
          <a:p>
            <a:endParaRPr lang="en-US" altLang="en-US" dirty="0">
              <a:latin typeface="Times New Roman" pitchFamily="18" charset="0"/>
            </a:endParaRPr>
          </a:p>
          <a:p>
            <a:r>
              <a:rPr lang="en-US" altLang="en-US" dirty="0">
                <a:latin typeface="Times New Roman" pitchFamily="18" charset="0"/>
              </a:rPr>
              <a:t>So we were expecting to get 9% of the 15% of that annual price appreciation from P/E expansion.  The P/E ratio going up while we hold the stock.</a:t>
            </a:r>
          </a:p>
          <a:p>
            <a:endParaRPr lang="en-US" altLang="en-US" dirty="0">
              <a:latin typeface="Times New Roman" pitchFamily="18" charset="0"/>
            </a:endParaRPr>
          </a:p>
          <a:p>
            <a:r>
              <a:rPr lang="en-US" altLang="en-US" dirty="0">
                <a:latin typeface="Times New Roman" pitchFamily="18" charset="0"/>
              </a:rPr>
              <a:t>Note that while it isn’t shown on this graphic, the Price Earnings Ratio at the time was 15, near the normal low P/E for Gannett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Let’s get into our DeLorean and go back to the future to Feb 2002, 15 months after we purchased Gannett.</a:t>
            </a:r>
          </a:p>
          <a:p>
            <a:endParaRPr lang="en-US" altLang="en-US" dirty="0">
              <a:latin typeface="Times New Roman" pitchFamily="18" charset="0"/>
            </a:endParaRPr>
          </a:p>
          <a:p>
            <a:r>
              <a:rPr lang="en-US" altLang="en-US" dirty="0">
                <a:latin typeface="Times New Roman" pitchFamily="18" charset="0"/>
              </a:rPr>
              <a:t>Our stock price rose $20 per share from $54 to $74,  It wasn’t from Earnings per Share growth, EPS were disappointing.</a:t>
            </a:r>
          </a:p>
          <a:p>
            <a:endParaRPr lang="en-US" altLang="en-US" dirty="0">
              <a:latin typeface="Times New Roman" pitchFamily="18" charset="0"/>
            </a:endParaRPr>
          </a:p>
          <a:p>
            <a:r>
              <a:rPr lang="en-US" altLang="en-US" dirty="0">
                <a:latin typeface="Times New Roman" pitchFamily="18" charset="0"/>
              </a:rPr>
              <a:t>So if our Price Appreciation didn’t really come from EPS, it had to come from somewhere? </a:t>
            </a:r>
          </a:p>
          <a:p>
            <a:endParaRPr lang="en-US" altLang="en-US" dirty="0">
              <a:latin typeface="Times New Roman" pitchFamily="18" charset="0"/>
            </a:endParaRPr>
          </a:p>
          <a:p>
            <a:r>
              <a:rPr lang="en-US" altLang="en-US" dirty="0">
                <a:latin typeface="Times New Roman" pitchFamily="18" charset="0"/>
              </a:rPr>
              <a:t>P/E expansions!  The P/E ratio went up, likely based on the expectation that things would improve significantly, and the EPS would bounce back.</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In late 2000 when we did our study, remember our P/E ratio was 15.</a:t>
            </a:r>
          </a:p>
          <a:p>
            <a:endParaRPr lang="en-US" altLang="en-US" dirty="0">
              <a:latin typeface="Times New Roman" pitchFamily="18" charset="0"/>
            </a:endParaRPr>
          </a:p>
          <a:p>
            <a:r>
              <a:rPr lang="en-US" altLang="en-US" dirty="0">
                <a:latin typeface="Times New Roman" pitchFamily="18" charset="0"/>
              </a:rPr>
              <a:t>Well by February 2002, it had grown to 23.7.  In fact it went from near the normal low in 2000, to near the normal high in 2002 which was 24.4.</a:t>
            </a:r>
          </a:p>
          <a:p>
            <a:endParaRPr lang="en-US" altLang="en-US" dirty="0">
              <a:latin typeface="Times New Roman" pitchFamily="18" charset="0"/>
            </a:endParaRPr>
          </a:p>
          <a:p>
            <a:r>
              <a:rPr lang="en-US" altLang="en-US" dirty="0">
                <a:latin typeface="Times New Roman" pitchFamily="18" charset="0"/>
              </a:rPr>
              <a:t>There likely isn’t much room for P/E to continue going up at that point.  At that P/E Ratio Gannett was expensive, and there was little upside.  It was time to replace it.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Going forward from here, what you could expect was a compound average annual Total Return  </a:t>
            </a:r>
            <a:r>
              <a:rPr lang="en-US" altLang="en-US" dirty="0">
                <a:latin typeface="Calibri" panose="020F0502020204030204" pitchFamily="34" charset="0"/>
                <a:cs typeface="Calibri" panose="020F0502020204030204" pitchFamily="34" charset="0"/>
              </a:rPr>
              <a:t>©  </a:t>
            </a:r>
            <a:r>
              <a:rPr lang="en-US" altLang="en-US" dirty="0">
                <a:latin typeface="Times New Roman" pitchFamily="18" charset="0"/>
              </a:rPr>
              <a:t>in line with your low growth rate. </a:t>
            </a:r>
            <a:r>
              <a:rPr lang="en-US" altLang="en-US" dirty="0">
                <a:latin typeface="Calibri" panose="020F0502020204030204" pitchFamily="34" charset="0"/>
                <a:cs typeface="Calibri" panose="020F0502020204030204" pitchFamily="34" charset="0"/>
              </a:rPr>
              <a:t>© </a:t>
            </a:r>
            <a:endParaRPr lang="en-US" altLang="en-US" dirty="0">
              <a:latin typeface="Times New Roman" pitchFamily="18" charset="0"/>
            </a:endParaRPr>
          </a:p>
          <a:p>
            <a:endParaRPr lang="en-US" altLang="en-US" dirty="0">
              <a:latin typeface="Times New Roman" pitchFamily="18" charset="0"/>
            </a:endParaRPr>
          </a:p>
          <a:p>
            <a:r>
              <a:rPr lang="en-US" altLang="en-US" dirty="0">
                <a:latin typeface="Times New Roman" pitchFamily="18" charset="0"/>
              </a:rPr>
              <a:t>If you’re happy to own a low-returning stock, fine.  Keep it. Otherwise, you’ve made money on Gannett but it was time to start looking for a replacement candidate.</a:t>
            </a:r>
          </a:p>
          <a:p>
            <a:endParaRPr lang="en-US" altLang="en-US" dirty="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session we will talk about what we are looking for in a stock we invest in, where Total Return on our investment comes from, and the importance of portfolio management (at all times) but more so when we invest in so called “Tortoises”</a:t>
            </a:r>
          </a:p>
          <a:p>
            <a:endParaRPr lang="en-US" dirty="0"/>
          </a:p>
        </p:txBody>
      </p:sp>
      <p:sp>
        <p:nvSpPr>
          <p:cNvPr id="4" name="Slide Number Placeholder 3"/>
          <p:cNvSpPr>
            <a:spLocks noGrp="1"/>
          </p:cNvSpPr>
          <p:nvPr>
            <p:ph type="sldNum" sz="quarter" idx="5"/>
          </p:nvPr>
        </p:nvSpPr>
        <p:spPr/>
        <p:txBody>
          <a:bodyPr/>
          <a:lstStyle/>
          <a:p>
            <a:fld id="{A62B03F6-726F-43AB-8978-174FA6DEB4C2}" type="slidenum">
              <a:rPr lang="en-US" smtClean="0"/>
              <a:pPr/>
              <a:t>4</a:t>
            </a:fld>
            <a:endParaRPr lang="en-US"/>
          </a:p>
        </p:txBody>
      </p:sp>
    </p:spTree>
    <p:extLst>
      <p:ext uri="{BB962C8B-B14F-4D97-AF65-F5344CB8AC3E}">
        <p14:creationId xmlns:p14="http://schemas.microsoft.com/office/powerpoint/2010/main" val="54676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So how would Gannett have worked out?</a:t>
            </a:r>
          </a:p>
          <a:p>
            <a:r>
              <a:rPr lang="en-US" altLang="en-US" dirty="0">
                <a:latin typeface="Times New Roman" pitchFamily="18" charset="0"/>
              </a:rPr>
              <a:t>We didn’t hold 5 years, only 15 months, but our return worked out to 30% compound annual return on our investment.</a:t>
            </a:r>
          </a:p>
          <a:p>
            <a:endParaRPr lang="en-US" altLang="en-US" dirty="0">
              <a:latin typeface="Times New Roman" pitchFamily="18" charset="0"/>
            </a:endParaRPr>
          </a:p>
          <a:p>
            <a:r>
              <a:rPr lang="en-US" altLang="en-US" dirty="0">
                <a:latin typeface="Times New Roman" pitchFamily="18" charset="0"/>
              </a:rPr>
              <a:t>There is a little more work involved. With slow growing Tortoises you end up doing more work --- you periodically have to seek out and analyze replacement candidates, potentially more often than with high growth Hares.</a:t>
            </a:r>
          </a:p>
          <a:p>
            <a:endParaRPr lang="en-US" altLang="en-US" dirty="0">
              <a:latin typeface="Times New Roman" pitchFamily="18" charset="0"/>
            </a:endParaRPr>
          </a:p>
          <a:p>
            <a:r>
              <a:rPr lang="en-US" altLang="en-US" dirty="0">
                <a:latin typeface="Times New Roman" pitchFamily="18" charset="0"/>
              </a:rPr>
              <a:t>Why do a little extra work?  You decide if a little extra work is worth doing if you can find quality companies where you can get a 30% compound annualize return on your investment.</a:t>
            </a:r>
          </a:p>
          <a:p>
            <a:endParaRPr lang="en-US" altLang="en-US" dirty="0">
              <a:latin typeface="Times New Roman" pitchFamily="18" charset="0"/>
            </a:endParaRPr>
          </a:p>
          <a:p>
            <a:r>
              <a:rPr lang="en-US" altLang="en-US" dirty="0">
                <a:latin typeface="Times New Roman" pitchFamily="18" charset="0"/>
              </a:rPr>
              <a:t>Also remember you are selling more often and if it is in a taxable account you may pay a little more in taxes and a little sooner than with fast growing hares which generally are held longer.  Likewise, Tortoises tend to pay more in dividends, so if  they are in a taxable account, there may be more taxes. </a:t>
            </a:r>
          </a:p>
          <a:p>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a:p>
            <a:r>
              <a:rPr lang="en-US" altLang="en-US" dirty="0">
                <a:latin typeface="Times New Roman" pitchFamily="18" charset="0"/>
              </a:rPr>
              <a:t>ORIGINAL NOTES</a:t>
            </a:r>
          </a:p>
          <a:p>
            <a:r>
              <a:rPr lang="en-US" altLang="en-US" dirty="0">
                <a:latin typeface="Times New Roman" pitchFamily="18" charset="0"/>
              </a:rPr>
              <a:t>“A little more portfolio activity”:  Could note that this approach with slower growing stocks generates more taxes along the way, rather than deferring them as you can do if you buy and hold a higher growth stock --- because you pay taxes on probably more dividends along the way, and you tend to buy and sell a little more often (which also has an impact from two brokerage commissions each time you replace a slow grower).</a:t>
            </a:r>
          </a:p>
          <a:p>
            <a:r>
              <a:rPr lang="en-US" altLang="en-US" dirty="0">
                <a:latin typeface="Times New Roman" pitchFamily="18" charset="0"/>
              </a:rPr>
              <a:t>And in fact another downside (full disclosure) with slow growing stocks is that you end up doing more work --- you periodically have to seek out and analyze replacement candidates, potentially more often than with high growth quality stocks.</a:t>
            </a:r>
          </a:p>
          <a:p>
            <a:endParaRPr lang="en-US" altLang="en-US" dirty="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Was Gannett a real case?  Yes, it was based on real data and it used our approach of looking for Tortoises on sale and selling when there is little remaining upside.</a:t>
            </a:r>
          </a:p>
          <a:p>
            <a:endParaRPr lang="en-US" altLang="en-US" dirty="0">
              <a:latin typeface="Times New Roman" pitchFamily="18" charset="0"/>
            </a:endParaRPr>
          </a:p>
          <a:p>
            <a:r>
              <a:rPr lang="en-US" altLang="en-US" dirty="0">
                <a:latin typeface="Times New Roman" pitchFamily="18" charset="0"/>
              </a:rPr>
              <a:t>But…this was just based on data, not an actual purchase.</a:t>
            </a:r>
          </a:p>
          <a:p>
            <a:endParaRPr lang="en-US" altLang="en-US" dirty="0">
              <a:latin typeface="Times New Roman" pitchFamily="18" charset="0"/>
            </a:endParaRPr>
          </a:p>
          <a:p>
            <a:r>
              <a:rPr lang="en-US" altLang="en-US" dirty="0">
                <a:latin typeface="Times New Roman" pitchFamily="18" charset="0"/>
              </a:rPr>
              <a:t>We have another example showing how this works, and that example is a real world example from Brian Lewis’s actual personal portfolio history.</a:t>
            </a:r>
          </a:p>
          <a:p>
            <a:endParaRPr lang="en-US" altLang="en-US" dirty="0">
              <a:latin typeface="Times New Roman" pitchFamily="18" charset="0"/>
            </a:endParaRPr>
          </a:p>
          <a:p>
            <a:r>
              <a:rPr lang="en-US" altLang="en-US" dirty="0">
                <a:latin typeface="Times New Roman" pitchFamily="18" charset="0"/>
              </a:rPr>
              <a:t>ORIGINAL NOTES</a:t>
            </a:r>
          </a:p>
          <a:p>
            <a:r>
              <a:rPr lang="en-US" altLang="en-US" dirty="0">
                <a:latin typeface="Times New Roman" pitchFamily="18" charset="0"/>
              </a:rPr>
              <a:t>There’s no better way to impart credibility than to talk about a real world case where the presenter personally succeeded with the suggested approach.  The next slides show an example from Brian Lewis’ personal portfolio history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These aren’t hypothetical results, but actual results obtained investing in LAF, LaFarge,  using exactly this methodology.  Brian’s investment club bought shares at about the same time and obtained comparable results.</a:t>
            </a:r>
          </a:p>
          <a:p>
            <a:endParaRPr lang="en-US" altLang="en-US" dirty="0">
              <a:latin typeface="Times New Roman" pitchFamily="18" charset="0"/>
            </a:endParaRPr>
          </a:p>
          <a:p>
            <a:r>
              <a:rPr lang="en-US" altLang="en-US" dirty="0">
                <a:latin typeface="Times New Roman" pitchFamily="18" charset="0"/>
              </a:rPr>
              <a:t>LaFarge was bought in April 2000 at a price of $24.94 per share,  It had a P/E of 6.5.</a:t>
            </a:r>
          </a:p>
          <a:p>
            <a:r>
              <a:rPr lang="en-US" altLang="en-US" dirty="0">
                <a:latin typeface="Times New Roman" pitchFamily="18" charset="0"/>
              </a:rPr>
              <a:t>It was sold in March 2002 at $41.30 per share. At that point the P/E had expanded to 14.3.</a:t>
            </a:r>
          </a:p>
          <a:p>
            <a:r>
              <a:rPr lang="en-US" altLang="en-US" dirty="0">
                <a:latin typeface="Times New Roman" pitchFamily="18" charset="0"/>
              </a:rPr>
              <a:t>There was also $1.20 in dividends while LaFarge was held.  </a:t>
            </a:r>
          </a:p>
          <a:p>
            <a:r>
              <a:rPr lang="en-US" altLang="en-US" dirty="0">
                <a:latin typeface="Times New Roman" pitchFamily="18" charset="0"/>
              </a:rPr>
              <a:t>The end result was a 33% compound annualized return on the investment</a:t>
            </a:r>
          </a:p>
          <a:p>
            <a:endParaRPr lang="en-US" altLang="en-US" dirty="0">
              <a:latin typeface="Times New Roman" pitchFamily="18" charset="0"/>
            </a:endParaRPr>
          </a:p>
          <a:p>
            <a:r>
              <a:rPr lang="en-US" altLang="en-US" dirty="0">
                <a:latin typeface="Times New Roman" pitchFamily="18" charset="0"/>
              </a:rPr>
              <a:t>The market doesn’t offer us high quality, consistent slow growth stocks at an excellent price on a regular basis.  So at the time you go to replace your stock, you might well not be able to find another slow growth opportunity to purchase.  You just have to have your eyes open while looking at stocks in general, not toss out slower growth opportunities, and pounce when the price is right.</a:t>
            </a:r>
          </a:p>
          <a:p>
            <a:endParaRPr lang="en-US" altLang="en-US" dirty="0">
              <a:latin typeface="Times New Roman" pitchFamily="18" charset="0"/>
            </a:endParaRPr>
          </a:p>
          <a:p>
            <a:r>
              <a:rPr lang="en-US" altLang="en-US" dirty="0">
                <a:latin typeface="Times New Roman" pitchFamily="18" charset="0"/>
              </a:rPr>
              <a:t>ORIGINAL NOTES</a:t>
            </a:r>
          </a:p>
          <a:p>
            <a:r>
              <a:rPr lang="en-US" altLang="en-US" dirty="0">
                <a:latin typeface="Times New Roman" pitchFamily="18" charset="0"/>
              </a:rPr>
              <a:t>These aren’t hypothetical results, but actual results obtained investing in LAF using exactly this methodology.  His investment club bought shares at about the same time and obtained a similar gain.</a:t>
            </a:r>
          </a:p>
          <a:p>
            <a:endParaRPr lang="en-US" altLang="en-US" dirty="0">
              <a:latin typeface="Times New Roman" pitchFamily="18" charset="0"/>
            </a:endParaRPr>
          </a:p>
          <a:p>
            <a:r>
              <a:rPr lang="en-US" altLang="en-US" dirty="0">
                <a:latin typeface="Times New Roman" pitchFamily="18" charset="0"/>
              </a:rPr>
              <a:t>One point to make here is that the market doesn’t offer us high quality, consistent slow growth stocks at an excellent price on a regular basis.  So at the time you go to replace your stock, you might well not be able to find another slow growth opportunity to purchase.  You just have to have your eyes open while looking at stocks in general, not toss out slower growth opportunities, and pounce when the price is right.</a:t>
            </a:r>
          </a:p>
          <a:p>
            <a:endParaRPr lang="en-US" altLang="en-US" dirty="0">
              <a:latin typeface="Times New Roman" pitchFamily="18" charset="0"/>
            </a:endParaRPr>
          </a:p>
          <a:p>
            <a:r>
              <a:rPr lang="en-US" altLang="en-US" dirty="0">
                <a:latin typeface="Times New Roman" pitchFamily="18" charset="0"/>
              </a:rPr>
              <a:t>33.49% = IRR based on purchase price, sale price and eight $0.15/</a:t>
            </a:r>
            <a:r>
              <a:rPr lang="en-US" altLang="en-US" dirty="0" err="1">
                <a:latin typeface="Times New Roman" pitchFamily="18" charset="0"/>
              </a:rPr>
              <a:t>sh</a:t>
            </a:r>
            <a:r>
              <a:rPr lang="en-US" altLang="en-US" dirty="0">
                <a:latin typeface="Times New Roman" pitchFamily="18" charset="0"/>
              </a:rPr>
              <a:t> dividends from 4/26/00 to 3/04/02.  100 shares with two $10 commissions.</a:t>
            </a:r>
          </a:p>
          <a:p>
            <a:r>
              <a:rPr lang="en-US" altLang="en-US" dirty="0">
                <a:latin typeface="Times New Roman" pitchFamily="18" charset="0"/>
              </a:rPr>
              <a:t>70.4% = total of sale proceeds and dividends vs. purchase cost.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This is an example using a different software.</a:t>
            </a:r>
          </a:p>
          <a:p>
            <a:endParaRPr lang="en-US" altLang="en-US" dirty="0">
              <a:latin typeface="Times New Roman" pitchFamily="18" charset="0"/>
            </a:endParaRPr>
          </a:p>
          <a:p>
            <a:r>
              <a:rPr lang="en-US" altLang="en-US" dirty="0">
                <a:latin typeface="Times New Roman" pitchFamily="18" charset="0"/>
              </a:rPr>
              <a:t>This is the SSG for LaFarge as of April 26, 2000.  </a:t>
            </a:r>
          </a:p>
          <a:p>
            <a:endParaRPr lang="en-US" altLang="en-US" dirty="0">
              <a:latin typeface="Times New Roman" pitchFamily="18" charset="0"/>
            </a:endParaRPr>
          </a:p>
          <a:p>
            <a:r>
              <a:rPr lang="en-US" altLang="en-US" dirty="0">
                <a:latin typeface="Times New Roman" pitchFamily="18" charset="0"/>
              </a:rPr>
              <a:t>Notice we expect Earnings Per Share to grow at only 6.4% going forward. </a:t>
            </a:r>
            <a:r>
              <a:rPr lang="en-US" altLang="en-US" dirty="0">
                <a:latin typeface="Calibri" panose="020F0502020204030204" pitchFamily="34" charset="0"/>
                <a:cs typeface="Calibri" panose="020F0502020204030204" pitchFamily="34" charset="0"/>
              </a:rPr>
              <a:t>© © </a:t>
            </a:r>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p:txBody>
      </p:sp>
      <p:grpSp>
        <p:nvGrpSpPr>
          <p:cNvPr id="4" name="Group 3">
            <a:extLst>
              <a:ext uri="{FF2B5EF4-FFF2-40B4-BE49-F238E27FC236}">
                <a16:creationId xmlns:a16="http://schemas.microsoft.com/office/drawing/2014/main" id="{B60BFAF6-838F-4DB3-8A7F-9B18DA84D6F1}"/>
              </a:ext>
            </a:extLst>
          </p:cNvPr>
          <p:cNvGrpSpPr/>
          <p:nvPr/>
        </p:nvGrpSpPr>
        <p:grpSpPr>
          <a:xfrm>
            <a:off x="5200650" y="2468200"/>
            <a:ext cx="1600200" cy="824124"/>
            <a:chOff x="3962400" y="3239512"/>
            <a:chExt cx="1219200" cy="1081663"/>
          </a:xfrm>
        </p:grpSpPr>
        <p:sp>
          <p:nvSpPr>
            <p:cNvPr id="2" name="Oval 1">
              <a:extLst>
                <a:ext uri="{FF2B5EF4-FFF2-40B4-BE49-F238E27FC236}">
                  <a16:creationId xmlns:a16="http://schemas.microsoft.com/office/drawing/2014/main" id="{A1DC24E6-33A7-497E-A119-4446FEA29F1D}"/>
                </a:ext>
              </a:extLst>
            </p:cNvPr>
            <p:cNvSpPr/>
            <p:nvPr/>
          </p:nvSpPr>
          <p:spPr>
            <a:xfrm>
              <a:off x="3962400" y="3918744"/>
              <a:ext cx="381000" cy="402431"/>
            </a:xfrm>
            <a:prstGeom prst="ellipse">
              <a:avLst/>
            </a:prstGeom>
            <a:noFill/>
            <a:ln w="190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2ECE245-9B9C-4943-8380-A356BD124B07}"/>
                </a:ext>
              </a:extLst>
            </p:cNvPr>
            <p:cNvSpPr/>
            <p:nvPr/>
          </p:nvSpPr>
          <p:spPr>
            <a:xfrm>
              <a:off x="4648200" y="3239512"/>
              <a:ext cx="533400" cy="341888"/>
            </a:xfrm>
            <a:prstGeom prst="ellipse">
              <a:avLst/>
            </a:prstGeom>
            <a:noFill/>
            <a:ln w="190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If you look at our SSG you can see that the current P/E is 6.5.</a:t>
            </a:r>
            <a:r>
              <a:rPr lang="en-US" altLang="en-US" dirty="0">
                <a:latin typeface="Calibri" panose="020F0502020204030204" pitchFamily="34" charset="0"/>
                <a:cs typeface="Calibri" panose="020F0502020204030204" pitchFamily="34" charset="0"/>
              </a:rPr>
              <a:t>  © </a:t>
            </a:r>
            <a:endParaRPr lang="en-US" altLang="en-US" dirty="0">
              <a:latin typeface="Times New Roman" pitchFamily="18" charset="0"/>
            </a:endParaRPr>
          </a:p>
          <a:p>
            <a:endParaRPr lang="en-US" altLang="en-US" dirty="0">
              <a:latin typeface="Times New Roman" pitchFamily="18" charset="0"/>
            </a:endParaRPr>
          </a:p>
          <a:p>
            <a:r>
              <a:rPr lang="en-US" altLang="en-US" dirty="0">
                <a:latin typeface="Times New Roman" pitchFamily="18" charset="0"/>
              </a:rPr>
              <a:t>Our historic average P/E as adjusted, we will just accept the adjusted amount for our purposes, is 9.0 </a:t>
            </a:r>
            <a:r>
              <a:rPr lang="en-US" altLang="en-US" dirty="0">
                <a:latin typeface="Calibri" panose="020F0502020204030204" pitchFamily="34" charset="0"/>
                <a:cs typeface="Calibri" panose="020F0502020204030204" pitchFamily="34" charset="0"/>
              </a:rPr>
              <a:t>  ©</a:t>
            </a:r>
            <a:endParaRPr lang="en-US" altLang="en-US" dirty="0">
              <a:latin typeface="Times New Roman" pitchFamily="18" charset="0"/>
            </a:endParaRPr>
          </a:p>
          <a:p>
            <a:r>
              <a:rPr lang="en-US" altLang="en-US" dirty="0">
                <a:latin typeface="Times New Roman" pitchFamily="18" charset="0"/>
              </a:rPr>
              <a:t>  </a:t>
            </a:r>
          </a:p>
          <a:p>
            <a:r>
              <a:rPr lang="en-US" altLang="en-US" dirty="0">
                <a:latin typeface="Times New Roman" pitchFamily="18" charset="0"/>
              </a:rPr>
              <a:t>Our current P/E of 6.5 is well below our historic average as adjusted of 9.0.  It looks like LaFarge is on sale, the P/E is well below the historic average.</a:t>
            </a:r>
          </a:p>
          <a:p>
            <a:endParaRPr lang="en-US" altLang="en-US" dirty="0">
              <a:latin typeface="Times New Roman" pitchFamily="18" charset="0"/>
            </a:endParaRPr>
          </a:p>
          <a:p>
            <a:r>
              <a:rPr lang="en-US" altLang="en-US" dirty="0">
                <a:latin typeface="Times New Roman" pitchFamily="18" charset="0"/>
              </a:rPr>
              <a:t>You may also notice that the current P/E of 6.5 is actually below our historic average Low P/E as adjusted of 7.0 </a:t>
            </a:r>
            <a:r>
              <a:rPr lang="en-US" altLang="en-US" dirty="0">
                <a:latin typeface="Calibri" panose="020F0502020204030204" pitchFamily="34" charset="0"/>
                <a:cs typeface="Calibri" panose="020F0502020204030204" pitchFamily="34" charset="0"/>
              </a:rPr>
              <a:t>©  This really looks like a fire sale.  When the P/E is in fire sale range, I would revisit my research to make sure that there isn’t a reason the company is at fire sale prices.</a:t>
            </a:r>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a:p>
            <a:r>
              <a:rPr lang="en-US" altLang="en-US" dirty="0">
                <a:latin typeface="Times New Roman" pitchFamily="18" charset="0"/>
              </a:rPr>
              <a:t>ORIGINAL NOTES</a:t>
            </a:r>
          </a:p>
          <a:p>
            <a:r>
              <a:rPr lang="en-US" altLang="en-US" dirty="0">
                <a:latin typeface="Times New Roman" pitchFamily="18" charset="0"/>
              </a:rPr>
              <a:t>Current PE well below historic average PE, and in fact a little lower than average low P/E --- i.e., room for P/E expansion</a:t>
            </a:r>
          </a:p>
          <a:p>
            <a:endParaRPr lang="en-US" altLang="en-US" dirty="0">
              <a:latin typeface="Times New Roman" pitchFamily="18" charset="0"/>
            </a:endParaRPr>
          </a:p>
          <a:p>
            <a:r>
              <a:rPr lang="en-US" altLang="en-US" dirty="0">
                <a:latin typeface="Times New Roman" pitchFamily="18" charset="0"/>
              </a:rPr>
              <a:t>One bad thing about using NSA here is that when you change the estimated future P/E values in section 4, NSA actually goes back to section 3 and changes the historic average P/E ratios in lines 7 &amp; 8.   I consider that barbaric, but do understand the tradeoff (they’re trying to make RV come out more logically).   Anyway, bottom line is that however you slice it, whether the historic average P/E ratio is 10.6 or 9.0, the current P/E of 6.5 when bought was well below the high and even the historic low P/E.    Assuming it wasn’t a deal that’s “too good to be true”, it was a bargain.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[36:30]  This is section 5 showing our expected Compounded Average Annual return.</a:t>
            </a:r>
          </a:p>
          <a:p>
            <a:endParaRPr lang="en-US" altLang="en-US" dirty="0">
              <a:latin typeface="Times New Roman" pitchFamily="18" charset="0"/>
            </a:endParaRPr>
          </a:p>
          <a:p>
            <a:r>
              <a:rPr lang="en-US" altLang="en-US" dirty="0">
                <a:latin typeface="Times New Roman" pitchFamily="18" charset="0"/>
              </a:rPr>
              <a:t>The expected potential return on our investment is 21.5%. </a:t>
            </a:r>
            <a:r>
              <a:rPr lang="en-US" altLang="en-US" dirty="0">
                <a:latin typeface="Calibri" panose="020F0502020204030204" pitchFamily="34" charset="0"/>
                <a:cs typeface="Calibri" panose="020F0502020204030204" pitchFamily="34" charset="0"/>
              </a:rPr>
              <a:t>©   </a:t>
            </a:r>
            <a:r>
              <a:rPr lang="en-US" altLang="en-US" dirty="0">
                <a:latin typeface="Times New Roman" pitchFamily="18" charset="0"/>
              </a:rPr>
              <a:t>Our expected average yield is 3.4% </a:t>
            </a:r>
            <a:r>
              <a:rPr lang="en-US" altLang="en-US" dirty="0">
                <a:latin typeface="Calibri" panose="020F0502020204030204" pitchFamily="34" charset="0"/>
                <a:cs typeface="Calibri" panose="020F0502020204030204" pitchFamily="34" charset="0"/>
              </a:rPr>
              <a:t>© And, w</a:t>
            </a:r>
            <a:r>
              <a:rPr lang="en-US" altLang="en-US" dirty="0">
                <a:latin typeface="Times New Roman" pitchFamily="18" charset="0"/>
              </a:rPr>
              <a:t>e expect price to appreciate 18.1% </a:t>
            </a:r>
            <a:r>
              <a:rPr lang="en-US" altLang="en-US" dirty="0">
                <a:latin typeface="Calibri" panose="020F0502020204030204" pitchFamily="34" charset="0"/>
                <a:cs typeface="Calibri" panose="020F0502020204030204" pitchFamily="34" charset="0"/>
              </a:rPr>
              <a:t>©</a:t>
            </a:r>
          </a:p>
          <a:p>
            <a:endParaRPr lang="en-US" altLang="en-US" dirty="0">
              <a:latin typeface="Calibri" panose="020F0502020204030204" pitchFamily="34" charset="0"/>
              <a:cs typeface="Calibri" panose="020F0502020204030204" pitchFamily="34" charset="0"/>
            </a:endParaRPr>
          </a:p>
          <a:p>
            <a:r>
              <a:rPr lang="en-US" altLang="en-US" dirty="0">
                <a:latin typeface="Calibri" panose="020F0502020204030204" pitchFamily="34" charset="0"/>
                <a:cs typeface="Calibri" panose="020F0502020204030204" pitchFamily="34" charset="0"/>
              </a:rPr>
              <a:t>Of our 18.1% stock price appreciation, how much can we expect will contributed by EPS growth?  That is right,  6.4% - remember two slide ago we showed the estimated future EPS growth?  It was 6.4%</a:t>
            </a:r>
          </a:p>
          <a:p>
            <a:endParaRPr lang="en-US" altLang="en-US" dirty="0">
              <a:latin typeface="Calibri" panose="020F0502020204030204" pitchFamily="34" charset="0"/>
              <a:cs typeface="Calibri" panose="020F0502020204030204" pitchFamily="34" charset="0"/>
            </a:endParaRPr>
          </a:p>
          <a:p>
            <a:r>
              <a:rPr lang="en-US" altLang="en-US" dirty="0">
                <a:latin typeface="Calibri" panose="020F0502020204030204" pitchFamily="34" charset="0"/>
                <a:cs typeface="Calibri" panose="020F0502020204030204" pitchFamily="34" charset="0"/>
              </a:rPr>
              <a:t>If our stock price is expected to appreciate 18.1%, and we can attribute 6.4% of that appreciation to growth in Earnings Per Share, how much of our Stock Price appreciation is expected to come from buying at a Fire Sale?   18.1 – 6.4 leaves 11.7.   We expect to get a return on our investment of 11.7% simply due to the fact that we bought the stock at a great price.  In other words, we expect P/E expansion to contribute 11.7% growth in our stock price</a:t>
            </a:r>
          </a:p>
          <a:p>
            <a:endParaRPr lang="en-US" altLang="en-US" dirty="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[38:00]  This is the updated SSG for LaFarge on the day it was sold, again using Value Line data current at that time.</a:t>
            </a:r>
          </a:p>
          <a:p>
            <a:endParaRPr lang="en-US" altLang="en-US" dirty="0">
              <a:latin typeface="Times New Roman" pitchFamily="18" charset="0"/>
            </a:endParaRPr>
          </a:p>
          <a:p>
            <a:r>
              <a:rPr lang="en-US" altLang="en-US" dirty="0">
                <a:latin typeface="Times New Roman" pitchFamily="18" charset="0"/>
              </a:rPr>
              <a:t>Notice  </a:t>
            </a:r>
            <a:r>
              <a:rPr lang="en-US" altLang="en-US" dirty="0">
                <a:latin typeface="Calibri" panose="020F0502020204030204" pitchFamily="34" charset="0"/>
                <a:cs typeface="Calibri" panose="020F0502020204030204" pitchFamily="34" charset="0"/>
              </a:rPr>
              <a:t>© </a:t>
            </a:r>
            <a:r>
              <a:rPr lang="en-US" altLang="en-US" dirty="0">
                <a:latin typeface="Times New Roman" pitchFamily="18" charset="0"/>
              </a:rPr>
              <a:t>that the Current P/E of 14.3 is well </a:t>
            </a:r>
            <a:r>
              <a:rPr lang="en-US" altLang="en-US" i="1" dirty="0">
                <a:latin typeface="Times New Roman" pitchFamily="18" charset="0"/>
              </a:rPr>
              <a:t>above</a:t>
            </a:r>
            <a:r>
              <a:rPr lang="en-US" altLang="en-US" dirty="0">
                <a:latin typeface="Times New Roman" pitchFamily="18" charset="0"/>
              </a:rPr>
              <a:t> the historic average PE of 9.0, and in fact above the average high PE of 11.  This seems to indicate that there is no room for PE expansion.</a:t>
            </a:r>
          </a:p>
          <a:p>
            <a:endParaRPr lang="en-US" altLang="en-US" dirty="0">
              <a:latin typeface="Times New Roman" pitchFamily="18" charset="0"/>
            </a:endParaRPr>
          </a:p>
          <a:p>
            <a:r>
              <a:rPr lang="en-US" altLang="en-US" dirty="0">
                <a:latin typeface="Times New Roman" pitchFamily="18" charset="0"/>
              </a:rPr>
              <a:t>The stock is very expensive at this point.  It is selling for 14.3 times its Earnings Per Share, when on average it only sells for 9.0 times its EPS.  In fact, on average, the highest the P/E normally goes is 11 times its EPS.</a:t>
            </a:r>
          </a:p>
          <a:p>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a:p>
            <a:r>
              <a:rPr lang="en-US" altLang="en-US" dirty="0">
                <a:latin typeface="Times New Roman" pitchFamily="18" charset="0"/>
              </a:rPr>
              <a:t>ORIGINAL NOTES</a:t>
            </a:r>
          </a:p>
          <a:p>
            <a:r>
              <a:rPr lang="en-US" altLang="en-US" dirty="0">
                <a:latin typeface="Times New Roman" pitchFamily="18" charset="0"/>
              </a:rPr>
              <a:t>Per the slide title, this is from a different (updated) SSG created for LAF on the day sold, again using Value Line data current at that time.</a:t>
            </a:r>
          </a:p>
          <a:p>
            <a:endParaRPr lang="en-US" altLang="en-US" dirty="0">
              <a:latin typeface="Times New Roman" pitchFamily="18" charset="0"/>
            </a:endParaRPr>
          </a:p>
          <a:p>
            <a:r>
              <a:rPr lang="en-US" altLang="en-US" dirty="0">
                <a:latin typeface="Times New Roman" pitchFamily="18" charset="0"/>
              </a:rPr>
              <a:t>Current PE is now well </a:t>
            </a:r>
            <a:r>
              <a:rPr lang="en-US" altLang="en-US" i="1" dirty="0">
                <a:latin typeface="Times New Roman" pitchFamily="18" charset="0"/>
              </a:rPr>
              <a:t>above</a:t>
            </a:r>
            <a:r>
              <a:rPr lang="en-US" altLang="en-US" dirty="0">
                <a:latin typeface="Times New Roman" pitchFamily="18" charset="0"/>
              </a:rPr>
              <a:t> the historic average PE, and in fact above the average high PE --- i.e., no room for PE expansion</a:t>
            </a:r>
          </a:p>
          <a:p>
            <a:endParaRPr lang="en-US" altLang="en-US" dirty="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Right now, Price Appreciation makes up 4.1%  </a:t>
            </a:r>
            <a:r>
              <a:rPr lang="en-US" altLang="en-US" dirty="0">
                <a:latin typeface="Calibri" panose="020F0502020204030204" pitchFamily="34" charset="0"/>
                <a:cs typeface="Calibri" panose="020F0502020204030204" pitchFamily="34" charset="0"/>
              </a:rPr>
              <a:t>© </a:t>
            </a:r>
            <a:r>
              <a:rPr lang="en-US" altLang="en-US" dirty="0">
                <a:latin typeface="Times New Roman" pitchFamily="18" charset="0"/>
              </a:rPr>
              <a:t>of our Total Return </a:t>
            </a:r>
            <a:r>
              <a:rPr lang="en-US" altLang="en-US" dirty="0">
                <a:latin typeface="Calibri" panose="020F0502020204030204" pitchFamily="34" charset="0"/>
                <a:cs typeface="Calibri" panose="020F0502020204030204" pitchFamily="34" charset="0"/>
              </a:rPr>
              <a:t>©</a:t>
            </a:r>
            <a:r>
              <a:rPr lang="en-US" altLang="en-US" dirty="0">
                <a:latin typeface="Times New Roman" pitchFamily="18" charset="0"/>
              </a:rPr>
              <a:t>. That is well below the 6.4% Earnings per Share growth rate we had originally projected for LaFarge.</a:t>
            </a:r>
          </a:p>
          <a:p>
            <a:endParaRPr lang="en-US" altLang="en-US" dirty="0">
              <a:latin typeface="Times New Roman" pitchFamily="18" charset="0"/>
            </a:endParaRPr>
          </a:p>
          <a:p>
            <a:r>
              <a:rPr lang="en-US" altLang="en-US" dirty="0">
                <a:latin typeface="Times New Roman" pitchFamily="18" charset="0"/>
              </a:rPr>
              <a:t>If the Price Appreciation is less than the EPS Growth Rate, P/E is costing us return, it is reducing our Total Return because we expect it go to lower than it is at the moment.  This is P/E Contraction.</a:t>
            </a:r>
          </a:p>
          <a:p>
            <a:endParaRPr lang="en-US" altLang="en-US" dirty="0">
              <a:latin typeface="Times New Roman" pitchFamily="18" charset="0"/>
            </a:endParaRPr>
          </a:p>
          <a:p>
            <a:r>
              <a:rPr lang="en-US" altLang="en-US" dirty="0">
                <a:latin typeface="Times New Roman" pitchFamily="18" charset="0"/>
              </a:rPr>
              <a:t>So what do you do?</a:t>
            </a:r>
          </a:p>
          <a:p>
            <a:endParaRPr lang="en-US" altLang="en-US" dirty="0">
              <a:latin typeface="Times New Roman" pitchFamily="18" charset="0"/>
            </a:endParaRPr>
          </a:p>
          <a:p>
            <a:r>
              <a:rPr lang="en-US" altLang="en-US" dirty="0">
                <a:latin typeface="Times New Roman" pitchFamily="18" charset="0"/>
              </a:rPr>
              <a:t>Replace, or in this case maybe just sell even if no replacement candidate is available.  If we really expect we could get P/E contraction, then selling even without a replacement might make sense.   </a:t>
            </a:r>
          </a:p>
          <a:p>
            <a:endParaRPr lang="en-US" altLang="en-US" dirty="0">
              <a:latin typeface="Times New Roman" pitchFamily="18" charset="0"/>
            </a:endParaRPr>
          </a:p>
          <a:p>
            <a:r>
              <a:rPr lang="en-US" altLang="en-US" dirty="0">
                <a:latin typeface="Times New Roman" pitchFamily="18" charset="0"/>
              </a:rPr>
              <a:t>Of course it’s better to replace than “just sell”, that way we remain fully invested.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a:t>
            </a:r>
          </a:p>
        </p:txBody>
      </p:sp>
      <p:sp>
        <p:nvSpPr>
          <p:cNvPr id="4" name="Rectangle 3">
            <a:extLst>
              <a:ext uri="{FF2B5EF4-FFF2-40B4-BE49-F238E27FC236}">
                <a16:creationId xmlns:a16="http://schemas.microsoft.com/office/drawing/2014/main" id="{6B189B37-EBC6-4786-B319-607651D201A6}"/>
              </a:ext>
            </a:extLst>
          </p:cNvPr>
          <p:cNvSpPr txBox="1">
            <a:spLocks noChangeArrowheads="1"/>
          </p:cNvSpPr>
          <p:nvPr/>
        </p:nvSpPr>
        <p:spPr bwMode="auto">
          <a:xfrm>
            <a:off x="1160563" y="3591077"/>
            <a:ext cx="7680127" cy="329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lvl1pPr algn="l" rtl="0" fontAlgn="base">
              <a:spcBef>
                <a:spcPct val="30000"/>
              </a:spcBef>
              <a:spcAft>
                <a:spcPct val="0"/>
              </a:spcAft>
              <a:defRPr sz="1200" kern="1200">
                <a:solidFill>
                  <a:schemeClr val="tx1"/>
                </a:solidFill>
                <a:latin typeface="Times New Roman" charset="0"/>
                <a:ea typeface="+mn-ea"/>
                <a:cs typeface="Arial" pitchFamily="34" charset="0"/>
              </a:defRPr>
            </a:lvl1pPr>
            <a:lvl2pPr marL="457200" algn="l" rtl="0" fontAlgn="base">
              <a:spcBef>
                <a:spcPct val="30000"/>
              </a:spcBef>
              <a:spcAft>
                <a:spcPct val="0"/>
              </a:spcAft>
              <a:defRPr sz="1200" kern="1200">
                <a:solidFill>
                  <a:schemeClr val="tx1"/>
                </a:solidFill>
                <a:latin typeface="Times New Roman" charset="0"/>
                <a:ea typeface="+mn-ea"/>
                <a:cs typeface="Arial" pitchFamily="34" charset="0"/>
              </a:defRPr>
            </a:lvl2pPr>
            <a:lvl3pPr marL="914400" algn="l" rtl="0" fontAlgn="base">
              <a:spcBef>
                <a:spcPct val="30000"/>
              </a:spcBef>
              <a:spcAft>
                <a:spcPct val="0"/>
              </a:spcAft>
              <a:defRPr sz="1200" kern="1200">
                <a:solidFill>
                  <a:schemeClr val="tx1"/>
                </a:solidFill>
                <a:latin typeface="Times New Roman" charset="0"/>
                <a:ea typeface="+mn-ea"/>
                <a:cs typeface="Arial" pitchFamily="34" charset="0"/>
              </a:defRPr>
            </a:lvl3pPr>
            <a:lvl4pPr marL="1371600" algn="l" rtl="0" fontAlgn="base">
              <a:spcBef>
                <a:spcPct val="30000"/>
              </a:spcBef>
              <a:spcAft>
                <a:spcPct val="0"/>
              </a:spcAft>
              <a:defRPr sz="1200" kern="1200">
                <a:solidFill>
                  <a:schemeClr val="tx1"/>
                </a:solidFill>
                <a:latin typeface="Times New Roman" charset="0"/>
                <a:ea typeface="+mn-ea"/>
                <a:cs typeface="Arial" pitchFamily="34" charset="0"/>
              </a:defRPr>
            </a:lvl4pPr>
            <a:lvl5pPr marL="1828800" algn="l" rtl="0" fontAlgn="base">
              <a:spcBef>
                <a:spcPct val="30000"/>
              </a:spcBef>
              <a:spcAft>
                <a:spcPct val="0"/>
              </a:spcAft>
              <a:defRPr sz="1200" kern="1200">
                <a:solidFill>
                  <a:schemeClr val="tx1"/>
                </a:solidFill>
                <a:latin typeface="Times New Roman"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altLang="en-US" b="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a:xfrm>
            <a:off x="960538" y="3474963"/>
            <a:ext cx="7680127" cy="3291114"/>
          </a:xfrm>
        </p:spPr>
        <p:txBody>
          <a:bodyPr/>
          <a:lstStyle/>
          <a:p>
            <a:endParaRPr lang="en-US" altLang="en-US" dirty="0">
              <a:latin typeface="Times New Roman" pitchFamily="18" charset="0"/>
            </a:endParaRPr>
          </a:p>
          <a:p>
            <a:r>
              <a:rPr lang="en-US" altLang="en-US" dirty="0">
                <a:latin typeface="Times New Roman" pitchFamily="18" charset="0"/>
              </a:rPr>
              <a:t>BetterInvesting suggest that you invest in a stock because the company is of high Quality and the stock offers a good Value.   </a:t>
            </a:r>
          </a:p>
          <a:p>
            <a:endParaRPr lang="en-US" altLang="en-US" dirty="0">
              <a:latin typeface="Times New Roman" pitchFamily="18" charset="0"/>
            </a:endParaRPr>
          </a:p>
          <a:p>
            <a:r>
              <a:rPr lang="en-US" altLang="en-US" dirty="0">
                <a:latin typeface="Times New Roman" pitchFamily="18" charset="0"/>
              </a:rPr>
              <a:t>We are really looking for two things – Is the company of sufficient quality for us to invest in it for our portfolio, and Can we purchase it at a price where we can make a sufficient return on our investment.</a:t>
            </a:r>
          </a:p>
          <a:p>
            <a:endParaRPr lang="en-US" altLang="en-US" dirty="0">
              <a:latin typeface="Times New Roman" pitchFamily="18" charset="0"/>
            </a:endParaRPr>
          </a:p>
          <a:p>
            <a:r>
              <a:rPr lang="en-US" altLang="en-US" dirty="0">
                <a:latin typeface="Times New Roman" pitchFamily="18" charset="0"/>
              </a:rPr>
              <a:t>Ultimately, we want quality companies at a reasonable price.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2B03F6-726F-43AB-8978-174FA6DEB4C2}" type="slidenum">
              <a:rPr lang="en-US" smtClean="0"/>
              <a:pPr/>
              <a:t>51</a:t>
            </a:fld>
            <a:endParaRPr lang="en-US"/>
          </a:p>
        </p:txBody>
      </p:sp>
    </p:spTree>
    <p:extLst>
      <p:ext uri="{BB962C8B-B14F-4D97-AF65-F5344CB8AC3E}">
        <p14:creationId xmlns:p14="http://schemas.microsoft.com/office/powerpoint/2010/main" val="16507084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xfrm>
            <a:off x="960538" y="3474963"/>
            <a:ext cx="7680127" cy="3291114"/>
          </a:xfrm>
        </p:spPr>
        <p:txBody>
          <a:bodyPr/>
          <a:lstStyle/>
          <a:p>
            <a:endParaRPr lang="en-US">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a:xfrm>
            <a:off x="960538" y="3474963"/>
            <a:ext cx="7680127" cy="3291114"/>
          </a:xfrm>
        </p:spPr>
        <p:txBody>
          <a:bodyPr/>
          <a:lstStyle/>
          <a:p>
            <a:endParaRPr lang="en-US"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r>
              <a:rPr lang="en-US" altLang="en-US" dirty="0">
                <a:latin typeface="Times New Roman" pitchFamily="18" charset="0"/>
              </a:rPr>
              <a:t>Most of us think in terms of the Hare, the fast growing companies.</a:t>
            </a:r>
          </a:p>
          <a:p>
            <a:endParaRPr lang="en-US" altLang="en-US" dirty="0">
              <a:latin typeface="Times New Roman" pitchFamily="18" charset="0"/>
            </a:endParaRPr>
          </a:p>
          <a:p>
            <a:r>
              <a:rPr lang="en-US" altLang="en-US" dirty="0">
                <a:latin typeface="Times New Roman" pitchFamily="18" charset="0"/>
              </a:rPr>
              <a:t>We often focus on the growth of the hare and forget about the higher risk, and about volatility.  </a:t>
            </a:r>
          </a:p>
          <a:p>
            <a:r>
              <a:rPr lang="en-US" altLang="en-US" dirty="0">
                <a:latin typeface="Times New Roman" pitchFamily="18" charset="0"/>
              </a:rPr>
              <a:t>Some fast growing hares simply aren’t of sufficient quality, but we are so focused on the growth rate that we don’t pay sufficient attention to whether it is a good, strong company.</a:t>
            </a:r>
          </a:p>
          <a:p>
            <a:endParaRPr lang="en-US" altLang="en-US" dirty="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So what about the Tortoises, the larger slower growing companies.  Can they be what we are looking for in a company to invest in?</a:t>
            </a:r>
          </a:p>
          <a:p>
            <a:endParaRPr lang="en-US" altLang="en-US" dirty="0">
              <a:latin typeface="Times New Roman" pitchFamily="18" charset="0"/>
            </a:endParaRPr>
          </a:p>
          <a:p>
            <a:r>
              <a:rPr lang="en-US" altLang="en-US" dirty="0">
                <a:latin typeface="Times New Roman" pitchFamily="18" charset="0"/>
              </a:rPr>
              <a:t>Absolutely,  a slower growing company is often a larger, stronger company that hopefully is better quality than some of the Hares and as we will see there are times when they can be a good value and be on sale.</a:t>
            </a:r>
          </a:p>
          <a:p>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a:p>
            <a:r>
              <a:rPr lang="en-US" altLang="en-US" dirty="0">
                <a:latin typeface="Times New Roman" pitchFamily="18" charset="0"/>
              </a:rPr>
              <a:t>ORIGINAL NOTES</a:t>
            </a:r>
          </a:p>
          <a:p>
            <a:r>
              <a:rPr lang="en-US" altLang="en-US" dirty="0">
                <a:latin typeface="Times New Roman" pitchFamily="18" charset="0"/>
              </a:rPr>
              <a:t>Why invest in a slower growing companies?  Because it’s possible for a company with slower growth prospects to meet the investment standards suggested by BetterInvesting.</a:t>
            </a:r>
          </a:p>
          <a:p>
            <a:endParaRPr lang="en-US" altLang="en-US" dirty="0">
              <a:latin typeface="Times New Roman" pitchFamily="18" charset="0"/>
            </a:endParaRPr>
          </a:p>
          <a:p>
            <a:r>
              <a:rPr lang="en-US" altLang="en-US" dirty="0">
                <a:latin typeface="Times New Roman" pitchFamily="18" charset="0"/>
              </a:rPr>
              <a:t>BetterInvesting suggest that you invest in a stock because the company is of high Quality and the stock offers a good Value.  A company with only moderate growth prospects can offer both of these.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a:xfrm>
            <a:off x="960538" y="3474963"/>
            <a:ext cx="7680127" cy="3291114"/>
          </a:xfrm>
        </p:spPr>
        <p:txBody>
          <a:bodyPr/>
          <a:lstStyle/>
          <a:p>
            <a:r>
              <a:rPr lang="en-US" altLang="en-US" dirty="0">
                <a:latin typeface="Times New Roman" pitchFamily="18" charset="0"/>
              </a:rPr>
              <a:t>BI’s Stock Selection Handbook showed “anticipated growth rate” for large companies is about 7% to 10%</a:t>
            </a:r>
          </a:p>
          <a:p>
            <a:r>
              <a:rPr lang="en-US" altLang="en-US" dirty="0">
                <a:latin typeface="Times New Roman" pitchFamily="18" charset="0"/>
              </a:rPr>
              <a:t>The previous “official guide”, Starting and Running a Profitable Investment Club showed the range as 5% - 7%.</a:t>
            </a:r>
          </a:p>
          <a:p>
            <a:r>
              <a:rPr lang="en-US" altLang="en-US" dirty="0">
                <a:latin typeface="Times New Roman" pitchFamily="18" charset="0"/>
              </a:rPr>
              <a:t>The expectation is somewhat based on the economic environment we find ourselves in.</a:t>
            </a:r>
          </a:p>
          <a:p>
            <a:r>
              <a:rPr lang="en-US" altLang="en-US" dirty="0">
                <a:latin typeface="Times New Roman" pitchFamily="18" charset="0"/>
              </a:rPr>
              <a:t>Considering these Tortoises opens up many more options as potential investments.</a:t>
            </a:r>
          </a:p>
          <a:p>
            <a:r>
              <a:rPr lang="en-US" altLang="en-US" dirty="0">
                <a:latin typeface="Times New Roman" pitchFamily="18" charset="0"/>
              </a:rPr>
              <a:t>Smaller companies have a higher “anticipated growth rate”</a:t>
            </a:r>
          </a:p>
          <a:p>
            <a:endParaRPr lang="en-US" altLang="en-US" dirty="0">
              <a:latin typeface="Times New Roman" pitchFamily="18" charset="0"/>
            </a:endParaRPr>
          </a:p>
          <a:p>
            <a:r>
              <a:rPr lang="en-US" altLang="en-US" dirty="0">
                <a:latin typeface="Times New Roman" pitchFamily="18" charset="0"/>
              </a:rPr>
              <a:t>It is simple: If a company sells $100, how much in additional sales does it need to have 100% growth.  $100</a:t>
            </a:r>
          </a:p>
          <a:p>
            <a:r>
              <a:rPr lang="en-US" altLang="en-US" dirty="0">
                <a:latin typeface="Times New Roman" pitchFamily="18" charset="0"/>
              </a:rPr>
              <a:t>If the larger company sells $1 million dollars, how much more would the larger company need to sell to maintain a 100% growth rate?  That’s right, another $1 million dollars. That is why larger companies tend to grow slower.</a:t>
            </a:r>
          </a:p>
          <a:p>
            <a:endParaRPr lang="en-US" altLang="en-US" dirty="0">
              <a:latin typeface="Times New Roman" pitchFamily="18" charset="0"/>
            </a:endParaRPr>
          </a:p>
          <a:p>
            <a:r>
              <a:rPr lang="en-US" altLang="en-US" dirty="0">
                <a:latin typeface="Times New Roman" pitchFamily="18" charset="0"/>
              </a:rPr>
              <a:t>ORIGINAL NOTES</a:t>
            </a:r>
          </a:p>
          <a:p>
            <a:r>
              <a:rPr lang="en-US" altLang="en-US" dirty="0">
                <a:latin typeface="Times New Roman" pitchFamily="18" charset="0"/>
              </a:rPr>
              <a:t>BI Stock Selection Handbook </a:t>
            </a:r>
            <a:r>
              <a:rPr lang="en-US" altLang="en-US" dirty="0" err="1">
                <a:latin typeface="Times New Roman" pitchFamily="18" charset="0"/>
              </a:rPr>
              <a:t>pg</a:t>
            </a:r>
            <a:r>
              <a:rPr lang="en-US" altLang="en-US" dirty="0">
                <a:latin typeface="Times New Roman" pitchFamily="18" charset="0"/>
              </a:rPr>
              <a:t> 6 shows “anticipated growth rate” of 7%-10% for large companies (over $5 billion in annual sales).  Note that the previous “official guide” that came out in 1996 (“Starting and Running a Profitable Investment Club”) talks about aiming for growth potential of 5% - 7% from “major companies” (page 22).</a:t>
            </a:r>
          </a:p>
          <a:p>
            <a:endParaRPr lang="en-US" altLang="en-US" dirty="0">
              <a:latin typeface="Times New Roman" pitchFamily="18" charset="0"/>
            </a:endParaRPr>
          </a:p>
          <a:p>
            <a:r>
              <a:rPr lang="en-US" altLang="en-US" dirty="0">
                <a:latin typeface="Times New Roman" pitchFamily="18" charset="0"/>
              </a:rPr>
              <a:t>By not limiting yourself to just high growth stocks, you have a larger selection of stocks to choose from.</a:t>
            </a:r>
          </a:p>
          <a:p>
            <a:endParaRPr lang="en-US" altLang="en-US" dirty="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r>
              <a:rPr lang="en-US" altLang="en-US" dirty="0">
                <a:latin typeface="Times New Roman" pitchFamily="18" charset="0"/>
              </a:rPr>
              <a:t>As we know from the story of the Tortoise and the Hare, sometimes the Tortoise does win the race, and our slower growing companies can turn out to be that Tortoise.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FFFFFF"/>
            </a:gs>
            <a:gs pos="25000">
              <a:srgbClr val="DDF3EA"/>
            </a:gs>
            <a:gs pos="75000">
              <a:srgbClr val="CCEEDF"/>
            </a:gs>
            <a:gs pos="100000">
              <a:srgbClr val="60C99C"/>
            </a:gs>
          </a:gsLst>
          <a:lin ang="2700000"/>
        </a:gradFill>
        <a:effectLst/>
      </p:bgPr>
    </p:bg>
    <p:spTree>
      <p:nvGrpSpPr>
        <p:cNvPr id="1" name=""/>
        <p:cNvGrpSpPr/>
        <p:nvPr/>
      </p:nvGrpSpPr>
      <p:grpSpPr>
        <a:xfrm>
          <a:off x="0" y="0"/>
          <a:ext cx="0" cy="0"/>
          <a:chOff x="0" y="0"/>
          <a:chExt cx="0" cy="0"/>
        </a:xfrm>
      </p:grpSpPr>
      <p:sp>
        <p:nvSpPr>
          <p:cNvPr id="1035" name="Text Box 11"/>
          <p:cNvSpPr txBox="1">
            <a:spLocks noChangeArrowheads="1"/>
          </p:cNvSpPr>
          <p:nvPr userDrawn="1"/>
        </p:nvSpPr>
        <p:spPr bwMode="auto">
          <a:xfrm>
            <a:off x="0" y="6218238"/>
            <a:ext cx="9144000" cy="639762"/>
          </a:xfrm>
          <a:prstGeom prst="rect">
            <a:avLst/>
          </a:prstGeom>
          <a:solidFill>
            <a:schemeClr val="bg1"/>
          </a:solidFill>
          <a:ln w="38100">
            <a:solidFill>
              <a:schemeClr val="accent5">
                <a:lumMod val="75000"/>
              </a:schemeClr>
            </a:solidFill>
            <a:miter lim="800000"/>
            <a:headEnd/>
            <a:tailEnd/>
          </a:ln>
          <a:effectLst/>
        </p:spPr>
        <p:txBody>
          <a:bodyPr/>
          <a:lstStyle/>
          <a:p>
            <a:pPr>
              <a:defRPr/>
            </a:pPr>
            <a:endParaRPr lang="en-US" b="0">
              <a:latin typeface="Arial Black" pitchFamily="34" charset="0"/>
              <a:cs typeface="Times New Roman" charset="0"/>
            </a:endParaRPr>
          </a:p>
        </p:txBody>
      </p:sp>
      <p:sp>
        <p:nvSpPr>
          <p:cNvPr id="1031" name="Text Box 7"/>
          <p:cNvSpPr txBox="1">
            <a:spLocks noChangeArrowheads="1"/>
          </p:cNvSpPr>
          <p:nvPr userDrawn="1"/>
        </p:nvSpPr>
        <p:spPr bwMode="auto">
          <a:xfrm>
            <a:off x="8792" y="0"/>
            <a:ext cx="9144000" cy="461665"/>
          </a:xfrm>
          <a:prstGeom prst="rect">
            <a:avLst/>
          </a:prstGeom>
          <a:solidFill>
            <a:schemeClr val="accent5">
              <a:lumMod val="75000"/>
            </a:schemeClr>
          </a:solidFill>
          <a:ln w="38100">
            <a:solidFill>
              <a:schemeClr val="accent5">
                <a:lumMod val="75000"/>
              </a:schemeClr>
            </a:solidFill>
            <a:miter lim="800000"/>
            <a:headEnd/>
            <a:tailEnd/>
          </a:ln>
          <a:effectLst/>
        </p:spPr>
        <p:txBody>
          <a:bodyPr>
            <a:spAutoFit/>
          </a:bodyPr>
          <a:lstStyle>
            <a:lvl1pPr eaLnBrk="0" hangingPunct="0">
              <a:defRPr sz="2400">
                <a:solidFill>
                  <a:schemeClr val="tx1"/>
                </a:solidFill>
                <a:latin typeface="Arial Black" pitchFamily="34" charset="0"/>
                <a:cs typeface="Times New Roman" pitchFamily="18" charset="0"/>
              </a:defRPr>
            </a:lvl1pPr>
            <a:lvl2pPr marL="742950" indent="-285750" eaLnBrk="0" hangingPunct="0">
              <a:defRPr sz="2400">
                <a:solidFill>
                  <a:schemeClr val="tx1"/>
                </a:solidFill>
                <a:latin typeface="Arial Black" pitchFamily="34" charset="0"/>
                <a:cs typeface="Times New Roman" pitchFamily="18" charset="0"/>
              </a:defRPr>
            </a:lvl2pPr>
            <a:lvl3pPr marL="1143000" indent="-228600" eaLnBrk="0" hangingPunct="0">
              <a:defRPr sz="2400">
                <a:solidFill>
                  <a:schemeClr val="tx1"/>
                </a:solidFill>
                <a:latin typeface="Arial Black" pitchFamily="34" charset="0"/>
                <a:cs typeface="Times New Roman" pitchFamily="18" charset="0"/>
              </a:defRPr>
            </a:lvl3pPr>
            <a:lvl4pPr marL="1600200" indent="-228600" eaLnBrk="0" hangingPunct="0">
              <a:defRPr sz="2400">
                <a:solidFill>
                  <a:schemeClr val="tx1"/>
                </a:solidFill>
                <a:latin typeface="Arial Black" pitchFamily="34" charset="0"/>
                <a:cs typeface="Times New Roman" pitchFamily="18" charset="0"/>
              </a:defRPr>
            </a:lvl4pPr>
            <a:lvl5pPr marL="2057400" indent="-228600" eaLnBrk="0" hangingPunct="0">
              <a:defRPr sz="2400">
                <a:solidFill>
                  <a:schemeClr val="tx1"/>
                </a:solidFill>
                <a:latin typeface="Arial Black" pitchFamily="34" charset="0"/>
                <a:cs typeface="Times New Roman" pitchFamily="18" charset="0"/>
              </a:defRPr>
            </a:lvl5pPr>
            <a:lvl6pPr marL="2514600" indent="-228600" eaLnBrk="0" fontAlgn="base" hangingPunct="0">
              <a:spcBef>
                <a:spcPct val="50000"/>
              </a:spcBef>
              <a:spcAft>
                <a:spcPct val="0"/>
              </a:spcAft>
              <a:defRPr sz="2400">
                <a:solidFill>
                  <a:schemeClr val="tx1"/>
                </a:solidFill>
                <a:latin typeface="Arial Black" pitchFamily="34" charset="0"/>
                <a:cs typeface="Times New Roman" pitchFamily="18" charset="0"/>
              </a:defRPr>
            </a:lvl6pPr>
            <a:lvl7pPr marL="2971800" indent="-228600" eaLnBrk="0" fontAlgn="base" hangingPunct="0">
              <a:spcBef>
                <a:spcPct val="50000"/>
              </a:spcBef>
              <a:spcAft>
                <a:spcPct val="0"/>
              </a:spcAft>
              <a:defRPr sz="2400">
                <a:solidFill>
                  <a:schemeClr val="tx1"/>
                </a:solidFill>
                <a:latin typeface="Arial Black" pitchFamily="34" charset="0"/>
                <a:cs typeface="Times New Roman" pitchFamily="18" charset="0"/>
              </a:defRPr>
            </a:lvl7pPr>
            <a:lvl8pPr marL="3429000" indent="-228600" eaLnBrk="0" fontAlgn="base" hangingPunct="0">
              <a:spcBef>
                <a:spcPct val="50000"/>
              </a:spcBef>
              <a:spcAft>
                <a:spcPct val="0"/>
              </a:spcAft>
              <a:defRPr sz="2400">
                <a:solidFill>
                  <a:schemeClr val="tx1"/>
                </a:solidFill>
                <a:latin typeface="Arial Black" pitchFamily="34" charset="0"/>
                <a:cs typeface="Times New Roman" pitchFamily="18" charset="0"/>
              </a:defRPr>
            </a:lvl8pPr>
            <a:lvl9pPr marL="3886200" indent="-228600" eaLnBrk="0" fontAlgn="base" hangingPunct="0">
              <a:spcBef>
                <a:spcPct val="50000"/>
              </a:spcBef>
              <a:spcAft>
                <a:spcPct val="0"/>
              </a:spcAft>
              <a:defRPr sz="2400">
                <a:solidFill>
                  <a:schemeClr val="tx1"/>
                </a:solidFill>
                <a:latin typeface="Arial Black" pitchFamily="34" charset="0"/>
                <a:cs typeface="Times New Roman" pitchFamily="18" charset="0"/>
              </a:defRPr>
            </a:lvl9pPr>
          </a:lstStyle>
          <a:p>
            <a:pPr algn="ctr">
              <a:spcBef>
                <a:spcPct val="50000"/>
              </a:spcBef>
            </a:pPr>
            <a:r>
              <a:rPr lang="en-US" b="1" dirty="0">
                <a:solidFill>
                  <a:schemeClr val="bg1"/>
                </a:solidFill>
                <a:effectLst>
                  <a:outerShdw blurRad="38100" dist="38100" dir="2700000" algn="tl">
                    <a:srgbClr val="000000"/>
                  </a:outerShdw>
                </a:effectLst>
              </a:rPr>
              <a:t>What They Don’t Teach at BINC</a:t>
            </a:r>
            <a:endParaRPr lang="en-US" sz="2000" b="1" dirty="0">
              <a:solidFill>
                <a:schemeClr val="bg1"/>
              </a:solidFill>
              <a:effectLst>
                <a:outerShdw blurRad="38100" dist="38100" dir="2700000" algn="tl">
                  <a:srgbClr val="000000"/>
                </a:outerShdw>
              </a:effectLst>
            </a:endParaRPr>
          </a:p>
        </p:txBody>
      </p:sp>
      <p:sp>
        <p:nvSpPr>
          <p:cNvPr id="159767" name="Rectangle 23"/>
          <p:cNvSpPr>
            <a:spLocks noGrp="1" noChangeArrowheads="1"/>
          </p:cNvSpPr>
          <p:nvPr>
            <p:ph type="ctrTitle" sz="quarter"/>
          </p:nvPr>
        </p:nvSpPr>
        <p:spPr>
          <a:xfrm>
            <a:off x="685800" y="609600"/>
            <a:ext cx="77724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600" smtClean="0"/>
            </a:lvl1pPr>
          </a:lstStyle>
          <a:p>
            <a:pPr lvl="0"/>
            <a:r>
              <a:rPr lang="en-US" noProof="0" dirty="0"/>
              <a:t>Click to Add Title</a:t>
            </a:r>
          </a:p>
        </p:txBody>
      </p:sp>
      <p:sp>
        <p:nvSpPr>
          <p:cNvPr id="12" name="Text Box 4"/>
          <p:cNvSpPr txBox="1">
            <a:spLocks noChangeArrowheads="1"/>
          </p:cNvSpPr>
          <p:nvPr userDrawn="1"/>
        </p:nvSpPr>
        <p:spPr bwMode="auto">
          <a:xfrm>
            <a:off x="1708804" y="4160221"/>
            <a:ext cx="579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0" dirty="0"/>
              <a:t>Avi Horwitz</a:t>
            </a:r>
          </a:p>
        </p:txBody>
      </p:sp>
      <p:sp>
        <p:nvSpPr>
          <p:cNvPr id="14" name="Text Box 5"/>
          <p:cNvSpPr txBox="1">
            <a:spLocks noChangeArrowheads="1"/>
          </p:cNvSpPr>
          <p:nvPr userDrawn="1"/>
        </p:nvSpPr>
        <p:spPr bwMode="auto">
          <a:xfrm>
            <a:off x="6400800" y="5715000"/>
            <a:ext cx="2743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b="1" dirty="0"/>
              <a:t>June 29, 2020</a:t>
            </a: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a:xfrm>
            <a:off x="685800" y="2133600"/>
            <a:ext cx="7772400" cy="3429000"/>
          </a:xfrm>
        </p:spPr>
        <p:txBody>
          <a:bodyPr/>
          <a:lstStyle>
            <a:lvl1pPr>
              <a:defRPr>
                <a:latin typeface="+mn-lt"/>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2971800" y="6248400"/>
            <a:ext cx="1905000" cy="457200"/>
          </a:xfrm>
        </p:spPr>
        <p:txBody>
          <a:bodyPr/>
          <a:lstStyle>
            <a:lvl1pPr>
              <a:defRPr smtClean="0"/>
            </a:lvl1pPr>
          </a:lstStyle>
          <a:p>
            <a:pPr>
              <a:defRPr/>
            </a:pPr>
            <a:fld id="{2E345962-EEF8-463E-BE9F-20E13DC6895F}" type="slidenum">
              <a:rPr lang="en-US"/>
              <a:pPr>
                <a:defRPr/>
              </a:pPr>
              <a:t>‹#›</a:t>
            </a:fld>
            <a:endParaRPr lang="en-US" dirty="0"/>
          </a:p>
        </p:txBody>
      </p:sp>
    </p:spTree>
    <p:extLst>
      <p:ext uri="{BB962C8B-B14F-4D97-AF65-F5344CB8AC3E}">
        <p14:creationId xmlns:p14="http://schemas.microsoft.com/office/powerpoint/2010/main" val="79969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lvl1pPr>
              <a:defRPr>
                <a:latin typeface="+mj-lt"/>
              </a:defRPr>
            </a:lvl1pPr>
          </a:lstStyle>
          <a:p>
            <a:r>
              <a:rPr lang="en-US" dirty="0"/>
              <a:t>Click to edit Master title style</a:t>
            </a:r>
          </a:p>
        </p:txBody>
      </p:sp>
      <p:sp>
        <p:nvSpPr>
          <p:cNvPr id="3" name="Text Placeholder 2"/>
          <p:cNvSpPr>
            <a:spLocks noGrp="1"/>
          </p:cNvSpPr>
          <p:nvPr>
            <p:ph type="body" sz="half" idx="1"/>
          </p:nvPr>
        </p:nvSpPr>
        <p:spPr>
          <a:xfrm>
            <a:off x="685800" y="2133600"/>
            <a:ext cx="3810000" cy="3429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133600"/>
            <a:ext cx="3810000" cy="3429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a:xfrm>
            <a:off x="2971800" y="6248400"/>
            <a:ext cx="1905000" cy="457200"/>
          </a:xfrm>
        </p:spPr>
        <p:txBody>
          <a:bodyPr/>
          <a:lstStyle>
            <a:lvl1pPr>
              <a:defRPr smtClean="0"/>
            </a:lvl1pPr>
          </a:lstStyle>
          <a:p>
            <a:pPr>
              <a:defRPr/>
            </a:pPr>
            <a:fld id="{547DD47F-E9C1-491F-80CC-23B4DEC1E2BF}" type="slidenum">
              <a:rPr lang="en-US"/>
              <a:pPr>
                <a:defRPr/>
              </a:pPr>
              <a:t>‹#›</a:t>
            </a:fld>
            <a:endParaRPr lang="en-US" dirty="0"/>
          </a:p>
        </p:txBody>
      </p:sp>
    </p:spTree>
    <p:extLst>
      <p:ext uri="{BB962C8B-B14F-4D97-AF65-F5344CB8AC3E}">
        <p14:creationId xmlns:p14="http://schemas.microsoft.com/office/powerpoint/2010/main" val="3813790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a:t>Click to edit Master title style</a:t>
            </a:r>
          </a:p>
        </p:txBody>
      </p:sp>
      <p:sp>
        <p:nvSpPr>
          <p:cNvPr id="3" name="Slide Number Placeholder 2"/>
          <p:cNvSpPr>
            <a:spLocks noGrp="1"/>
          </p:cNvSpPr>
          <p:nvPr>
            <p:ph type="sldNum" sz="quarter" idx="10"/>
          </p:nvPr>
        </p:nvSpPr>
        <p:spPr>
          <a:xfrm>
            <a:off x="2971800" y="6248400"/>
            <a:ext cx="1905000" cy="457200"/>
          </a:xfrm>
        </p:spPr>
        <p:txBody>
          <a:bodyPr/>
          <a:lstStyle>
            <a:lvl1pPr>
              <a:defRPr smtClean="0"/>
            </a:lvl1pPr>
          </a:lstStyle>
          <a:p>
            <a:pPr>
              <a:defRPr/>
            </a:pPr>
            <a:fld id="{00824614-26BB-4CB3-A49A-9027AECA413D}" type="slidenum">
              <a:rPr lang="en-US"/>
              <a:pPr>
                <a:defRPr/>
              </a:pPr>
              <a:t>‹#›</a:t>
            </a:fld>
            <a:endParaRPr lang="en-US" dirty="0"/>
          </a:p>
        </p:txBody>
      </p:sp>
    </p:spTree>
    <p:extLst>
      <p:ext uri="{BB962C8B-B14F-4D97-AF65-F5344CB8AC3E}">
        <p14:creationId xmlns:p14="http://schemas.microsoft.com/office/powerpoint/2010/main" val="264158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2133600"/>
            <a:ext cx="7772400" cy="1638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924300"/>
            <a:ext cx="7772400" cy="1638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2971800" y="6248400"/>
            <a:ext cx="1905000" cy="457200"/>
          </a:xfrm>
        </p:spPr>
        <p:txBody>
          <a:bodyPr/>
          <a:lstStyle>
            <a:lvl1pPr>
              <a:defRPr smtClean="0"/>
            </a:lvl1pPr>
          </a:lstStyle>
          <a:p>
            <a:pPr>
              <a:defRPr/>
            </a:pPr>
            <a:fld id="{354BB843-804F-454E-922A-E8CA77E45BDD}" type="slidenum">
              <a:rPr lang="en-US"/>
              <a:pPr>
                <a:defRPr/>
              </a:pPr>
              <a:t>‹#›</a:t>
            </a:fld>
            <a:endParaRPr lang="en-US" dirty="0"/>
          </a:p>
        </p:txBody>
      </p:sp>
    </p:spTree>
    <p:extLst>
      <p:ext uri="{BB962C8B-B14F-4D97-AF65-F5344CB8AC3E}">
        <p14:creationId xmlns:p14="http://schemas.microsoft.com/office/powerpoint/2010/main" val="32398064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bg1"/>
            </a:gs>
            <a:gs pos="25000">
              <a:schemeClr val="accent5">
                <a:lumMod val="40000"/>
                <a:lumOff val="60000"/>
              </a:schemeClr>
            </a:gs>
            <a:gs pos="75000">
              <a:schemeClr val="accent5">
                <a:lumMod val="60000"/>
                <a:lumOff val="40000"/>
              </a:schemeClr>
            </a:gs>
            <a:gs pos="100000">
              <a:schemeClr val="accent5">
                <a:lumMod val="75000"/>
              </a:schemeClr>
            </a:gs>
          </a:gsLst>
          <a:lin ang="2700000" scaled="0"/>
          <a:tileRect/>
        </a:gradFill>
        <a:effectLst/>
      </p:bgPr>
    </p:bg>
    <p:spTree>
      <p:nvGrpSpPr>
        <p:cNvPr id="1" name=""/>
        <p:cNvGrpSpPr/>
        <p:nvPr/>
      </p:nvGrpSpPr>
      <p:grpSpPr>
        <a:xfrm>
          <a:off x="0" y="0"/>
          <a:ext cx="0" cy="0"/>
          <a:chOff x="0" y="0"/>
          <a:chExt cx="0" cy="0"/>
        </a:xfrm>
      </p:grpSpPr>
      <p:sp>
        <p:nvSpPr>
          <p:cNvPr id="1035" name="Text Box 11"/>
          <p:cNvSpPr txBox="1">
            <a:spLocks noChangeArrowheads="1"/>
          </p:cNvSpPr>
          <p:nvPr userDrawn="1"/>
        </p:nvSpPr>
        <p:spPr bwMode="auto">
          <a:xfrm>
            <a:off x="0" y="6218238"/>
            <a:ext cx="9144000" cy="639762"/>
          </a:xfrm>
          <a:prstGeom prst="rect">
            <a:avLst/>
          </a:prstGeom>
          <a:solidFill>
            <a:schemeClr val="bg1"/>
          </a:solidFill>
          <a:ln w="38100">
            <a:solidFill>
              <a:schemeClr val="accent5">
                <a:lumMod val="75000"/>
              </a:schemeClr>
            </a:solidFill>
            <a:miter lim="800000"/>
            <a:headEnd/>
            <a:tailEnd/>
          </a:ln>
          <a:effectLst/>
        </p:spPr>
        <p:txBody>
          <a:bodyPr/>
          <a:lstStyle/>
          <a:p>
            <a:pPr>
              <a:defRPr/>
            </a:pPr>
            <a:endParaRPr lang="en-US" b="0">
              <a:latin typeface="Arial Black" pitchFamily="34" charset="0"/>
              <a:cs typeface="Times New Roman" charset="0"/>
            </a:endParaRPr>
          </a:p>
        </p:txBody>
      </p:sp>
      <p:sp>
        <p:nvSpPr>
          <p:cNvPr id="1027" name="Rectangle 2"/>
          <p:cNvSpPr>
            <a:spLocks noGrp="1" noChangeArrowheads="1"/>
          </p:cNvSpPr>
          <p:nvPr>
            <p:ph type="title"/>
          </p:nvPr>
        </p:nvSpPr>
        <p:spPr bwMode="auto">
          <a:xfrm>
            <a:off x="685800" y="685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2133600"/>
            <a:ext cx="777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297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b="1" baseline="0">
                <a:solidFill>
                  <a:schemeClr val="accent5">
                    <a:lumMod val="50000"/>
                  </a:schemeClr>
                </a:solidFill>
                <a:latin typeface="Arial Black" pitchFamily="34" charset="0"/>
                <a:cs typeface="Times New Roman" charset="0"/>
              </a:defRPr>
            </a:lvl1pPr>
          </a:lstStyle>
          <a:p>
            <a:pPr>
              <a:defRPr/>
            </a:pPr>
            <a:fld id="{210D68FF-2F22-4759-BDA3-E8C54FA1BB17}" type="slidenum">
              <a:rPr lang="en-US"/>
              <a:pPr>
                <a:defRPr/>
              </a:pPr>
              <a:t>‹#›</a:t>
            </a:fld>
            <a:endParaRPr lang="en-US" dirty="0"/>
          </a:p>
        </p:txBody>
      </p:sp>
      <p:sp>
        <p:nvSpPr>
          <p:cNvPr id="1031" name="Text Box 7"/>
          <p:cNvSpPr txBox="1">
            <a:spLocks noChangeArrowheads="1"/>
          </p:cNvSpPr>
          <p:nvPr userDrawn="1"/>
        </p:nvSpPr>
        <p:spPr bwMode="auto">
          <a:xfrm>
            <a:off x="0" y="0"/>
            <a:ext cx="9144000" cy="400110"/>
          </a:xfrm>
          <a:prstGeom prst="rect">
            <a:avLst/>
          </a:prstGeom>
          <a:solidFill>
            <a:schemeClr val="accent5">
              <a:lumMod val="75000"/>
            </a:schemeClr>
          </a:solidFill>
          <a:ln w="38100">
            <a:solidFill>
              <a:schemeClr val="accent5">
                <a:lumMod val="75000"/>
              </a:schemeClr>
            </a:solidFill>
            <a:miter lim="800000"/>
            <a:headEnd/>
            <a:tailEnd/>
          </a:ln>
          <a:effectLst/>
        </p:spPr>
        <p:txBody>
          <a:bodyPr>
            <a:spAutoFit/>
          </a:bodyPr>
          <a:lstStyle>
            <a:lvl1pPr eaLnBrk="0" hangingPunct="0">
              <a:defRPr sz="2400">
                <a:solidFill>
                  <a:schemeClr val="tx1"/>
                </a:solidFill>
                <a:latin typeface="Arial Black" pitchFamily="34" charset="0"/>
                <a:cs typeface="Times New Roman" pitchFamily="18" charset="0"/>
              </a:defRPr>
            </a:lvl1pPr>
            <a:lvl2pPr marL="742950" indent="-285750" eaLnBrk="0" hangingPunct="0">
              <a:defRPr sz="2400">
                <a:solidFill>
                  <a:schemeClr val="tx1"/>
                </a:solidFill>
                <a:latin typeface="Arial Black" pitchFamily="34" charset="0"/>
                <a:cs typeface="Times New Roman" pitchFamily="18" charset="0"/>
              </a:defRPr>
            </a:lvl2pPr>
            <a:lvl3pPr marL="1143000" indent="-228600" eaLnBrk="0" hangingPunct="0">
              <a:defRPr sz="2400">
                <a:solidFill>
                  <a:schemeClr val="tx1"/>
                </a:solidFill>
                <a:latin typeface="Arial Black" pitchFamily="34" charset="0"/>
                <a:cs typeface="Times New Roman" pitchFamily="18" charset="0"/>
              </a:defRPr>
            </a:lvl3pPr>
            <a:lvl4pPr marL="1600200" indent="-228600" eaLnBrk="0" hangingPunct="0">
              <a:defRPr sz="2400">
                <a:solidFill>
                  <a:schemeClr val="tx1"/>
                </a:solidFill>
                <a:latin typeface="Arial Black" pitchFamily="34" charset="0"/>
                <a:cs typeface="Times New Roman" pitchFamily="18" charset="0"/>
              </a:defRPr>
            </a:lvl4pPr>
            <a:lvl5pPr marL="2057400" indent="-228600" eaLnBrk="0" hangingPunct="0">
              <a:defRPr sz="2400">
                <a:solidFill>
                  <a:schemeClr val="tx1"/>
                </a:solidFill>
                <a:latin typeface="Arial Black" pitchFamily="34" charset="0"/>
                <a:cs typeface="Times New Roman" pitchFamily="18" charset="0"/>
              </a:defRPr>
            </a:lvl5pPr>
            <a:lvl6pPr marL="2514600" indent="-228600" eaLnBrk="0" fontAlgn="base" hangingPunct="0">
              <a:spcBef>
                <a:spcPct val="50000"/>
              </a:spcBef>
              <a:spcAft>
                <a:spcPct val="0"/>
              </a:spcAft>
              <a:defRPr sz="2400">
                <a:solidFill>
                  <a:schemeClr val="tx1"/>
                </a:solidFill>
                <a:latin typeface="Arial Black" pitchFamily="34" charset="0"/>
                <a:cs typeface="Times New Roman" pitchFamily="18" charset="0"/>
              </a:defRPr>
            </a:lvl6pPr>
            <a:lvl7pPr marL="2971800" indent="-228600" eaLnBrk="0" fontAlgn="base" hangingPunct="0">
              <a:spcBef>
                <a:spcPct val="50000"/>
              </a:spcBef>
              <a:spcAft>
                <a:spcPct val="0"/>
              </a:spcAft>
              <a:defRPr sz="2400">
                <a:solidFill>
                  <a:schemeClr val="tx1"/>
                </a:solidFill>
                <a:latin typeface="Arial Black" pitchFamily="34" charset="0"/>
                <a:cs typeface="Times New Roman" pitchFamily="18" charset="0"/>
              </a:defRPr>
            </a:lvl7pPr>
            <a:lvl8pPr marL="3429000" indent="-228600" eaLnBrk="0" fontAlgn="base" hangingPunct="0">
              <a:spcBef>
                <a:spcPct val="50000"/>
              </a:spcBef>
              <a:spcAft>
                <a:spcPct val="0"/>
              </a:spcAft>
              <a:defRPr sz="2400">
                <a:solidFill>
                  <a:schemeClr val="tx1"/>
                </a:solidFill>
                <a:latin typeface="Arial Black" pitchFamily="34" charset="0"/>
                <a:cs typeface="Times New Roman" pitchFamily="18" charset="0"/>
              </a:defRPr>
            </a:lvl8pPr>
            <a:lvl9pPr marL="3886200" indent="-228600" eaLnBrk="0" fontAlgn="base" hangingPunct="0">
              <a:spcBef>
                <a:spcPct val="50000"/>
              </a:spcBef>
              <a:spcAft>
                <a:spcPct val="0"/>
              </a:spcAft>
              <a:defRPr sz="2400">
                <a:solidFill>
                  <a:schemeClr val="tx1"/>
                </a:solidFill>
                <a:latin typeface="Arial Black" pitchFamily="34" charset="0"/>
                <a:cs typeface="Times New Roman" pitchFamily="18" charset="0"/>
              </a:defRPr>
            </a:lvl9pPr>
          </a:lstStyle>
          <a:p>
            <a:pPr algn="ctr">
              <a:spcBef>
                <a:spcPct val="50000"/>
              </a:spcBef>
            </a:pPr>
            <a:r>
              <a:rPr lang="en-US" sz="2000" b="1" dirty="0">
                <a:solidFill>
                  <a:schemeClr val="bg1"/>
                </a:solidFill>
                <a:effectLst>
                  <a:outerShdw blurRad="38100" dist="38100" dir="2700000" algn="tl">
                    <a:srgbClr val="000000"/>
                  </a:outerShdw>
                </a:effectLst>
              </a:rPr>
              <a:t>What They Don’t Teach at BINC</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Lst>
  <p:hf hdr="0" ftr="0" dt="0"/>
  <p:txStyles>
    <p:titleStyle>
      <a:lvl1pPr algn="r" rtl="0" eaLnBrk="0" fontAlgn="base" hangingPunct="0">
        <a:spcBef>
          <a:spcPct val="0"/>
        </a:spcBef>
        <a:spcAft>
          <a:spcPct val="0"/>
        </a:spcAft>
        <a:defRPr sz="40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000">
          <a:solidFill>
            <a:schemeClr val="tx2"/>
          </a:solidFill>
          <a:latin typeface="Arial" pitchFamily="34" charset="0"/>
          <a:cs typeface="Arial" charset="0"/>
        </a:defRPr>
      </a:lvl2pPr>
      <a:lvl3pPr algn="ctr" rtl="0" eaLnBrk="0" fontAlgn="base" hangingPunct="0">
        <a:spcBef>
          <a:spcPct val="0"/>
        </a:spcBef>
        <a:spcAft>
          <a:spcPct val="0"/>
        </a:spcAft>
        <a:defRPr sz="4000">
          <a:solidFill>
            <a:schemeClr val="tx2"/>
          </a:solidFill>
          <a:latin typeface="Arial" pitchFamily="34" charset="0"/>
          <a:cs typeface="Arial" charset="0"/>
        </a:defRPr>
      </a:lvl3pPr>
      <a:lvl4pPr algn="ctr" rtl="0" eaLnBrk="0" fontAlgn="base" hangingPunct="0">
        <a:spcBef>
          <a:spcPct val="0"/>
        </a:spcBef>
        <a:spcAft>
          <a:spcPct val="0"/>
        </a:spcAft>
        <a:defRPr sz="4000">
          <a:solidFill>
            <a:schemeClr val="tx2"/>
          </a:solidFill>
          <a:latin typeface="Arial" pitchFamily="34" charset="0"/>
          <a:cs typeface="Arial" charset="0"/>
        </a:defRPr>
      </a:lvl4pPr>
      <a:lvl5pPr algn="ctr" rtl="0" eaLnBrk="0" fontAlgn="base" hangingPunct="0">
        <a:spcBef>
          <a:spcPct val="0"/>
        </a:spcBef>
        <a:spcAft>
          <a:spcPct val="0"/>
        </a:spcAft>
        <a:defRPr sz="4000">
          <a:solidFill>
            <a:schemeClr val="tx2"/>
          </a:solidFill>
          <a:latin typeface="Arial" pitchFamily="34" charset="0"/>
          <a:cs typeface="Arial" charset="0"/>
        </a:defRPr>
      </a:lvl5pPr>
      <a:lvl6pPr marL="457200" algn="ctr" rtl="0" fontAlgn="base">
        <a:spcBef>
          <a:spcPct val="0"/>
        </a:spcBef>
        <a:spcAft>
          <a:spcPct val="0"/>
        </a:spcAft>
        <a:defRPr sz="4400">
          <a:solidFill>
            <a:schemeClr val="tx2"/>
          </a:solidFill>
          <a:latin typeface="Arial Black" pitchFamily="34" charset="0"/>
          <a:cs typeface="Times New Roman" charset="0"/>
        </a:defRPr>
      </a:lvl6pPr>
      <a:lvl7pPr marL="914400" algn="ctr" rtl="0" fontAlgn="base">
        <a:spcBef>
          <a:spcPct val="0"/>
        </a:spcBef>
        <a:spcAft>
          <a:spcPct val="0"/>
        </a:spcAft>
        <a:defRPr sz="4400">
          <a:solidFill>
            <a:schemeClr val="tx2"/>
          </a:solidFill>
          <a:latin typeface="Arial Black" pitchFamily="34" charset="0"/>
          <a:cs typeface="Times New Roman" charset="0"/>
        </a:defRPr>
      </a:lvl7pPr>
      <a:lvl8pPr marL="1371600" algn="ctr" rtl="0" fontAlgn="base">
        <a:spcBef>
          <a:spcPct val="0"/>
        </a:spcBef>
        <a:spcAft>
          <a:spcPct val="0"/>
        </a:spcAft>
        <a:defRPr sz="4400">
          <a:solidFill>
            <a:schemeClr val="tx2"/>
          </a:solidFill>
          <a:latin typeface="Arial Black" pitchFamily="34" charset="0"/>
          <a:cs typeface="Times New Roman" charset="0"/>
        </a:defRPr>
      </a:lvl8pPr>
      <a:lvl9pPr marL="1828800" algn="ctr" rtl="0" fontAlgn="base">
        <a:spcBef>
          <a:spcPct val="0"/>
        </a:spcBef>
        <a:spcAft>
          <a:spcPct val="0"/>
        </a:spcAft>
        <a:defRPr sz="4400">
          <a:solidFill>
            <a:schemeClr val="tx2"/>
          </a:solidFill>
          <a:latin typeface="Arial Black" pitchFamily="34"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3.png"/><Relationship Id="rId4" Type="http://schemas.openxmlformats.org/officeDocument/2006/relationships/customXml" Target="../ink/ink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ustomXml" Target="../ink/ink13.xml"/><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customXml" Target="../ink/ink15.xml"/><Relationship Id="rId4" Type="http://schemas.openxmlformats.org/officeDocument/2006/relationships/customXml" Target="../ink/ink12.xml"/><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mailto:ah@cpabe.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Rectangle 3"/>
          <p:cNvSpPr>
            <a:spLocks noChangeArrowheads="1"/>
          </p:cNvSpPr>
          <p:nvPr/>
        </p:nvSpPr>
        <p:spPr bwMode="auto">
          <a:xfrm>
            <a:off x="5562600" y="6324600"/>
            <a:ext cx="346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0"/>
              </a:spcBef>
            </a:pPr>
            <a:endParaRPr lang="en-US">
              <a:solidFill>
                <a:schemeClr val="bg2"/>
              </a:solidFill>
            </a:endParaRPr>
          </a:p>
        </p:txBody>
      </p:sp>
      <p:sp>
        <p:nvSpPr>
          <p:cNvPr id="4" name="Rectangle 7"/>
          <p:cNvSpPr txBox="1">
            <a:spLocks noChangeArrowheads="1"/>
          </p:cNvSpPr>
          <p:nvPr/>
        </p:nvSpPr>
        <p:spPr bwMode="auto">
          <a:xfrm>
            <a:off x="685800" y="609600"/>
            <a:ext cx="7772400" cy="147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smtClean="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000">
                <a:solidFill>
                  <a:schemeClr val="tx2"/>
                </a:solidFill>
                <a:latin typeface="Arial" pitchFamily="34" charset="0"/>
                <a:cs typeface="Arial" charset="0"/>
              </a:defRPr>
            </a:lvl2pPr>
            <a:lvl3pPr algn="ctr" rtl="0" eaLnBrk="0" fontAlgn="base" hangingPunct="0">
              <a:spcBef>
                <a:spcPct val="0"/>
              </a:spcBef>
              <a:spcAft>
                <a:spcPct val="0"/>
              </a:spcAft>
              <a:defRPr sz="4000">
                <a:solidFill>
                  <a:schemeClr val="tx2"/>
                </a:solidFill>
                <a:latin typeface="Arial" pitchFamily="34" charset="0"/>
                <a:cs typeface="Arial" charset="0"/>
              </a:defRPr>
            </a:lvl3pPr>
            <a:lvl4pPr algn="ctr" rtl="0" eaLnBrk="0" fontAlgn="base" hangingPunct="0">
              <a:spcBef>
                <a:spcPct val="0"/>
              </a:spcBef>
              <a:spcAft>
                <a:spcPct val="0"/>
              </a:spcAft>
              <a:defRPr sz="4000">
                <a:solidFill>
                  <a:schemeClr val="tx2"/>
                </a:solidFill>
                <a:latin typeface="Arial" pitchFamily="34" charset="0"/>
                <a:cs typeface="Arial" charset="0"/>
              </a:defRPr>
            </a:lvl4pPr>
            <a:lvl5pPr algn="ctr" rtl="0" eaLnBrk="0" fontAlgn="base" hangingPunct="0">
              <a:spcBef>
                <a:spcPct val="0"/>
              </a:spcBef>
              <a:spcAft>
                <a:spcPct val="0"/>
              </a:spcAft>
              <a:defRPr sz="4000">
                <a:solidFill>
                  <a:schemeClr val="tx2"/>
                </a:solidFill>
                <a:latin typeface="Arial" pitchFamily="34" charset="0"/>
                <a:cs typeface="Arial" charset="0"/>
              </a:defRPr>
            </a:lvl5pPr>
            <a:lvl6pPr marL="457200" algn="ctr" rtl="0" fontAlgn="base">
              <a:spcBef>
                <a:spcPct val="0"/>
              </a:spcBef>
              <a:spcAft>
                <a:spcPct val="0"/>
              </a:spcAft>
              <a:defRPr sz="4400">
                <a:solidFill>
                  <a:schemeClr val="tx2"/>
                </a:solidFill>
                <a:latin typeface="Arial Black" pitchFamily="34" charset="0"/>
                <a:cs typeface="Times New Roman" charset="0"/>
              </a:defRPr>
            </a:lvl6pPr>
            <a:lvl7pPr marL="914400" algn="ctr" rtl="0" fontAlgn="base">
              <a:spcBef>
                <a:spcPct val="0"/>
              </a:spcBef>
              <a:spcAft>
                <a:spcPct val="0"/>
              </a:spcAft>
              <a:defRPr sz="4400">
                <a:solidFill>
                  <a:schemeClr val="tx2"/>
                </a:solidFill>
                <a:latin typeface="Arial Black" pitchFamily="34" charset="0"/>
                <a:cs typeface="Times New Roman" charset="0"/>
              </a:defRPr>
            </a:lvl7pPr>
            <a:lvl8pPr marL="1371600" algn="ctr" rtl="0" fontAlgn="base">
              <a:spcBef>
                <a:spcPct val="0"/>
              </a:spcBef>
              <a:spcAft>
                <a:spcPct val="0"/>
              </a:spcAft>
              <a:defRPr sz="4400">
                <a:solidFill>
                  <a:schemeClr val="tx2"/>
                </a:solidFill>
                <a:latin typeface="Arial Black" pitchFamily="34" charset="0"/>
                <a:cs typeface="Times New Roman" charset="0"/>
              </a:defRPr>
            </a:lvl8pPr>
            <a:lvl9pPr marL="1828800" algn="ctr" rtl="0" fontAlgn="base">
              <a:spcBef>
                <a:spcPct val="0"/>
              </a:spcBef>
              <a:spcAft>
                <a:spcPct val="0"/>
              </a:spcAft>
              <a:defRPr sz="4400">
                <a:solidFill>
                  <a:schemeClr val="tx2"/>
                </a:solidFill>
                <a:latin typeface="Arial Black" pitchFamily="34" charset="0"/>
                <a:cs typeface="Times New Roman" charset="0"/>
              </a:defRPr>
            </a:lvl9pPr>
          </a:lstStyle>
          <a:p>
            <a:r>
              <a:rPr lang="en-US" altLang="en-US" b="0" kern="0"/>
              <a:t>Why the Tortoise Sometimes Wins</a:t>
            </a:r>
            <a:endParaRPr lang="en-US" altLang="en-US" b="0" kern="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86000"/>
            <a:ext cx="9144000" cy="1648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A picture containing green, small, sitting, cake&#10;&#10;Description automatically generated">
            <a:extLst>
              <a:ext uri="{FF2B5EF4-FFF2-40B4-BE49-F238E27FC236}">
                <a16:creationId xmlns:a16="http://schemas.microsoft.com/office/drawing/2014/main" id="{2AB64D56-32D1-4F0F-9B6F-E5C1FAB3E9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4139309"/>
            <a:ext cx="6248400" cy="2885980"/>
          </a:xfrm>
          <a:prstGeom prst="rect">
            <a:avLst/>
          </a:prstGeom>
        </p:spPr>
      </p:pic>
      <p:sp>
        <p:nvSpPr>
          <p:cNvPr id="9" name="TextBox 8">
            <a:extLst>
              <a:ext uri="{FF2B5EF4-FFF2-40B4-BE49-F238E27FC236}">
                <a16:creationId xmlns:a16="http://schemas.microsoft.com/office/drawing/2014/main" id="{1ACE888B-6E23-4D07-B4C0-19BC8C3A9A29}"/>
              </a:ext>
            </a:extLst>
          </p:cNvPr>
          <p:cNvSpPr txBox="1"/>
          <p:nvPr/>
        </p:nvSpPr>
        <p:spPr>
          <a:xfrm rot="601283">
            <a:off x="3733800" y="4739688"/>
            <a:ext cx="1091966" cy="461665"/>
          </a:xfrm>
          <a:prstGeom prst="rect">
            <a:avLst/>
          </a:prstGeom>
          <a:noFill/>
        </p:spPr>
        <p:txBody>
          <a:bodyPr wrap="none" rtlCol="0">
            <a:spAutoFit/>
          </a:bodyPr>
          <a:lstStyle/>
          <a:p>
            <a:r>
              <a:rPr lang="en-US" dirty="0">
                <a:solidFill>
                  <a:srgbClr val="D00045"/>
                </a:solidFill>
                <a:effectLst>
                  <a:outerShdw blurRad="38100" dist="38100" dir="2700000" algn="tl">
                    <a:srgbClr val="000000">
                      <a:alpha val="43137"/>
                    </a:srgbClr>
                  </a:outerShdw>
                </a:effectLst>
                <a:latin typeface="Helvetica-Light" panose="020B0404020202030204" pitchFamily="34" charset="0"/>
              </a:rPr>
              <a:t>ACME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79D4FEE-A817-422C-A21F-0FEF8B1D1C39}" type="slidenum">
              <a:rPr lang="en-US"/>
              <a:pPr>
                <a:defRPr/>
              </a:pPr>
              <a:t>10</a:t>
            </a:fld>
            <a:endParaRPr lang="en-US" dirty="0"/>
          </a:p>
        </p:txBody>
      </p:sp>
      <p:sp>
        <p:nvSpPr>
          <p:cNvPr id="396290" name="Rectangle 2"/>
          <p:cNvSpPr>
            <a:spLocks noGrp="1" noChangeArrowheads="1"/>
          </p:cNvSpPr>
          <p:nvPr>
            <p:ph type="title"/>
          </p:nvPr>
        </p:nvSpPr>
        <p:spPr/>
        <p:txBody>
          <a:bodyPr/>
          <a:lstStyle/>
          <a:p>
            <a:pPr algn="ctr"/>
            <a:r>
              <a:rPr lang="en-US" altLang="en-US" dirty="0">
                <a:cs typeface="Arial" charset="0"/>
              </a:rPr>
              <a:t>What Is a Good Value?</a:t>
            </a:r>
          </a:p>
        </p:txBody>
      </p:sp>
      <p:sp>
        <p:nvSpPr>
          <p:cNvPr id="396291" name="Rectangle 3"/>
          <p:cNvSpPr>
            <a:spLocks noGrp="1" noChangeArrowheads="1"/>
          </p:cNvSpPr>
          <p:nvPr>
            <p:ph type="body" idx="1"/>
          </p:nvPr>
        </p:nvSpPr>
        <p:spPr/>
        <p:txBody>
          <a:bodyPr/>
          <a:lstStyle/>
          <a:p>
            <a:r>
              <a:rPr lang="en-US" altLang="en-US" dirty="0">
                <a:cs typeface="Arial" charset="0"/>
              </a:rPr>
              <a:t>A stock investment is a good value because of the potential for it to be worth more in the future</a:t>
            </a:r>
          </a:p>
          <a:p>
            <a:r>
              <a:rPr lang="en-US" altLang="en-US" dirty="0">
                <a:cs typeface="Arial" charset="0"/>
              </a:rPr>
              <a:t>Total Return is used to measure value on the Stock Selection Guide (SSG)</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fld id="{ED9AF489-C988-47C3-89DF-88DEF7B6B573}" type="slidenum">
              <a:rPr lang="en-US"/>
              <a:pPr>
                <a:defRPr/>
              </a:pPr>
              <a:t>11</a:t>
            </a:fld>
            <a:endParaRPr lang="en-US" dirty="0"/>
          </a:p>
        </p:txBody>
      </p:sp>
      <p:sp>
        <p:nvSpPr>
          <p:cNvPr id="398338" name="Rectangle 2"/>
          <p:cNvSpPr>
            <a:spLocks noGrp="1" noChangeArrowheads="1"/>
          </p:cNvSpPr>
          <p:nvPr>
            <p:ph type="title"/>
          </p:nvPr>
        </p:nvSpPr>
        <p:spPr/>
        <p:txBody>
          <a:bodyPr/>
          <a:lstStyle/>
          <a:p>
            <a:pPr algn="ctr"/>
            <a:r>
              <a:rPr lang="en-US" altLang="en-US" dirty="0">
                <a:cs typeface="Arial" charset="0"/>
              </a:rPr>
              <a:t>Total Return Comes From …    </a:t>
            </a:r>
          </a:p>
        </p:txBody>
      </p:sp>
      <p:sp>
        <p:nvSpPr>
          <p:cNvPr id="398339" name="Rectangle 3"/>
          <p:cNvSpPr>
            <a:spLocks noGrp="1" noChangeArrowheads="1"/>
          </p:cNvSpPr>
          <p:nvPr>
            <p:ph type="body" idx="1"/>
          </p:nvPr>
        </p:nvSpPr>
        <p:spPr>
          <a:xfrm>
            <a:off x="152400" y="1828800"/>
            <a:ext cx="7772400" cy="3429000"/>
          </a:xfrm>
        </p:spPr>
        <p:txBody>
          <a:bodyPr/>
          <a:lstStyle/>
          <a:p>
            <a:r>
              <a:rPr lang="en-US" altLang="en-US">
                <a:cs typeface="Arial" charset="0"/>
              </a:rPr>
              <a:t>Price Appreciation — driven by:</a:t>
            </a:r>
          </a:p>
          <a:p>
            <a:pPr lvl="1"/>
            <a:r>
              <a:rPr lang="en-US" altLang="en-US">
                <a:cs typeface="Arial" charset="0"/>
              </a:rPr>
              <a:t>Earnings growth (EPS)</a:t>
            </a:r>
          </a:p>
          <a:p>
            <a:pPr lvl="1"/>
            <a:r>
              <a:rPr lang="en-US" altLang="en-US">
                <a:cs typeface="Arial" charset="0"/>
              </a:rPr>
              <a:t>P/E ratio (optimism about the future)</a:t>
            </a:r>
          </a:p>
          <a:p>
            <a:pPr lvl="2"/>
            <a:endParaRPr lang="en-US" altLang="en-US">
              <a:cs typeface="Arial" charset="0"/>
            </a:endParaRPr>
          </a:p>
        </p:txBody>
      </p:sp>
      <p:pic>
        <p:nvPicPr>
          <p:cNvPr id="398340" name="Picture 4" descr="drawing_up_arrow_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1231900"/>
            <a:ext cx="2743200" cy="2058988"/>
          </a:xfrm>
          <a:prstGeom prst="rect">
            <a:avLst/>
          </a:prstGeom>
          <a:noFill/>
          <a:extLst>
            <a:ext uri="{909E8E84-426E-40DD-AFC4-6F175D3DCCD1}">
              <a14:hiddenFill xmlns:a14="http://schemas.microsoft.com/office/drawing/2010/main">
                <a:solidFill>
                  <a:srgbClr val="FFFFFF"/>
                </a:solidFill>
              </a14:hiddenFill>
            </a:ext>
          </a:extLst>
        </p:spPr>
      </p:pic>
      <p:pic>
        <p:nvPicPr>
          <p:cNvPr id="398341" name="Picture 5" descr="money_pile_dollar_bi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38600"/>
            <a:ext cx="3048000" cy="1712913"/>
          </a:xfrm>
          <a:prstGeom prst="rect">
            <a:avLst/>
          </a:prstGeom>
          <a:noFill/>
          <a:extLst>
            <a:ext uri="{909E8E84-426E-40DD-AFC4-6F175D3DCCD1}">
              <a14:hiddenFill xmlns:a14="http://schemas.microsoft.com/office/drawing/2010/main">
                <a:solidFill>
                  <a:srgbClr val="FFFFFF"/>
                </a:solidFill>
              </a14:hiddenFill>
            </a:ext>
          </a:extLst>
        </p:spPr>
      </p:pic>
      <p:sp>
        <p:nvSpPr>
          <p:cNvPr id="398342" name="Rectangle 6"/>
          <p:cNvSpPr>
            <a:spLocks noChangeArrowheads="1"/>
          </p:cNvSpPr>
          <p:nvPr/>
        </p:nvSpPr>
        <p:spPr bwMode="auto">
          <a:xfrm>
            <a:off x="1676400" y="3810000"/>
            <a:ext cx="777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r>
              <a:rPr lang="en-US" altLang="en-US" b="0"/>
              <a:t>Dividends — driven by:</a:t>
            </a:r>
          </a:p>
          <a:p>
            <a:pPr lvl="1"/>
            <a:r>
              <a:rPr lang="en-US" altLang="en-US" b="0"/>
              <a:t>Earnings growth (EPS)</a:t>
            </a:r>
          </a:p>
          <a:p>
            <a:pPr lvl="1"/>
            <a:r>
              <a:rPr lang="en-US" altLang="en-US" b="0"/>
              <a:t>Payout ratio (the percentage of earnings paid to shareholders as dividends)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
          <p:cNvSpPr>
            <a:spLocks noGrp="1"/>
          </p:cNvSpPr>
          <p:nvPr>
            <p:ph type="sldNum" sz="quarter" idx="10"/>
          </p:nvPr>
        </p:nvSpPr>
        <p:spPr/>
        <p:txBody>
          <a:bodyPr/>
          <a:lstStyle/>
          <a:p>
            <a:pPr>
              <a:defRPr/>
            </a:pPr>
            <a:fld id="{ECDA3658-8561-4F2B-9EDB-CE7364F8467F}" type="slidenum">
              <a:rPr lang="en-US"/>
              <a:pPr>
                <a:defRPr/>
              </a:pPr>
              <a:t>12</a:t>
            </a:fld>
            <a:endParaRPr lang="en-US" dirty="0"/>
          </a:p>
        </p:txBody>
      </p:sp>
      <p:sp>
        <p:nvSpPr>
          <p:cNvPr id="400386" name="Text Box 2"/>
          <p:cNvSpPr txBox="1">
            <a:spLocks noChangeArrowheads="1"/>
          </p:cNvSpPr>
          <p:nvPr/>
        </p:nvSpPr>
        <p:spPr bwMode="auto">
          <a:xfrm>
            <a:off x="990600" y="4013200"/>
            <a:ext cx="3930650" cy="679450"/>
          </a:xfrm>
          <a:prstGeom prst="rect">
            <a:avLst/>
          </a:prstGeom>
          <a:solidFill>
            <a:schemeClr val="accent1">
              <a:alpha val="50999"/>
            </a:scheme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ctr"/>
            <a:r>
              <a:rPr lang="en-US" altLang="en-US" sz="3600" b="0"/>
              <a:t>Price Appreciation</a:t>
            </a:r>
          </a:p>
        </p:txBody>
      </p:sp>
      <p:sp>
        <p:nvSpPr>
          <p:cNvPr id="400387" name="Text Box 3"/>
          <p:cNvSpPr txBox="1">
            <a:spLocks noChangeArrowheads="1"/>
          </p:cNvSpPr>
          <p:nvPr/>
        </p:nvSpPr>
        <p:spPr bwMode="auto">
          <a:xfrm>
            <a:off x="5791200" y="4013200"/>
            <a:ext cx="2228850" cy="679450"/>
          </a:xfrm>
          <a:prstGeom prst="rect">
            <a:avLst/>
          </a:prstGeom>
          <a:solidFill>
            <a:schemeClr val="accent1">
              <a:alpha val="50999"/>
            </a:scheme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ctr"/>
            <a:r>
              <a:rPr lang="en-US" altLang="en-US" sz="3600" b="0"/>
              <a:t>Dividends</a:t>
            </a:r>
          </a:p>
        </p:txBody>
      </p:sp>
      <p:sp>
        <p:nvSpPr>
          <p:cNvPr id="400388" name="Text Box 4"/>
          <p:cNvSpPr txBox="1">
            <a:spLocks noChangeArrowheads="1"/>
          </p:cNvSpPr>
          <p:nvPr/>
        </p:nvSpPr>
        <p:spPr bwMode="auto">
          <a:xfrm>
            <a:off x="3124200" y="5562600"/>
            <a:ext cx="2971800" cy="679450"/>
          </a:xfrm>
          <a:prstGeom prst="rect">
            <a:avLst/>
          </a:prstGeom>
          <a:solidFill>
            <a:schemeClr val="accent1">
              <a:alpha val="50999"/>
            </a:scheme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r>
              <a:rPr lang="en-US" altLang="en-US" sz="3600" b="0" dirty="0"/>
              <a:t>Total Return</a:t>
            </a:r>
          </a:p>
        </p:txBody>
      </p:sp>
      <p:sp>
        <p:nvSpPr>
          <p:cNvPr id="400389" name="Rectangle 5"/>
          <p:cNvSpPr>
            <a:spLocks noGrp="1" noChangeArrowheads="1"/>
          </p:cNvSpPr>
          <p:nvPr>
            <p:ph type="title"/>
          </p:nvPr>
        </p:nvSpPr>
        <p:spPr/>
        <p:txBody>
          <a:bodyPr/>
          <a:lstStyle/>
          <a:p>
            <a:pPr algn="ctr"/>
            <a:r>
              <a:rPr lang="en-US" altLang="en-US" dirty="0">
                <a:cs typeface="Arial" charset="0"/>
              </a:rPr>
              <a:t>Components of Total Return</a:t>
            </a:r>
          </a:p>
        </p:txBody>
      </p:sp>
      <p:sp>
        <p:nvSpPr>
          <p:cNvPr id="400390" name="Text Box 6"/>
          <p:cNvSpPr txBox="1">
            <a:spLocks noChangeArrowheads="1"/>
          </p:cNvSpPr>
          <p:nvPr/>
        </p:nvSpPr>
        <p:spPr bwMode="auto">
          <a:xfrm>
            <a:off x="5083175" y="4032250"/>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r>
              <a:rPr lang="en-US" altLang="en-US" sz="3600" b="0"/>
              <a:t>+</a:t>
            </a:r>
          </a:p>
        </p:txBody>
      </p:sp>
      <p:sp>
        <p:nvSpPr>
          <p:cNvPr id="400391" name="Text Box 7"/>
          <p:cNvSpPr txBox="1">
            <a:spLocks noChangeArrowheads="1"/>
          </p:cNvSpPr>
          <p:nvPr/>
        </p:nvSpPr>
        <p:spPr bwMode="auto">
          <a:xfrm>
            <a:off x="3203575" y="1828800"/>
            <a:ext cx="2736850" cy="679450"/>
          </a:xfrm>
          <a:prstGeom prst="rect">
            <a:avLst/>
          </a:prstGeom>
          <a:solidFill>
            <a:schemeClr val="accent1">
              <a:alpha val="50999"/>
            </a:scheme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ctr"/>
            <a:r>
              <a:rPr lang="en-US" altLang="en-US" sz="3600" b="0"/>
              <a:t>EPS Growth</a:t>
            </a:r>
          </a:p>
        </p:txBody>
      </p:sp>
      <p:cxnSp>
        <p:nvCxnSpPr>
          <p:cNvPr id="400392" name="AutoShape 8"/>
          <p:cNvCxnSpPr>
            <a:cxnSpLocks noChangeShapeType="1"/>
            <a:endCxn id="400388" idx="0"/>
          </p:cNvCxnSpPr>
          <p:nvPr/>
        </p:nvCxnSpPr>
        <p:spPr bwMode="auto">
          <a:xfrm>
            <a:off x="2971800" y="4724400"/>
            <a:ext cx="1638300" cy="819150"/>
          </a:xfrm>
          <a:prstGeom prst="straightConnector1">
            <a:avLst/>
          </a:prstGeom>
          <a:noFill/>
          <a:ln w="38100">
            <a:solidFill>
              <a:schemeClr val="tx1"/>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0393" name="AutoShape 9"/>
          <p:cNvCxnSpPr>
            <a:cxnSpLocks noChangeShapeType="1"/>
            <a:stCxn id="400387" idx="2"/>
            <a:endCxn id="400388" idx="0"/>
          </p:cNvCxnSpPr>
          <p:nvPr/>
        </p:nvCxnSpPr>
        <p:spPr bwMode="auto">
          <a:xfrm flipH="1">
            <a:off x="4610100" y="4711700"/>
            <a:ext cx="2295525" cy="831850"/>
          </a:xfrm>
          <a:prstGeom prst="straightConnector1">
            <a:avLst/>
          </a:prstGeom>
          <a:noFill/>
          <a:ln w="38100">
            <a:solidFill>
              <a:schemeClr val="tx1"/>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0394" name="AutoShape 10"/>
          <p:cNvCxnSpPr>
            <a:cxnSpLocks noChangeShapeType="1"/>
            <a:stCxn id="400391" idx="2"/>
            <a:endCxn id="400386" idx="0"/>
          </p:cNvCxnSpPr>
          <p:nvPr/>
        </p:nvCxnSpPr>
        <p:spPr bwMode="auto">
          <a:xfrm flipH="1">
            <a:off x="2955925" y="2527300"/>
            <a:ext cx="1616075" cy="1466850"/>
          </a:xfrm>
          <a:prstGeom prst="straightConnector1">
            <a:avLst/>
          </a:prstGeom>
          <a:noFill/>
          <a:ln w="38100">
            <a:solidFill>
              <a:schemeClr val="tx1"/>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0395" name="AutoShape 11"/>
          <p:cNvCxnSpPr>
            <a:cxnSpLocks noChangeShapeType="1"/>
            <a:stCxn id="400391" idx="2"/>
            <a:endCxn id="400387" idx="0"/>
          </p:cNvCxnSpPr>
          <p:nvPr/>
        </p:nvCxnSpPr>
        <p:spPr bwMode="auto">
          <a:xfrm>
            <a:off x="4572000" y="2527300"/>
            <a:ext cx="2333625" cy="1466850"/>
          </a:xfrm>
          <a:prstGeom prst="straightConnector1">
            <a:avLst/>
          </a:prstGeom>
          <a:noFill/>
          <a:ln w="38100">
            <a:solidFill>
              <a:schemeClr val="tx1"/>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0396" name="Text Box 12"/>
          <p:cNvSpPr txBox="1">
            <a:spLocks noChangeArrowheads="1"/>
          </p:cNvSpPr>
          <p:nvPr/>
        </p:nvSpPr>
        <p:spPr bwMode="auto">
          <a:xfrm>
            <a:off x="819150" y="1828800"/>
            <a:ext cx="1314450" cy="1228725"/>
          </a:xfrm>
          <a:prstGeom prst="rect">
            <a:avLst/>
          </a:prstGeom>
          <a:solidFill>
            <a:schemeClr val="accent1">
              <a:alpha val="50999"/>
            </a:scheme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r>
              <a:rPr lang="en-US" altLang="en-US" sz="3600" b="0"/>
              <a:t>P/E Ratio</a:t>
            </a:r>
          </a:p>
        </p:txBody>
      </p:sp>
      <p:sp>
        <p:nvSpPr>
          <p:cNvPr id="400397" name="Text Box 13"/>
          <p:cNvSpPr txBox="1">
            <a:spLocks noChangeArrowheads="1"/>
          </p:cNvSpPr>
          <p:nvPr/>
        </p:nvSpPr>
        <p:spPr bwMode="auto">
          <a:xfrm>
            <a:off x="6858000" y="1828800"/>
            <a:ext cx="1905000" cy="1228725"/>
          </a:xfrm>
          <a:prstGeom prst="rect">
            <a:avLst/>
          </a:prstGeom>
          <a:solidFill>
            <a:schemeClr val="accent1">
              <a:alpha val="50999"/>
            </a:scheme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r>
              <a:rPr lang="en-US" altLang="en-US" sz="3600" b="0"/>
              <a:t>Payout Ratio</a:t>
            </a:r>
          </a:p>
        </p:txBody>
      </p:sp>
      <p:cxnSp>
        <p:nvCxnSpPr>
          <p:cNvPr id="400398" name="AutoShape 14"/>
          <p:cNvCxnSpPr>
            <a:cxnSpLocks noChangeShapeType="1"/>
            <a:stCxn id="400396" idx="2"/>
            <a:endCxn id="400386" idx="0"/>
          </p:cNvCxnSpPr>
          <p:nvPr/>
        </p:nvCxnSpPr>
        <p:spPr bwMode="auto">
          <a:xfrm>
            <a:off x="1476375" y="3076575"/>
            <a:ext cx="1479550" cy="917575"/>
          </a:xfrm>
          <a:prstGeom prst="straightConnector1">
            <a:avLst/>
          </a:prstGeom>
          <a:noFill/>
          <a:ln w="38100">
            <a:solidFill>
              <a:schemeClr val="tx1"/>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0399" name="AutoShape 15"/>
          <p:cNvCxnSpPr>
            <a:cxnSpLocks noChangeShapeType="1"/>
            <a:stCxn id="400397" idx="2"/>
            <a:endCxn id="400387" idx="0"/>
          </p:cNvCxnSpPr>
          <p:nvPr/>
        </p:nvCxnSpPr>
        <p:spPr bwMode="auto">
          <a:xfrm flipH="1">
            <a:off x="6905625" y="3076575"/>
            <a:ext cx="904875" cy="917575"/>
          </a:xfrm>
          <a:prstGeom prst="straightConnector1">
            <a:avLst/>
          </a:prstGeom>
          <a:noFill/>
          <a:ln w="38100">
            <a:solidFill>
              <a:schemeClr val="tx1"/>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0386"/>
                                        </p:tgtEl>
                                        <p:attrNameLst>
                                          <p:attrName>style.visibility</p:attrName>
                                        </p:attrNameLst>
                                      </p:cBhvr>
                                      <p:to>
                                        <p:strVal val="visible"/>
                                      </p:to>
                                    </p:set>
                                    <p:animEffect transition="in" filter="wipe(left)">
                                      <p:cBhvr>
                                        <p:cTn id="7" dur="500"/>
                                        <p:tgtEl>
                                          <p:spTgt spid="40038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0390"/>
                                        </p:tgtEl>
                                        <p:attrNameLst>
                                          <p:attrName>style.visibility</p:attrName>
                                        </p:attrNameLst>
                                      </p:cBhvr>
                                      <p:to>
                                        <p:strVal val="visible"/>
                                      </p:to>
                                    </p:set>
                                    <p:animEffect transition="in" filter="wipe(left)">
                                      <p:cBhvr>
                                        <p:cTn id="11" dur="500"/>
                                        <p:tgtEl>
                                          <p:spTgt spid="400390"/>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00387"/>
                                        </p:tgtEl>
                                        <p:attrNameLst>
                                          <p:attrName>style.visibility</p:attrName>
                                        </p:attrNameLst>
                                      </p:cBhvr>
                                      <p:to>
                                        <p:strVal val="visible"/>
                                      </p:to>
                                    </p:set>
                                    <p:animEffect transition="in" filter="wipe(left)">
                                      <p:cBhvr>
                                        <p:cTn id="15" dur="500"/>
                                        <p:tgtEl>
                                          <p:spTgt spid="400387"/>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400392"/>
                                        </p:tgtEl>
                                        <p:attrNameLst>
                                          <p:attrName>style.visibility</p:attrName>
                                        </p:attrNameLst>
                                      </p:cBhvr>
                                      <p:to>
                                        <p:strVal val="visible"/>
                                      </p:to>
                                    </p:set>
                                    <p:animEffect transition="in" filter="wipe(up)">
                                      <p:cBhvr>
                                        <p:cTn id="19" dur="500"/>
                                        <p:tgtEl>
                                          <p:spTgt spid="400392"/>
                                        </p:tgtEl>
                                      </p:cBhvr>
                                    </p:animEffect>
                                  </p:childTnLst>
                                </p:cTn>
                              </p:par>
                              <p:par>
                                <p:cTn id="20" presetID="22" presetClass="entr" presetSubtype="1" fill="hold" nodeType="withEffect">
                                  <p:stCondLst>
                                    <p:cond delay="0"/>
                                  </p:stCondLst>
                                  <p:childTnLst>
                                    <p:set>
                                      <p:cBhvr>
                                        <p:cTn id="21" dur="1" fill="hold">
                                          <p:stCondLst>
                                            <p:cond delay="0"/>
                                          </p:stCondLst>
                                        </p:cTn>
                                        <p:tgtEl>
                                          <p:spTgt spid="400393"/>
                                        </p:tgtEl>
                                        <p:attrNameLst>
                                          <p:attrName>style.visibility</p:attrName>
                                        </p:attrNameLst>
                                      </p:cBhvr>
                                      <p:to>
                                        <p:strVal val="visible"/>
                                      </p:to>
                                    </p:set>
                                    <p:animEffect transition="in" filter="wipe(up)">
                                      <p:cBhvr>
                                        <p:cTn id="22" dur="500"/>
                                        <p:tgtEl>
                                          <p:spTgt spid="400393"/>
                                        </p:tgtEl>
                                      </p:cBhvr>
                                    </p:animEffect>
                                  </p:childTnLst>
                                </p:cTn>
                              </p:par>
                            </p:childTnLst>
                          </p:cTn>
                        </p:par>
                        <p:par>
                          <p:cTn id="23" fill="hold" nodeType="afterGroup">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400388"/>
                                        </p:tgtEl>
                                        <p:attrNameLst>
                                          <p:attrName>style.visibility</p:attrName>
                                        </p:attrNameLst>
                                      </p:cBhvr>
                                      <p:to>
                                        <p:strVal val="visible"/>
                                      </p:to>
                                    </p:set>
                                    <p:animEffect transition="in" filter="wipe(up)">
                                      <p:cBhvr>
                                        <p:cTn id="26" dur="500"/>
                                        <p:tgtEl>
                                          <p:spTgt spid="40038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00391"/>
                                        </p:tgtEl>
                                        <p:attrNameLst>
                                          <p:attrName>style.visibility</p:attrName>
                                        </p:attrNameLst>
                                      </p:cBhvr>
                                      <p:to>
                                        <p:strVal val="visible"/>
                                      </p:to>
                                    </p:set>
                                    <p:animEffect transition="in" filter="wipe(up)">
                                      <p:cBhvr>
                                        <p:cTn id="31" dur="500"/>
                                        <p:tgtEl>
                                          <p:spTgt spid="400391"/>
                                        </p:tgtEl>
                                      </p:cBhvr>
                                    </p:animEffect>
                                  </p:childTnLst>
                                </p:cTn>
                              </p:par>
                            </p:childTnLst>
                          </p:cTn>
                        </p:par>
                        <p:par>
                          <p:cTn id="32" fill="hold" nodeType="afterGroup">
                            <p:stCondLst>
                              <p:cond delay="500"/>
                            </p:stCondLst>
                            <p:childTnLst>
                              <p:par>
                                <p:cTn id="33" presetID="22" presetClass="entr" presetSubtype="1" fill="hold" nodeType="afterEffect">
                                  <p:stCondLst>
                                    <p:cond delay="0"/>
                                  </p:stCondLst>
                                  <p:childTnLst>
                                    <p:set>
                                      <p:cBhvr>
                                        <p:cTn id="34" dur="1" fill="hold">
                                          <p:stCondLst>
                                            <p:cond delay="0"/>
                                          </p:stCondLst>
                                        </p:cTn>
                                        <p:tgtEl>
                                          <p:spTgt spid="400394"/>
                                        </p:tgtEl>
                                        <p:attrNameLst>
                                          <p:attrName>style.visibility</p:attrName>
                                        </p:attrNameLst>
                                      </p:cBhvr>
                                      <p:to>
                                        <p:strVal val="visible"/>
                                      </p:to>
                                    </p:set>
                                    <p:animEffect transition="in" filter="wipe(up)">
                                      <p:cBhvr>
                                        <p:cTn id="35" dur="500"/>
                                        <p:tgtEl>
                                          <p:spTgt spid="400394"/>
                                        </p:tgtEl>
                                      </p:cBhvr>
                                    </p:animEffect>
                                  </p:childTnLst>
                                </p:cTn>
                              </p:par>
                              <p:par>
                                <p:cTn id="36" presetID="22" presetClass="entr" presetSubtype="1" fill="hold" nodeType="withEffect">
                                  <p:stCondLst>
                                    <p:cond delay="0"/>
                                  </p:stCondLst>
                                  <p:childTnLst>
                                    <p:set>
                                      <p:cBhvr>
                                        <p:cTn id="37" dur="1" fill="hold">
                                          <p:stCondLst>
                                            <p:cond delay="0"/>
                                          </p:stCondLst>
                                        </p:cTn>
                                        <p:tgtEl>
                                          <p:spTgt spid="400395"/>
                                        </p:tgtEl>
                                        <p:attrNameLst>
                                          <p:attrName>style.visibility</p:attrName>
                                        </p:attrNameLst>
                                      </p:cBhvr>
                                      <p:to>
                                        <p:strVal val="visible"/>
                                      </p:to>
                                    </p:set>
                                    <p:animEffect transition="in" filter="wipe(up)">
                                      <p:cBhvr>
                                        <p:cTn id="38" dur="500"/>
                                        <p:tgtEl>
                                          <p:spTgt spid="40039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400396"/>
                                        </p:tgtEl>
                                        <p:attrNameLst>
                                          <p:attrName>style.visibility</p:attrName>
                                        </p:attrNameLst>
                                      </p:cBhvr>
                                      <p:to>
                                        <p:strVal val="visible"/>
                                      </p:to>
                                    </p:set>
                                    <p:animEffect transition="in" filter="wipe(up)">
                                      <p:cBhvr>
                                        <p:cTn id="43" dur="500"/>
                                        <p:tgtEl>
                                          <p:spTgt spid="400396"/>
                                        </p:tgtEl>
                                      </p:cBhvr>
                                    </p:animEffect>
                                  </p:childTnLst>
                                </p:cTn>
                              </p:par>
                            </p:childTnLst>
                          </p:cTn>
                        </p:par>
                        <p:par>
                          <p:cTn id="44" fill="hold" nodeType="afterGroup">
                            <p:stCondLst>
                              <p:cond delay="500"/>
                            </p:stCondLst>
                            <p:childTnLst>
                              <p:par>
                                <p:cTn id="45" presetID="22" presetClass="entr" presetSubtype="1" fill="hold" nodeType="afterEffect">
                                  <p:stCondLst>
                                    <p:cond delay="0"/>
                                  </p:stCondLst>
                                  <p:childTnLst>
                                    <p:set>
                                      <p:cBhvr>
                                        <p:cTn id="46" dur="1" fill="hold">
                                          <p:stCondLst>
                                            <p:cond delay="0"/>
                                          </p:stCondLst>
                                        </p:cTn>
                                        <p:tgtEl>
                                          <p:spTgt spid="400398"/>
                                        </p:tgtEl>
                                        <p:attrNameLst>
                                          <p:attrName>style.visibility</p:attrName>
                                        </p:attrNameLst>
                                      </p:cBhvr>
                                      <p:to>
                                        <p:strVal val="visible"/>
                                      </p:to>
                                    </p:set>
                                    <p:animEffect transition="in" filter="wipe(up)">
                                      <p:cBhvr>
                                        <p:cTn id="47" dur="500"/>
                                        <p:tgtEl>
                                          <p:spTgt spid="40039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00397"/>
                                        </p:tgtEl>
                                        <p:attrNameLst>
                                          <p:attrName>style.visibility</p:attrName>
                                        </p:attrNameLst>
                                      </p:cBhvr>
                                      <p:to>
                                        <p:strVal val="visible"/>
                                      </p:to>
                                    </p:set>
                                    <p:animEffect transition="in" filter="wipe(up)">
                                      <p:cBhvr>
                                        <p:cTn id="52" dur="500"/>
                                        <p:tgtEl>
                                          <p:spTgt spid="400397"/>
                                        </p:tgtEl>
                                      </p:cBhvr>
                                    </p:animEffect>
                                  </p:childTnLst>
                                </p:cTn>
                              </p:par>
                            </p:childTnLst>
                          </p:cTn>
                        </p:par>
                        <p:par>
                          <p:cTn id="53" fill="hold" nodeType="afterGroup">
                            <p:stCondLst>
                              <p:cond delay="500"/>
                            </p:stCondLst>
                            <p:childTnLst>
                              <p:par>
                                <p:cTn id="54" presetID="22" presetClass="entr" presetSubtype="1" fill="hold" nodeType="afterEffect">
                                  <p:stCondLst>
                                    <p:cond delay="0"/>
                                  </p:stCondLst>
                                  <p:childTnLst>
                                    <p:set>
                                      <p:cBhvr>
                                        <p:cTn id="55" dur="1" fill="hold">
                                          <p:stCondLst>
                                            <p:cond delay="0"/>
                                          </p:stCondLst>
                                        </p:cTn>
                                        <p:tgtEl>
                                          <p:spTgt spid="400399"/>
                                        </p:tgtEl>
                                        <p:attrNameLst>
                                          <p:attrName>style.visibility</p:attrName>
                                        </p:attrNameLst>
                                      </p:cBhvr>
                                      <p:to>
                                        <p:strVal val="visible"/>
                                      </p:to>
                                    </p:set>
                                    <p:animEffect transition="in" filter="wipe(up)">
                                      <p:cBhvr>
                                        <p:cTn id="56" dur="500"/>
                                        <p:tgtEl>
                                          <p:spTgt spid="400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animBg="1"/>
      <p:bldP spid="400387" grpId="0" animBg="1"/>
      <p:bldP spid="400388" grpId="0" animBg="1"/>
      <p:bldP spid="400390" grpId="0"/>
      <p:bldP spid="400391" grpId="0" animBg="1"/>
      <p:bldP spid="400396" grpId="0" animBg="1"/>
      <p:bldP spid="4003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07DF1D-8A64-4214-84CA-0A1C0F46AC62}"/>
              </a:ext>
            </a:extLst>
          </p:cNvPr>
          <p:cNvSpPr>
            <a:spLocks noGrp="1"/>
          </p:cNvSpPr>
          <p:nvPr>
            <p:ph type="sldNum" sz="quarter" idx="10"/>
          </p:nvPr>
        </p:nvSpPr>
        <p:spPr/>
        <p:txBody>
          <a:bodyPr/>
          <a:lstStyle/>
          <a:p>
            <a:pPr>
              <a:defRPr/>
            </a:pPr>
            <a:fld id="{00824614-26BB-4CB3-A49A-9027AECA413D}" type="slidenum">
              <a:rPr lang="en-US" smtClean="0"/>
              <a:pPr>
                <a:defRPr/>
              </a:pPr>
              <a:t>13</a:t>
            </a:fld>
            <a:endParaRPr lang="en-US" dirty="0"/>
          </a:p>
        </p:txBody>
      </p:sp>
      <p:sp>
        <p:nvSpPr>
          <p:cNvPr id="5" name="Slide Number Placeholder 2">
            <a:extLst>
              <a:ext uri="{FF2B5EF4-FFF2-40B4-BE49-F238E27FC236}">
                <a16:creationId xmlns:a16="http://schemas.microsoft.com/office/drawing/2014/main" id="{011484D3-63A8-4F9F-924C-BA7E97272D26}"/>
              </a:ext>
            </a:extLst>
          </p:cNvPr>
          <p:cNvSpPr txBox="1">
            <a:spLocks/>
          </p:cNvSpPr>
          <p:nvPr/>
        </p:nvSpPr>
        <p:spPr bwMode="auto">
          <a:xfrm>
            <a:off x="297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baseline="0" smtClean="0">
                <a:solidFill>
                  <a:schemeClr val="accent5">
                    <a:lumMod val="50000"/>
                  </a:schemeClr>
                </a:solidFill>
                <a:latin typeface="Arial Black" pitchFamily="34" charset="0"/>
                <a:ea typeface="+mn-ea"/>
                <a:cs typeface="Times New Roman" charset="0"/>
              </a:defRPr>
            </a:lvl1pPr>
            <a:lvl2pPr marL="4572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2pPr>
            <a:lvl3pPr marL="9144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3pPr>
            <a:lvl4pPr marL="13716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4pPr>
            <a:lvl5pPr marL="18288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5pPr>
            <a:lvl6pPr marL="2286000" algn="l" defTabSz="914400" rtl="0" eaLnBrk="1" latinLnBrk="0" hangingPunct="1">
              <a:defRPr sz="2400" b="1" kern="1200">
                <a:solidFill>
                  <a:schemeClr val="tx1"/>
                </a:solidFill>
                <a:latin typeface="Arial" pitchFamily="34" charset="0"/>
                <a:ea typeface="+mn-ea"/>
                <a:cs typeface="Times New Roman" pitchFamily="18" charset="0"/>
              </a:defRPr>
            </a:lvl6pPr>
            <a:lvl7pPr marL="2743200" algn="l" defTabSz="914400" rtl="0" eaLnBrk="1" latinLnBrk="0" hangingPunct="1">
              <a:defRPr sz="2400" b="1" kern="1200">
                <a:solidFill>
                  <a:schemeClr val="tx1"/>
                </a:solidFill>
                <a:latin typeface="Arial" pitchFamily="34" charset="0"/>
                <a:ea typeface="+mn-ea"/>
                <a:cs typeface="Times New Roman" pitchFamily="18" charset="0"/>
              </a:defRPr>
            </a:lvl7pPr>
            <a:lvl8pPr marL="3200400" algn="l" defTabSz="914400" rtl="0" eaLnBrk="1" latinLnBrk="0" hangingPunct="1">
              <a:defRPr sz="2400" b="1" kern="1200">
                <a:solidFill>
                  <a:schemeClr val="tx1"/>
                </a:solidFill>
                <a:latin typeface="Arial" pitchFamily="34" charset="0"/>
                <a:ea typeface="+mn-ea"/>
                <a:cs typeface="Times New Roman" pitchFamily="18" charset="0"/>
              </a:defRPr>
            </a:lvl8pPr>
            <a:lvl9pPr marL="3657600" algn="l" defTabSz="914400" rtl="0" eaLnBrk="1" latinLnBrk="0" hangingPunct="1">
              <a:defRPr sz="2400" b="1" kern="1200">
                <a:solidFill>
                  <a:schemeClr val="tx1"/>
                </a:solidFill>
                <a:latin typeface="Arial" pitchFamily="34" charset="0"/>
                <a:ea typeface="+mn-ea"/>
                <a:cs typeface="Times New Roman" pitchFamily="18" charset="0"/>
              </a:defRPr>
            </a:lvl9pPr>
          </a:lstStyle>
          <a:p>
            <a:pPr>
              <a:defRPr/>
            </a:pPr>
            <a:fld id="{4C10CE2B-7A9C-4450-AE10-B482CDBC748F}" type="slidenum">
              <a:rPr lang="en-US" smtClean="0"/>
              <a:pPr>
                <a:defRPr/>
              </a:pPr>
              <a:t>13</a:t>
            </a:fld>
            <a:endParaRPr lang="en-US" dirty="0"/>
          </a:p>
        </p:txBody>
      </p:sp>
      <p:sp>
        <p:nvSpPr>
          <p:cNvPr id="6" name="Rectangle 2">
            <a:extLst>
              <a:ext uri="{FF2B5EF4-FFF2-40B4-BE49-F238E27FC236}">
                <a16:creationId xmlns:a16="http://schemas.microsoft.com/office/drawing/2014/main" id="{3BEDE6A6-09CD-46BE-9977-0FD2DFCAFEF5}"/>
              </a:ext>
            </a:extLst>
          </p:cNvPr>
          <p:cNvSpPr>
            <a:spLocks noGrp="1" noChangeArrowheads="1"/>
          </p:cNvSpPr>
          <p:nvPr>
            <p:ph type="title"/>
          </p:nvPr>
        </p:nvSpPr>
        <p:spPr>
          <a:xfrm>
            <a:off x="685800" y="685800"/>
            <a:ext cx="7772400" cy="1143000"/>
          </a:xfrm>
        </p:spPr>
        <p:txBody>
          <a:bodyPr/>
          <a:lstStyle/>
          <a:p>
            <a:pPr algn="ctr"/>
            <a:r>
              <a:rPr lang="en-US" altLang="en-US" dirty="0">
                <a:cs typeface="Arial" charset="0"/>
              </a:rPr>
              <a:t>Dividends</a:t>
            </a:r>
          </a:p>
        </p:txBody>
      </p:sp>
      <p:sp>
        <p:nvSpPr>
          <p:cNvPr id="7" name="Text Box 3">
            <a:extLst>
              <a:ext uri="{FF2B5EF4-FFF2-40B4-BE49-F238E27FC236}">
                <a16:creationId xmlns:a16="http://schemas.microsoft.com/office/drawing/2014/main" id="{50D11BD5-87A0-435F-897D-0CEE2675FE9F}"/>
              </a:ext>
            </a:extLst>
          </p:cNvPr>
          <p:cNvSpPr txBox="1">
            <a:spLocks noChangeArrowheads="1"/>
          </p:cNvSpPr>
          <p:nvPr/>
        </p:nvSpPr>
        <p:spPr bwMode="auto">
          <a:xfrm>
            <a:off x="596900" y="3219450"/>
            <a:ext cx="1036638" cy="617538"/>
          </a:xfrm>
          <a:prstGeom prst="rect">
            <a:avLst/>
          </a:prstGeom>
          <a:solidFill>
            <a:srgbClr val="CCFFFF">
              <a:alpha val="5099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r>
              <a:rPr lang="en-US" altLang="en-US" sz="3200"/>
              <a:t>EPS</a:t>
            </a:r>
          </a:p>
        </p:txBody>
      </p:sp>
      <p:sp>
        <p:nvSpPr>
          <p:cNvPr id="8" name="Text Box 4">
            <a:extLst>
              <a:ext uri="{FF2B5EF4-FFF2-40B4-BE49-F238E27FC236}">
                <a16:creationId xmlns:a16="http://schemas.microsoft.com/office/drawing/2014/main" id="{88A33F3E-86F7-439C-9FFC-B94595609C59}"/>
              </a:ext>
            </a:extLst>
          </p:cNvPr>
          <p:cNvSpPr txBox="1">
            <a:spLocks noChangeArrowheads="1"/>
          </p:cNvSpPr>
          <p:nvPr/>
        </p:nvSpPr>
        <p:spPr bwMode="auto">
          <a:xfrm>
            <a:off x="3284538" y="2976563"/>
            <a:ext cx="1708150" cy="1104900"/>
          </a:xfrm>
          <a:prstGeom prst="rect">
            <a:avLst/>
          </a:prstGeom>
          <a:solidFill>
            <a:srgbClr val="CCFFFF">
              <a:alpha val="5099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r>
              <a:rPr lang="en-US" altLang="en-US" sz="3200"/>
              <a:t>Payout Ratio</a:t>
            </a:r>
          </a:p>
        </p:txBody>
      </p:sp>
      <p:sp>
        <p:nvSpPr>
          <p:cNvPr id="9" name="Text Box 5">
            <a:extLst>
              <a:ext uri="{FF2B5EF4-FFF2-40B4-BE49-F238E27FC236}">
                <a16:creationId xmlns:a16="http://schemas.microsoft.com/office/drawing/2014/main" id="{00A05A39-5656-4951-853B-38EAE0A332B6}"/>
              </a:ext>
            </a:extLst>
          </p:cNvPr>
          <p:cNvSpPr txBox="1">
            <a:spLocks noChangeArrowheads="1"/>
          </p:cNvSpPr>
          <p:nvPr/>
        </p:nvSpPr>
        <p:spPr bwMode="auto">
          <a:xfrm>
            <a:off x="6611938" y="3219450"/>
            <a:ext cx="1935162" cy="617538"/>
          </a:xfrm>
          <a:prstGeom prst="rect">
            <a:avLst/>
          </a:prstGeom>
          <a:solidFill>
            <a:srgbClr val="CCFFFF">
              <a:alpha val="5099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r>
              <a:rPr lang="en-US" altLang="en-US" sz="3200"/>
              <a:t>Dividend</a:t>
            </a:r>
          </a:p>
        </p:txBody>
      </p:sp>
      <p:sp>
        <p:nvSpPr>
          <p:cNvPr id="10" name="Text Box 6">
            <a:extLst>
              <a:ext uri="{FF2B5EF4-FFF2-40B4-BE49-F238E27FC236}">
                <a16:creationId xmlns:a16="http://schemas.microsoft.com/office/drawing/2014/main" id="{A8CE05D4-043D-4CF5-8833-339B1BBD0B54}"/>
              </a:ext>
            </a:extLst>
          </p:cNvPr>
          <p:cNvSpPr txBox="1">
            <a:spLocks noChangeArrowheads="1"/>
          </p:cNvSpPr>
          <p:nvPr/>
        </p:nvSpPr>
        <p:spPr bwMode="auto">
          <a:xfrm>
            <a:off x="2230438" y="3238500"/>
            <a:ext cx="4556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spcBef>
                <a:spcPct val="0"/>
              </a:spcBef>
            </a:pPr>
            <a:r>
              <a:rPr lang="en-US" altLang="en-US" sz="3200" b="0"/>
              <a:t>X</a:t>
            </a:r>
          </a:p>
        </p:txBody>
      </p:sp>
      <p:sp>
        <p:nvSpPr>
          <p:cNvPr id="11" name="Text Box 7">
            <a:extLst>
              <a:ext uri="{FF2B5EF4-FFF2-40B4-BE49-F238E27FC236}">
                <a16:creationId xmlns:a16="http://schemas.microsoft.com/office/drawing/2014/main" id="{79D10FAE-B9FE-49E8-A616-864832BAB4DC}"/>
              </a:ext>
            </a:extLst>
          </p:cNvPr>
          <p:cNvSpPr txBox="1">
            <a:spLocks noChangeArrowheads="1"/>
          </p:cNvSpPr>
          <p:nvPr/>
        </p:nvSpPr>
        <p:spPr bwMode="auto">
          <a:xfrm>
            <a:off x="5591175" y="3238500"/>
            <a:ext cx="4222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spcBef>
                <a:spcPct val="0"/>
              </a:spcBef>
            </a:pPr>
            <a:r>
              <a:rPr lang="en-US" altLang="en-US" sz="3200" b="0"/>
              <a:t>=</a:t>
            </a:r>
          </a:p>
        </p:txBody>
      </p:sp>
      <p:sp>
        <p:nvSpPr>
          <p:cNvPr id="12" name="Text Box 8">
            <a:extLst>
              <a:ext uri="{FF2B5EF4-FFF2-40B4-BE49-F238E27FC236}">
                <a16:creationId xmlns:a16="http://schemas.microsoft.com/office/drawing/2014/main" id="{42BC9F5C-E879-417E-949B-FF30E2EE89EB}"/>
              </a:ext>
            </a:extLst>
          </p:cNvPr>
          <p:cNvSpPr txBox="1">
            <a:spLocks noChangeArrowheads="1"/>
          </p:cNvSpPr>
          <p:nvPr/>
        </p:nvSpPr>
        <p:spPr bwMode="auto">
          <a:xfrm>
            <a:off x="1485900" y="4524375"/>
            <a:ext cx="6172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n-US" altLang="en-US" sz="2800" b="0"/>
              <a:t>Tortoises tend to have a larger Payout Ratio</a:t>
            </a:r>
          </a:p>
        </p:txBody>
      </p:sp>
    </p:spTree>
    <p:extLst>
      <p:ext uri="{BB962C8B-B14F-4D97-AF65-F5344CB8AC3E}">
        <p14:creationId xmlns:p14="http://schemas.microsoft.com/office/powerpoint/2010/main" val="248998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55" presetClass="entr" presetSubtype="0" fill="hold" grpId="1"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par>
                          <p:cTn id="24" fill="hold">
                            <p:stCondLst>
                              <p:cond delay="0"/>
                            </p:stCondLst>
                            <p:childTnLst>
                              <p:par>
                                <p:cTn id="25" presetID="55" presetClass="entr" presetSubtype="0" fill="hold" grpId="1"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strVal val="#ppt_w*0.70"/>
                                          </p:val>
                                        </p:tav>
                                        <p:tav tm="100000">
                                          <p:val>
                                            <p:strVal val="#ppt_w"/>
                                          </p:val>
                                        </p:tav>
                                      </p:tavLst>
                                    </p:anim>
                                    <p:anim calcmode="lin" valueType="num">
                                      <p:cBhvr>
                                        <p:cTn id="35" dur="1000" fill="hold"/>
                                        <p:tgtEl>
                                          <p:spTgt spid="12"/>
                                        </p:tgtEl>
                                        <p:attrNameLst>
                                          <p:attrName>ppt_h</p:attrName>
                                        </p:attrNameLst>
                                      </p:cBhvr>
                                      <p:tavLst>
                                        <p:tav tm="0">
                                          <p:val>
                                            <p:strVal val="#ppt_h"/>
                                          </p:val>
                                        </p:tav>
                                        <p:tav tm="100000">
                                          <p:val>
                                            <p:strVal val="#ppt_h"/>
                                          </p:val>
                                        </p:tav>
                                      </p:tavLst>
                                    </p:anim>
                                    <p:animEffect transition="in" filter="fade">
                                      <p:cBhvr>
                                        <p:cTn id="36" dur="1000"/>
                                        <p:tgtEl>
                                          <p:spTgt spid="12"/>
                                        </p:tgtEl>
                                      </p:cBhvr>
                                    </p:animEffect>
                                  </p:childTnLst>
                                </p:cTn>
                              </p:par>
                            </p:childTnLst>
                          </p:cTn>
                        </p:par>
                        <p:par>
                          <p:cTn id="37" fill="hold">
                            <p:stCondLst>
                              <p:cond delay="1000"/>
                            </p:stCondLst>
                            <p:childTnLst>
                              <p:par>
                                <p:cTn id="38" presetID="6" presetClass="emph" presetSubtype="0" fill="hold" grpId="0" nodeType="afterEffect">
                                  <p:stCondLst>
                                    <p:cond delay="0"/>
                                  </p:stCondLst>
                                  <p:childTnLst>
                                    <p:animScale>
                                      <p:cBhvr>
                                        <p:cTn id="39" dur="2000" fill="hold"/>
                                        <p:tgtEl>
                                          <p:spTgt spid="8"/>
                                        </p:tgtEl>
                                      </p:cBhvr>
                                      <p:by x="150000" y="150000"/>
                                    </p:animScale>
                                  </p:childTnLst>
                                </p:cTn>
                              </p:par>
                              <p:par>
                                <p:cTn id="40" presetID="6" presetClass="emph" presetSubtype="0" fill="hold" grpId="0" nodeType="withEffect">
                                  <p:stCondLst>
                                    <p:cond delay="0"/>
                                  </p:stCondLst>
                                  <p:childTnLst>
                                    <p:animScale>
                                      <p:cBhvr>
                                        <p:cTn id="41"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75D8F31-4879-4AEC-8056-9B9800E94F48}" type="slidenum">
              <a:rPr lang="en-US"/>
              <a:pPr>
                <a:defRPr/>
              </a:pPr>
              <a:t>14</a:t>
            </a:fld>
            <a:endParaRPr lang="en-US" dirty="0"/>
          </a:p>
        </p:txBody>
      </p:sp>
      <p:sp>
        <p:nvSpPr>
          <p:cNvPr id="404482" name="Rectangle 2"/>
          <p:cNvSpPr>
            <a:spLocks noGrp="1" noChangeArrowheads="1"/>
          </p:cNvSpPr>
          <p:nvPr>
            <p:ph type="title"/>
          </p:nvPr>
        </p:nvSpPr>
        <p:spPr/>
        <p:txBody>
          <a:bodyPr/>
          <a:lstStyle/>
          <a:p>
            <a:pPr algn="ctr"/>
            <a:r>
              <a:rPr lang="en-US" altLang="en-US" dirty="0">
                <a:cs typeface="Arial" charset="0"/>
              </a:rPr>
              <a:t>Dividends</a:t>
            </a:r>
          </a:p>
        </p:txBody>
      </p:sp>
      <p:sp>
        <p:nvSpPr>
          <p:cNvPr id="404483" name="Rectangle 3"/>
          <p:cNvSpPr>
            <a:spLocks noGrp="1" noChangeArrowheads="1"/>
          </p:cNvSpPr>
          <p:nvPr>
            <p:ph type="body" idx="1"/>
          </p:nvPr>
        </p:nvSpPr>
        <p:spPr>
          <a:xfrm>
            <a:off x="762000" y="1524000"/>
            <a:ext cx="8153400" cy="3429000"/>
          </a:xfrm>
        </p:spPr>
        <p:txBody>
          <a:bodyPr/>
          <a:lstStyle/>
          <a:p>
            <a:r>
              <a:rPr lang="en-US" altLang="en-US" dirty="0">
                <a:cs typeface="Arial" charset="0"/>
              </a:rPr>
              <a:t>Dividends tend to play a more significant role in Total Return for Tortoises</a:t>
            </a:r>
          </a:p>
          <a:p>
            <a:r>
              <a:rPr lang="en-US" altLang="en-US" dirty="0">
                <a:cs typeface="Arial" charset="0"/>
              </a:rPr>
              <a:t>Tortoises tend to have a larger payout ratio</a:t>
            </a:r>
          </a:p>
          <a:p>
            <a:pPr lvl="1"/>
            <a:r>
              <a:rPr lang="en-US" altLang="en-US" dirty="0">
                <a:cs typeface="Arial" charset="0"/>
              </a:rPr>
              <a:t>More of EPS used to pay dividends</a:t>
            </a:r>
          </a:p>
          <a:p>
            <a:pPr lvl="1"/>
            <a:r>
              <a:rPr lang="en-US" altLang="en-US" dirty="0">
                <a:cs typeface="Arial" charset="0"/>
              </a:rPr>
              <a:t>Less of EPS used to fund future growth</a:t>
            </a:r>
          </a:p>
          <a:p>
            <a:r>
              <a:rPr lang="en-US" altLang="en-US" dirty="0">
                <a:cs typeface="Arial" charset="0"/>
              </a:rPr>
              <a:t>A secure dividend may add some safety for slower growing stocks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0478523B-247A-44F4-970F-DC3D755B7BB0}" type="slidenum">
              <a:rPr lang="en-US"/>
              <a:pPr>
                <a:defRPr/>
              </a:pPr>
              <a:t>15</a:t>
            </a:fld>
            <a:endParaRPr lang="en-US" dirty="0"/>
          </a:p>
        </p:txBody>
      </p:sp>
      <p:sp>
        <p:nvSpPr>
          <p:cNvPr id="406530" name="Rectangle 2"/>
          <p:cNvSpPr>
            <a:spLocks noGrp="1" noChangeArrowheads="1"/>
          </p:cNvSpPr>
          <p:nvPr>
            <p:ph type="title"/>
          </p:nvPr>
        </p:nvSpPr>
        <p:spPr/>
        <p:txBody>
          <a:bodyPr/>
          <a:lstStyle/>
          <a:p>
            <a:pPr algn="ctr"/>
            <a:r>
              <a:rPr lang="en-US" altLang="en-US" dirty="0">
                <a:cs typeface="Arial" charset="0"/>
              </a:rPr>
              <a:t>Is the Dividend Secure?</a:t>
            </a:r>
          </a:p>
        </p:txBody>
      </p:sp>
      <p:sp>
        <p:nvSpPr>
          <p:cNvPr id="406531" name="Rectangle 3"/>
          <p:cNvSpPr>
            <a:spLocks noGrp="1" noChangeArrowheads="1"/>
          </p:cNvSpPr>
          <p:nvPr>
            <p:ph type="body" idx="1"/>
          </p:nvPr>
        </p:nvSpPr>
        <p:spPr>
          <a:xfrm>
            <a:off x="457200" y="1600200"/>
            <a:ext cx="8305800" cy="3962400"/>
          </a:xfrm>
        </p:spPr>
        <p:txBody>
          <a:bodyPr/>
          <a:lstStyle/>
          <a:p>
            <a:r>
              <a:rPr lang="en-US" altLang="en-US">
                <a:cs typeface="Arial" charset="0"/>
              </a:rPr>
              <a:t>Dividends come from earnings</a:t>
            </a:r>
          </a:p>
          <a:p>
            <a:pPr lvl="1"/>
            <a:r>
              <a:rPr lang="en-US" altLang="en-US">
                <a:cs typeface="Arial" charset="0"/>
              </a:rPr>
              <a:t>A secure dividend requires secure earnings</a:t>
            </a:r>
          </a:p>
          <a:p>
            <a:r>
              <a:rPr lang="en-US" altLang="en-US">
                <a:cs typeface="Arial" charset="0"/>
              </a:rPr>
              <a:t>Consider financial strength of company</a:t>
            </a:r>
          </a:p>
          <a:p>
            <a:endParaRPr lang="en-US" altLang="en-US">
              <a:cs typeface="Arial" charset="0"/>
            </a:endParaRPr>
          </a:p>
          <a:p>
            <a:endParaRPr lang="en-US" altLang="en-US">
              <a:cs typeface="Arial" charset="0"/>
            </a:endParaRPr>
          </a:p>
          <a:p>
            <a:endParaRPr lang="en-US" altLang="en-US">
              <a:cs typeface="Arial" charset="0"/>
            </a:endParaRPr>
          </a:p>
          <a:p>
            <a:r>
              <a:rPr lang="en-US" altLang="en-US">
                <a:cs typeface="Arial" charset="0"/>
              </a:rPr>
              <a:t>Monitor dividend, yield, payout ratio</a:t>
            </a:r>
          </a:p>
          <a:p>
            <a:pPr lvl="1"/>
            <a:r>
              <a:rPr lang="en-US" altLang="en-US">
                <a:cs typeface="Arial" charset="0"/>
              </a:rPr>
              <a:t>SSG section 3</a:t>
            </a:r>
          </a:p>
        </p:txBody>
      </p:sp>
      <p:pic>
        <p:nvPicPr>
          <p:cNvPr id="406533" name="Picture 5" descr="bar_graph_dollar_sign_p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257" y="3048000"/>
            <a:ext cx="2035343"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0478523B-247A-44F4-970F-DC3D755B7BB0}" type="slidenum">
              <a:rPr lang="en-US"/>
              <a:pPr>
                <a:defRPr/>
              </a:pPr>
              <a:t>16</a:t>
            </a:fld>
            <a:endParaRPr lang="en-US" dirty="0"/>
          </a:p>
        </p:txBody>
      </p:sp>
      <p:sp>
        <p:nvSpPr>
          <p:cNvPr id="406530" name="Rectangle 2"/>
          <p:cNvSpPr>
            <a:spLocks noGrp="1" noChangeArrowheads="1"/>
          </p:cNvSpPr>
          <p:nvPr>
            <p:ph type="title"/>
          </p:nvPr>
        </p:nvSpPr>
        <p:spPr/>
        <p:txBody>
          <a:bodyPr/>
          <a:lstStyle/>
          <a:p>
            <a:pPr algn="ctr"/>
            <a:r>
              <a:rPr lang="en-US" altLang="en-US" dirty="0">
                <a:cs typeface="Arial" charset="0"/>
              </a:rPr>
              <a:t>Is the Dividend Secure?</a:t>
            </a:r>
          </a:p>
        </p:txBody>
      </p:sp>
      <p:pic>
        <p:nvPicPr>
          <p:cNvPr id="2" name="Picture 1">
            <a:extLst>
              <a:ext uri="{FF2B5EF4-FFF2-40B4-BE49-F238E27FC236}">
                <a16:creationId xmlns:a16="http://schemas.microsoft.com/office/drawing/2014/main" id="{D796D114-0136-4CBF-80A7-12C2D6FD1D27}"/>
              </a:ext>
            </a:extLst>
          </p:cNvPr>
          <p:cNvPicPr>
            <a:picLocks noChangeAspect="1"/>
          </p:cNvPicPr>
          <p:nvPr/>
        </p:nvPicPr>
        <p:blipFill>
          <a:blip r:embed="rId3"/>
          <a:stretch>
            <a:fillRect/>
          </a:stretch>
        </p:blipFill>
        <p:spPr>
          <a:xfrm>
            <a:off x="0" y="1790307"/>
            <a:ext cx="9144000" cy="4363752"/>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F119586F-E314-4AC8-9D94-E13B52041EB1}"/>
                  </a:ext>
                </a:extLst>
              </p14:cNvPr>
              <p14:cNvContentPartPr/>
              <p14:nvPr/>
            </p14:nvContentPartPr>
            <p14:xfrm>
              <a:off x="6104659" y="4179890"/>
              <a:ext cx="233280" cy="1205640"/>
            </p14:xfrm>
          </p:contentPart>
        </mc:Choice>
        <mc:Fallback xmlns="">
          <p:pic>
            <p:nvPicPr>
              <p:cNvPr id="3" name="Ink 2">
                <a:extLst>
                  <a:ext uri="{FF2B5EF4-FFF2-40B4-BE49-F238E27FC236}">
                    <a16:creationId xmlns:a16="http://schemas.microsoft.com/office/drawing/2014/main" id="{F119586F-E314-4AC8-9D94-E13B52041EB1}"/>
                  </a:ext>
                </a:extLst>
              </p:cNvPr>
              <p:cNvPicPr/>
              <p:nvPr/>
            </p:nvPicPr>
            <p:blipFill>
              <a:blip r:embed="rId5"/>
              <a:stretch>
                <a:fillRect/>
              </a:stretch>
            </p:blipFill>
            <p:spPr>
              <a:xfrm>
                <a:off x="6050659" y="4072250"/>
                <a:ext cx="340920" cy="1421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5284D7C-3612-4FB8-B074-C3D6EB7D308D}"/>
                  </a:ext>
                </a:extLst>
              </p14:cNvPr>
              <p14:cNvContentPartPr/>
              <p14:nvPr/>
            </p14:nvContentPartPr>
            <p14:xfrm>
              <a:off x="5511379" y="3863450"/>
              <a:ext cx="818280" cy="32040"/>
            </p14:xfrm>
          </p:contentPart>
        </mc:Choice>
        <mc:Fallback xmlns="">
          <p:pic>
            <p:nvPicPr>
              <p:cNvPr id="4" name="Ink 3">
                <a:extLst>
                  <a:ext uri="{FF2B5EF4-FFF2-40B4-BE49-F238E27FC236}">
                    <a16:creationId xmlns:a16="http://schemas.microsoft.com/office/drawing/2014/main" id="{E5284D7C-3612-4FB8-B074-C3D6EB7D308D}"/>
                  </a:ext>
                </a:extLst>
              </p:cNvPr>
              <p:cNvPicPr/>
              <p:nvPr/>
            </p:nvPicPr>
            <p:blipFill>
              <a:blip r:embed="rId7"/>
              <a:stretch>
                <a:fillRect/>
              </a:stretch>
            </p:blipFill>
            <p:spPr>
              <a:xfrm>
                <a:off x="5457379" y="3755450"/>
                <a:ext cx="925920" cy="247680"/>
              </a:xfrm>
              <a:prstGeom prst="rect">
                <a:avLst/>
              </a:prstGeom>
            </p:spPr>
          </p:pic>
        </mc:Fallback>
      </mc:AlternateContent>
      <p:sp>
        <p:nvSpPr>
          <p:cNvPr id="6" name="Rectangle: Rounded Corners 5">
            <a:extLst>
              <a:ext uri="{FF2B5EF4-FFF2-40B4-BE49-F238E27FC236}">
                <a16:creationId xmlns:a16="http://schemas.microsoft.com/office/drawing/2014/main" id="{15C07BB7-0B74-4ABE-958F-C32ED135934E}"/>
              </a:ext>
            </a:extLst>
          </p:cNvPr>
          <p:cNvSpPr/>
          <p:nvPr/>
        </p:nvSpPr>
        <p:spPr bwMode="auto">
          <a:xfrm>
            <a:off x="6836002" y="4419600"/>
            <a:ext cx="402998" cy="1524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charset="0"/>
            </a:endParaRPr>
          </a:p>
        </p:txBody>
      </p:sp>
      <p:sp>
        <p:nvSpPr>
          <p:cNvPr id="10" name="Rectangle: Rounded Corners 9">
            <a:extLst>
              <a:ext uri="{FF2B5EF4-FFF2-40B4-BE49-F238E27FC236}">
                <a16:creationId xmlns:a16="http://schemas.microsoft.com/office/drawing/2014/main" id="{132379F0-56DB-4347-9239-7E83BA5DD76C}"/>
              </a:ext>
            </a:extLst>
          </p:cNvPr>
          <p:cNvSpPr/>
          <p:nvPr/>
        </p:nvSpPr>
        <p:spPr bwMode="auto">
          <a:xfrm>
            <a:off x="3429000" y="4419600"/>
            <a:ext cx="402998" cy="1524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charset="0"/>
            </a:endParaRPr>
          </a:p>
        </p:txBody>
      </p:sp>
    </p:spTree>
    <p:extLst>
      <p:ext uri="{BB962C8B-B14F-4D97-AF65-F5344CB8AC3E}">
        <p14:creationId xmlns:p14="http://schemas.microsoft.com/office/powerpoint/2010/main" val="233379802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0478523B-247A-44F4-970F-DC3D755B7BB0}" type="slidenum">
              <a:rPr lang="en-US"/>
              <a:pPr>
                <a:defRPr/>
              </a:pPr>
              <a:t>17</a:t>
            </a:fld>
            <a:endParaRPr lang="en-US" dirty="0"/>
          </a:p>
        </p:txBody>
      </p:sp>
      <p:sp>
        <p:nvSpPr>
          <p:cNvPr id="406530" name="Rectangle 2"/>
          <p:cNvSpPr>
            <a:spLocks noGrp="1" noChangeArrowheads="1"/>
          </p:cNvSpPr>
          <p:nvPr>
            <p:ph type="title"/>
          </p:nvPr>
        </p:nvSpPr>
        <p:spPr>
          <a:xfrm>
            <a:off x="685800" y="457200"/>
            <a:ext cx="7772400" cy="1143000"/>
          </a:xfrm>
        </p:spPr>
        <p:txBody>
          <a:bodyPr/>
          <a:lstStyle/>
          <a:p>
            <a:pPr algn="ctr"/>
            <a:r>
              <a:rPr lang="en-US" altLang="en-US" dirty="0">
                <a:cs typeface="Arial" charset="0"/>
              </a:rPr>
              <a:t>Is the Dividend Secure?</a:t>
            </a:r>
          </a:p>
        </p:txBody>
      </p:sp>
      <p:pic>
        <p:nvPicPr>
          <p:cNvPr id="7" name="Picture 6">
            <a:extLst>
              <a:ext uri="{FF2B5EF4-FFF2-40B4-BE49-F238E27FC236}">
                <a16:creationId xmlns:a16="http://schemas.microsoft.com/office/drawing/2014/main" id="{58CBF83D-AFDE-4815-91EE-0445DA697B41}"/>
              </a:ext>
            </a:extLst>
          </p:cNvPr>
          <p:cNvPicPr>
            <a:picLocks noChangeAspect="1"/>
          </p:cNvPicPr>
          <p:nvPr/>
        </p:nvPicPr>
        <p:blipFill>
          <a:blip r:embed="rId3"/>
          <a:stretch>
            <a:fillRect/>
          </a:stretch>
        </p:blipFill>
        <p:spPr>
          <a:xfrm>
            <a:off x="828152" y="1219200"/>
            <a:ext cx="7487695" cy="5001323"/>
          </a:xfrm>
          <a:prstGeom prst="rect">
            <a:avLst/>
          </a:prstGeom>
        </p:spPr>
      </p:pic>
      <p:sp>
        <p:nvSpPr>
          <p:cNvPr id="8" name="Oval 7">
            <a:extLst>
              <a:ext uri="{FF2B5EF4-FFF2-40B4-BE49-F238E27FC236}">
                <a16:creationId xmlns:a16="http://schemas.microsoft.com/office/drawing/2014/main" id="{48B6B1AB-D6BE-4A67-870E-847E1B101260}"/>
              </a:ext>
            </a:extLst>
          </p:cNvPr>
          <p:cNvSpPr/>
          <p:nvPr/>
        </p:nvSpPr>
        <p:spPr bwMode="auto">
          <a:xfrm>
            <a:off x="7467600" y="5029200"/>
            <a:ext cx="990600" cy="533400"/>
          </a:xfrm>
          <a:prstGeom prst="ellipse">
            <a:avLst/>
          </a:prstGeom>
          <a:noFill/>
          <a:ln w="571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charset="0"/>
            </a:endParaRPr>
          </a:p>
        </p:txBody>
      </p:sp>
      <p:sp>
        <p:nvSpPr>
          <p:cNvPr id="9" name="Arrow: Left 8">
            <a:extLst>
              <a:ext uri="{FF2B5EF4-FFF2-40B4-BE49-F238E27FC236}">
                <a16:creationId xmlns:a16="http://schemas.microsoft.com/office/drawing/2014/main" id="{692C08CB-1761-4D0D-A281-10EF0784A048}"/>
              </a:ext>
            </a:extLst>
          </p:cNvPr>
          <p:cNvSpPr/>
          <p:nvPr/>
        </p:nvSpPr>
        <p:spPr bwMode="auto">
          <a:xfrm>
            <a:off x="5486400" y="3657600"/>
            <a:ext cx="685800" cy="381000"/>
          </a:xfrm>
          <a:prstGeom prst="leftArrow">
            <a:avLst/>
          </a:prstGeom>
          <a:solidFill>
            <a:srgbClr val="00FF00"/>
          </a:solidFill>
          <a:ln w="3810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charset="0"/>
            </a:endParaRPr>
          </a:p>
        </p:txBody>
      </p:sp>
    </p:spTree>
    <p:extLst>
      <p:ext uri="{BB962C8B-B14F-4D97-AF65-F5344CB8AC3E}">
        <p14:creationId xmlns:p14="http://schemas.microsoft.com/office/powerpoint/2010/main" val="34113878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79D6D0-6774-48AF-BF7B-80B3B1990735}"/>
              </a:ext>
            </a:extLst>
          </p:cNvPr>
          <p:cNvPicPr>
            <a:picLocks noChangeAspect="1"/>
          </p:cNvPicPr>
          <p:nvPr/>
        </p:nvPicPr>
        <p:blipFill>
          <a:blip r:embed="rId3"/>
          <a:stretch>
            <a:fillRect/>
          </a:stretch>
        </p:blipFill>
        <p:spPr>
          <a:xfrm>
            <a:off x="685801" y="1295400"/>
            <a:ext cx="7282336" cy="4953623"/>
          </a:xfrm>
          <a:prstGeom prst="rect">
            <a:avLst/>
          </a:prstGeom>
        </p:spPr>
      </p:pic>
      <p:sp>
        <p:nvSpPr>
          <p:cNvPr id="5" name="Slide Number Placeholder 3"/>
          <p:cNvSpPr>
            <a:spLocks noGrp="1"/>
          </p:cNvSpPr>
          <p:nvPr>
            <p:ph type="sldNum" sz="quarter" idx="10"/>
          </p:nvPr>
        </p:nvSpPr>
        <p:spPr/>
        <p:txBody>
          <a:bodyPr/>
          <a:lstStyle/>
          <a:p>
            <a:pPr>
              <a:defRPr/>
            </a:pPr>
            <a:fld id="{0478523B-247A-44F4-970F-DC3D755B7BB0}" type="slidenum">
              <a:rPr lang="en-US"/>
              <a:pPr>
                <a:defRPr/>
              </a:pPr>
              <a:t>18</a:t>
            </a:fld>
            <a:endParaRPr lang="en-US" dirty="0"/>
          </a:p>
        </p:txBody>
      </p:sp>
      <p:sp>
        <p:nvSpPr>
          <p:cNvPr id="406530" name="Rectangle 2"/>
          <p:cNvSpPr>
            <a:spLocks noGrp="1" noChangeArrowheads="1"/>
          </p:cNvSpPr>
          <p:nvPr>
            <p:ph type="title"/>
          </p:nvPr>
        </p:nvSpPr>
        <p:spPr>
          <a:xfrm>
            <a:off x="685800" y="457200"/>
            <a:ext cx="7772400" cy="1143000"/>
          </a:xfrm>
        </p:spPr>
        <p:txBody>
          <a:bodyPr/>
          <a:lstStyle/>
          <a:p>
            <a:pPr algn="ctr"/>
            <a:r>
              <a:rPr lang="en-US" altLang="en-US" dirty="0">
                <a:cs typeface="Arial" charset="0"/>
              </a:rPr>
              <a:t>Is the Dividend Secure?</a:t>
            </a:r>
          </a:p>
        </p:txBody>
      </p:sp>
      <p:sp>
        <p:nvSpPr>
          <p:cNvPr id="9" name="Arrow: Left 8">
            <a:extLst>
              <a:ext uri="{FF2B5EF4-FFF2-40B4-BE49-F238E27FC236}">
                <a16:creationId xmlns:a16="http://schemas.microsoft.com/office/drawing/2014/main" id="{692C08CB-1761-4D0D-A281-10EF0784A048}"/>
              </a:ext>
            </a:extLst>
          </p:cNvPr>
          <p:cNvSpPr/>
          <p:nvPr/>
        </p:nvSpPr>
        <p:spPr bwMode="auto">
          <a:xfrm>
            <a:off x="5486400" y="4399472"/>
            <a:ext cx="685800" cy="381000"/>
          </a:xfrm>
          <a:prstGeom prst="leftArrow">
            <a:avLst/>
          </a:prstGeom>
          <a:solidFill>
            <a:srgbClr val="00FF00"/>
          </a:solidFill>
          <a:ln w="3810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charset="0"/>
            </a:endParaRPr>
          </a:p>
        </p:txBody>
      </p:sp>
    </p:spTree>
    <p:extLst>
      <p:ext uri="{BB962C8B-B14F-4D97-AF65-F5344CB8AC3E}">
        <p14:creationId xmlns:p14="http://schemas.microsoft.com/office/powerpoint/2010/main" val="293495530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0478523B-247A-44F4-970F-DC3D755B7BB0}" type="slidenum">
              <a:rPr lang="en-US"/>
              <a:pPr>
                <a:defRPr/>
              </a:pPr>
              <a:t>19</a:t>
            </a:fld>
            <a:endParaRPr lang="en-US" dirty="0"/>
          </a:p>
        </p:txBody>
      </p:sp>
      <p:sp>
        <p:nvSpPr>
          <p:cNvPr id="406530" name="Rectangle 2"/>
          <p:cNvSpPr>
            <a:spLocks noGrp="1" noChangeArrowheads="1"/>
          </p:cNvSpPr>
          <p:nvPr>
            <p:ph type="title"/>
          </p:nvPr>
        </p:nvSpPr>
        <p:spPr>
          <a:xfrm>
            <a:off x="685800" y="457200"/>
            <a:ext cx="7772400" cy="1143000"/>
          </a:xfrm>
        </p:spPr>
        <p:txBody>
          <a:bodyPr/>
          <a:lstStyle/>
          <a:p>
            <a:pPr algn="ctr"/>
            <a:r>
              <a:rPr lang="en-US" altLang="en-US" dirty="0">
                <a:cs typeface="Arial" charset="0"/>
              </a:rPr>
              <a:t>Is the Dividend Secure?</a:t>
            </a:r>
          </a:p>
        </p:txBody>
      </p:sp>
      <p:pic>
        <p:nvPicPr>
          <p:cNvPr id="3" name="Picture 2">
            <a:extLst>
              <a:ext uri="{FF2B5EF4-FFF2-40B4-BE49-F238E27FC236}">
                <a16:creationId xmlns:a16="http://schemas.microsoft.com/office/drawing/2014/main" id="{41EC6C44-482C-4546-A71C-7B061B7CD201}"/>
              </a:ext>
            </a:extLst>
          </p:cNvPr>
          <p:cNvPicPr>
            <a:picLocks noChangeAspect="1"/>
          </p:cNvPicPr>
          <p:nvPr/>
        </p:nvPicPr>
        <p:blipFill>
          <a:blip r:embed="rId3"/>
          <a:stretch>
            <a:fillRect/>
          </a:stretch>
        </p:blipFill>
        <p:spPr>
          <a:xfrm>
            <a:off x="-299322" y="1309391"/>
            <a:ext cx="9443322" cy="4726972"/>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193B3DFB-5D6D-4ED5-84EA-26B3131E6F24}"/>
                  </a:ext>
                </a:extLst>
              </p14:cNvPr>
              <p14:cNvContentPartPr/>
              <p14:nvPr/>
            </p14:nvContentPartPr>
            <p14:xfrm>
              <a:off x="7277509" y="3947339"/>
              <a:ext cx="455400" cy="1297800"/>
            </p14:xfrm>
          </p:contentPart>
        </mc:Choice>
        <mc:Fallback xmlns="">
          <p:pic>
            <p:nvPicPr>
              <p:cNvPr id="4" name="Ink 3">
                <a:extLst>
                  <a:ext uri="{FF2B5EF4-FFF2-40B4-BE49-F238E27FC236}">
                    <a16:creationId xmlns:a16="http://schemas.microsoft.com/office/drawing/2014/main" id="{193B3DFB-5D6D-4ED5-84EA-26B3131E6F24}"/>
                  </a:ext>
                </a:extLst>
              </p:cNvPr>
              <p:cNvPicPr/>
              <p:nvPr/>
            </p:nvPicPr>
            <p:blipFill>
              <a:blip r:embed="rId5"/>
              <a:stretch>
                <a:fillRect/>
              </a:stretch>
            </p:blipFill>
            <p:spPr>
              <a:xfrm>
                <a:off x="7223509" y="3839339"/>
                <a:ext cx="563040" cy="1513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094968AA-D794-4AE7-AC8C-F3866732C0DE}"/>
                  </a:ext>
                </a:extLst>
              </p14:cNvPr>
              <p14:cNvContentPartPr/>
              <p14:nvPr/>
            </p14:nvContentPartPr>
            <p14:xfrm>
              <a:off x="7421509" y="3936539"/>
              <a:ext cx="190800" cy="1263960"/>
            </p14:xfrm>
          </p:contentPart>
        </mc:Choice>
        <mc:Fallback xmlns="">
          <p:pic>
            <p:nvPicPr>
              <p:cNvPr id="6" name="Ink 5">
                <a:extLst>
                  <a:ext uri="{FF2B5EF4-FFF2-40B4-BE49-F238E27FC236}">
                    <a16:creationId xmlns:a16="http://schemas.microsoft.com/office/drawing/2014/main" id="{094968AA-D794-4AE7-AC8C-F3866732C0DE}"/>
                  </a:ext>
                </a:extLst>
              </p:cNvPr>
              <p:cNvPicPr/>
              <p:nvPr/>
            </p:nvPicPr>
            <p:blipFill>
              <a:blip r:embed="rId7"/>
              <a:stretch>
                <a:fillRect/>
              </a:stretch>
            </p:blipFill>
            <p:spPr>
              <a:xfrm>
                <a:off x="7367509" y="3828539"/>
                <a:ext cx="298440" cy="1479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60A7DEE-930F-4946-8DE8-0ABF0F637D87}"/>
                  </a:ext>
                </a:extLst>
              </p14:cNvPr>
              <p14:cNvContentPartPr/>
              <p14:nvPr/>
            </p14:nvContentPartPr>
            <p14:xfrm>
              <a:off x="7400269" y="4209059"/>
              <a:ext cx="279720" cy="988200"/>
            </p14:xfrm>
          </p:contentPart>
        </mc:Choice>
        <mc:Fallback xmlns="">
          <p:pic>
            <p:nvPicPr>
              <p:cNvPr id="7" name="Ink 6">
                <a:extLst>
                  <a:ext uri="{FF2B5EF4-FFF2-40B4-BE49-F238E27FC236}">
                    <a16:creationId xmlns:a16="http://schemas.microsoft.com/office/drawing/2014/main" id="{F60A7DEE-930F-4946-8DE8-0ABF0F637D87}"/>
                  </a:ext>
                </a:extLst>
              </p:cNvPr>
              <p:cNvPicPr/>
              <p:nvPr/>
            </p:nvPicPr>
            <p:blipFill>
              <a:blip r:embed="rId9"/>
              <a:stretch>
                <a:fillRect/>
              </a:stretch>
            </p:blipFill>
            <p:spPr>
              <a:xfrm>
                <a:off x="7346269" y="4101419"/>
                <a:ext cx="387360" cy="1203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B6C04BDC-78D4-4F59-AADC-7FFD5699B1E9}"/>
                  </a:ext>
                </a:extLst>
              </p14:cNvPr>
              <p14:cNvContentPartPr/>
              <p14:nvPr/>
            </p14:nvContentPartPr>
            <p14:xfrm>
              <a:off x="6722029" y="3622979"/>
              <a:ext cx="1301400" cy="88200"/>
            </p14:xfrm>
          </p:contentPart>
        </mc:Choice>
        <mc:Fallback xmlns="">
          <p:pic>
            <p:nvPicPr>
              <p:cNvPr id="8" name="Ink 7">
                <a:extLst>
                  <a:ext uri="{FF2B5EF4-FFF2-40B4-BE49-F238E27FC236}">
                    <a16:creationId xmlns:a16="http://schemas.microsoft.com/office/drawing/2014/main" id="{B6C04BDC-78D4-4F59-AADC-7FFD5699B1E9}"/>
                  </a:ext>
                </a:extLst>
              </p:cNvPr>
              <p:cNvPicPr/>
              <p:nvPr/>
            </p:nvPicPr>
            <p:blipFill>
              <a:blip r:embed="rId11"/>
              <a:stretch>
                <a:fillRect/>
              </a:stretch>
            </p:blipFill>
            <p:spPr>
              <a:xfrm>
                <a:off x="6668389" y="3514979"/>
                <a:ext cx="1409040" cy="303840"/>
              </a:xfrm>
              <a:prstGeom prst="rect">
                <a:avLst/>
              </a:prstGeom>
            </p:spPr>
          </p:pic>
        </mc:Fallback>
      </mc:AlternateContent>
      <p:sp>
        <p:nvSpPr>
          <p:cNvPr id="2" name="Rectangle: Rounded Corners 1">
            <a:extLst>
              <a:ext uri="{FF2B5EF4-FFF2-40B4-BE49-F238E27FC236}">
                <a16:creationId xmlns:a16="http://schemas.microsoft.com/office/drawing/2014/main" id="{6C7945B9-167A-4D11-B5E9-EDB8D83D30BE}"/>
              </a:ext>
            </a:extLst>
          </p:cNvPr>
          <p:cNvSpPr/>
          <p:nvPr/>
        </p:nvSpPr>
        <p:spPr bwMode="auto">
          <a:xfrm>
            <a:off x="7277509" y="4343400"/>
            <a:ext cx="455400" cy="219970"/>
          </a:xfrm>
          <a:prstGeom prst="round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charset="0"/>
            </a:endParaRPr>
          </a:p>
        </p:txBody>
      </p:sp>
      <p:sp>
        <p:nvSpPr>
          <p:cNvPr id="10" name="Rectangle: Rounded Corners 9">
            <a:extLst>
              <a:ext uri="{FF2B5EF4-FFF2-40B4-BE49-F238E27FC236}">
                <a16:creationId xmlns:a16="http://schemas.microsoft.com/office/drawing/2014/main" id="{48FBE675-6FA1-4814-94E5-CA57A051C0D6}"/>
              </a:ext>
            </a:extLst>
          </p:cNvPr>
          <p:cNvSpPr/>
          <p:nvPr/>
        </p:nvSpPr>
        <p:spPr bwMode="auto">
          <a:xfrm flipV="1">
            <a:off x="3276600" y="4343400"/>
            <a:ext cx="609601" cy="219970"/>
          </a:xfrm>
          <a:prstGeom prst="round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charset="0"/>
            </a:endParaRPr>
          </a:p>
        </p:txBody>
      </p:sp>
    </p:spTree>
    <p:extLst>
      <p:ext uri="{BB962C8B-B14F-4D97-AF65-F5344CB8AC3E}">
        <p14:creationId xmlns:p14="http://schemas.microsoft.com/office/powerpoint/2010/main" val="41577337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547DD47F-E9C1-491F-80CC-23B4DEC1E2BF}" type="slidenum">
              <a:rPr lang="en-US" smtClean="0"/>
              <a:pPr>
                <a:defRPr/>
              </a:pPr>
              <a:t>2</a:t>
            </a:fld>
            <a:endParaRPr lang="en-US" dirty="0"/>
          </a:p>
        </p:txBody>
      </p:sp>
      <p:sp>
        <p:nvSpPr>
          <p:cNvPr id="8" name="Title 1"/>
          <p:cNvSpPr>
            <a:spLocks noGrp="1"/>
          </p:cNvSpPr>
          <p:nvPr>
            <p:ph type="title"/>
          </p:nvPr>
        </p:nvSpPr>
        <p:spPr>
          <a:xfrm>
            <a:off x="685800" y="381000"/>
            <a:ext cx="7772400" cy="838200"/>
          </a:xfrm>
        </p:spPr>
        <p:txBody>
          <a:bodyPr/>
          <a:lstStyle/>
          <a:p>
            <a:pPr algn="ctr"/>
            <a:r>
              <a:rPr lang="en-US" dirty="0"/>
              <a:t>Disclaimer</a:t>
            </a:r>
          </a:p>
        </p:txBody>
      </p:sp>
      <p:sp>
        <p:nvSpPr>
          <p:cNvPr id="9" name="Content Placeholder 2"/>
          <p:cNvSpPr>
            <a:spLocks noGrp="1"/>
          </p:cNvSpPr>
          <p:nvPr>
            <p:ph idx="1"/>
          </p:nvPr>
        </p:nvSpPr>
        <p:spPr>
          <a:xfrm>
            <a:off x="533400" y="1295400"/>
            <a:ext cx="8229600" cy="5181600"/>
          </a:xfrm>
        </p:spPr>
        <p:txBody>
          <a:bodyPr/>
          <a:lstStyle/>
          <a:p>
            <a:pPr>
              <a:defRPr/>
            </a:pPr>
            <a:r>
              <a:rPr lang="en-US" sz="1600" dirty="0"/>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a:t>
            </a:r>
            <a:r>
              <a:rPr lang="en-US" sz="1600" baseline="30000" dirty="0"/>
              <a:t>TM</a:t>
            </a:r>
            <a:r>
              <a:rPr lang="en-US" sz="1600" dirty="0"/>
              <a:t> National Association of Investors Corporation (“BI”).  The views expressed are those of the instructors, commentators, guests and participants, as the case may be, and do not necessarily represent those of BetterInvesting</a:t>
            </a:r>
            <a:r>
              <a:rPr lang="en-US" sz="1600" baseline="30000" dirty="0"/>
              <a:t>TM</a:t>
            </a:r>
            <a:r>
              <a:rPr lang="en-US" sz="1600" dirty="0"/>
              <a:t>. Investors should conduct their own review and analysis of any company of interest before making an investment decision.</a:t>
            </a:r>
          </a:p>
          <a:p>
            <a:pPr>
              <a:defRPr/>
            </a:pPr>
            <a:r>
              <a:rPr lang="en-US" sz="1600" dirty="0"/>
              <a:t>Securities discussed may be held by the instructors in their own personal portfolios or in those of their clients.  BI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 </a:t>
            </a:r>
          </a:p>
        </p:txBody>
      </p:sp>
    </p:spTree>
    <p:extLst>
      <p:ext uri="{BB962C8B-B14F-4D97-AF65-F5344CB8AC3E}">
        <p14:creationId xmlns:p14="http://schemas.microsoft.com/office/powerpoint/2010/main" val="3525633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0"/>
          </p:nvPr>
        </p:nvSpPr>
        <p:spPr/>
        <p:txBody>
          <a:bodyPr/>
          <a:lstStyle/>
          <a:p>
            <a:pPr>
              <a:defRPr/>
            </a:pPr>
            <a:fld id="{44C3C682-B280-4C09-9EF5-986A6A54080C}" type="slidenum">
              <a:rPr lang="en-US"/>
              <a:pPr>
                <a:defRPr/>
              </a:pPr>
              <a:t>20</a:t>
            </a:fld>
            <a:endParaRPr lang="en-US" dirty="0"/>
          </a:p>
        </p:txBody>
      </p:sp>
      <p:sp>
        <p:nvSpPr>
          <p:cNvPr id="408578" name="Rectangle 2"/>
          <p:cNvSpPr>
            <a:spLocks noGrp="1" noChangeArrowheads="1"/>
          </p:cNvSpPr>
          <p:nvPr>
            <p:ph type="title"/>
          </p:nvPr>
        </p:nvSpPr>
        <p:spPr/>
        <p:txBody>
          <a:bodyPr/>
          <a:lstStyle/>
          <a:p>
            <a:pPr algn="ctr"/>
            <a:r>
              <a:rPr lang="en-US" altLang="en-US" dirty="0">
                <a:cs typeface="Arial" charset="0"/>
              </a:rPr>
              <a:t>Price Appreciation</a:t>
            </a:r>
          </a:p>
        </p:txBody>
      </p:sp>
      <p:sp>
        <p:nvSpPr>
          <p:cNvPr id="408579" name="Text Box 3"/>
          <p:cNvSpPr txBox="1">
            <a:spLocks noChangeArrowheads="1"/>
          </p:cNvSpPr>
          <p:nvPr/>
        </p:nvSpPr>
        <p:spPr bwMode="auto">
          <a:xfrm>
            <a:off x="854075" y="3219450"/>
            <a:ext cx="1036638" cy="617538"/>
          </a:xfrm>
          <a:prstGeom prst="rect">
            <a:avLst/>
          </a:prstGeom>
          <a:solidFill>
            <a:srgbClr val="CCFFFF">
              <a:alpha val="5099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r>
              <a:rPr lang="en-US" altLang="en-US" sz="3200"/>
              <a:t>EPS</a:t>
            </a:r>
          </a:p>
        </p:txBody>
      </p:sp>
      <p:sp>
        <p:nvSpPr>
          <p:cNvPr id="408580" name="Text Box 4"/>
          <p:cNvSpPr txBox="1">
            <a:spLocks noChangeArrowheads="1"/>
          </p:cNvSpPr>
          <p:nvPr/>
        </p:nvSpPr>
        <p:spPr bwMode="auto">
          <a:xfrm>
            <a:off x="4057650" y="3219450"/>
            <a:ext cx="877888" cy="617538"/>
          </a:xfrm>
          <a:prstGeom prst="rect">
            <a:avLst/>
          </a:prstGeom>
          <a:solidFill>
            <a:srgbClr val="CCFFFF">
              <a:alpha val="5099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r>
              <a:rPr lang="en-US" altLang="en-US" sz="3200"/>
              <a:t>P/E</a:t>
            </a:r>
          </a:p>
        </p:txBody>
      </p:sp>
      <p:sp>
        <p:nvSpPr>
          <p:cNvPr id="408581" name="Text Box 5"/>
          <p:cNvSpPr txBox="1">
            <a:spLocks noChangeArrowheads="1"/>
          </p:cNvSpPr>
          <p:nvPr/>
        </p:nvSpPr>
        <p:spPr bwMode="auto">
          <a:xfrm>
            <a:off x="7070725" y="3219450"/>
            <a:ext cx="1219200" cy="617538"/>
          </a:xfrm>
          <a:prstGeom prst="rect">
            <a:avLst/>
          </a:prstGeom>
          <a:solidFill>
            <a:srgbClr val="CCFFFF">
              <a:alpha val="5099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r>
              <a:rPr lang="en-US" altLang="en-US" sz="3200"/>
              <a:t>Price</a:t>
            </a:r>
          </a:p>
        </p:txBody>
      </p:sp>
      <p:sp>
        <p:nvSpPr>
          <p:cNvPr id="408582" name="Text Box 6"/>
          <p:cNvSpPr txBox="1">
            <a:spLocks noChangeArrowheads="1"/>
          </p:cNvSpPr>
          <p:nvPr/>
        </p:nvSpPr>
        <p:spPr bwMode="auto">
          <a:xfrm>
            <a:off x="2746375" y="3238500"/>
            <a:ext cx="455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spcBef>
                <a:spcPct val="0"/>
              </a:spcBef>
            </a:pPr>
            <a:r>
              <a:rPr lang="en-US" altLang="en-US" sz="3200" b="0"/>
              <a:t>X</a:t>
            </a:r>
          </a:p>
        </p:txBody>
      </p:sp>
      <p:sp>
        <p:nvSpPr>
          <p:cNvPr id="408583" name="Text Box 7"/>
          <p:cNvSpPr txBox="1">
            <a:spLocks noChangeArrowheads="1"/>
          </p:cNvSpPr>
          <p:nvPr/>
        </p:nvSpPr>
        <p:spPr bwMode="auto">
          <a:xfrm>
            <a:off x="5791200" y="3238500"/>
            <a:ext cx="4222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spcBef>
                <a:spcPct val="0"/>
              </a:spcBef>
            </a:pPr>
            <a:r>
              <a:rPr lang="en-US" altLang="en-US" sz="3200" b="0"/>
              <a:t>=</a:t>
            </a:r>
          </a:p>
        </p:txBody>
      </p:sp>
      <p:sp>
        <p:nvSpPr>
          <p:cNvPr id="408584" name="Text Box 8"/>
          <p:cNvSpPr txBox="1">
            <a:spLocks noChangeArrowheads="1"/>
          </p:cNvSpPr>
          <p:nvPr/>
        </p:nvSpPr>
        <p:spPr bwMode="auto">
          <a:xfrm>
            <a:off x="762000" y="4495800"/>
            <a:ext cx="66563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2800" b="0"/>
              <a:t>Tortoises need help from </a:t>
            </a:r>
            <a:r>
              <a:rPr lang="en-US" altLang="en-US" sz="2800" i="1"/>
              <a:t>P/E expansion</a:t>
            </a:r>
            <a:endParaRPr lang="en-US" altLang="en-US" sz="2800" b="0"/>
          </a:p>
        </p:txBody>
      </p:sp>
      <p:sp>
        <p:nvSpPr>
          <p:cNvPr id="408585" name="Text Box 9"/>
          <p:cNvSpPr txBox="1">
            <a:spLocks noChangeArrowheads="1"/>
          </p:cNvSpPr>
          <p:nvPr/>
        </p:nvSpPr>
        <p:spPr bwMode="auto">
          <a:xfrm>
            <a:off x="874713" y="1752600"/>
            <a:ext cx="73929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2800" b="0"/>
              <a:t>Faster growing stocks can produce adequate </a:t>
            </a:r>
          </a:p>
          <a:p>
            <a:pPr>
              <a:spcBef>
                <a:spcPct val="0"/>
              </a:spcBef>
            </a:pPr>
            <a:r>
              <a:rPr lang="en-US" altLang="en-US" sz="2800" b="0"/>
              <a:t>price appreciation from EPS growth alone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8579"/>
                                        </p:tgtEl>
                                        <p:attrNameLst>
                                          <p:attrName>style.visibility</p:attrName>
                                        </p:attrNameLst>
                                      </p:cBhvr>
                                      <p:to>
                                        <p:strVal val="visible"/>
                                      </p:to>
                                    </p:set>
                                    <p:anim calcmode="lin" valueType="num">
                                      <p:cBhvr>
                                        <p:cTn id="7" dur="1000" fill="hold"/>
                                        <p:tgtEl>
                                          <p:spTgt spid="408579"/>
                                        </p:tgtEl>
                                        <p:attrNameLst>
                                          <p:attrName>ppt_w</p:attrName>
                                        </p:attrNameLst>
                                      </p:cBhvr>
                                      <p:tavLst>
                                        <p:tav tm="0">
                                          <p:val>
                                            <p:strVal val="#ppt_w*0.70"/>
                                          </p:val>
                                        </p:tav>
                                        <p:tav tm="100000">
                                          <p:val>
                                            <p:strVal val="#ppt_w"/>
                                          </p:val>
                                        </p:tav>
                                      </p:tavLst>
                                    </p:anim>
                                    <p:anim calcmode="lin" valueType="num">
                                      <p:cBhvr>
                                        <p:cTn id="8" dur="1000" fill="hold"/>
                                        <p:tgtEl>
                                          <p:spTgt spid="408579"/>
                                        </p:tgtEl>
                                        <p:attrNameLst>
                                          <p:attrName>ppt_h</p:attrName>
                                        </p:attrNameLst>
                                      </p:cBhvr>
                                      <p:tavLst>
                                        <p:tav tm="0">
                                          <p:val>
                                            <p:strVal val="#ppt_h"/>
                                          </p:val>
                                        </p:tav>
                                        <p:tav tm="100000">
                                          <p:val>
                                            <p:strVal val="#ppt_h"/>
                                          </p:val>
                                        </p:tav>
                                      </p:tavLst>
                                    </p:anim>
                                    <p:animEffect transition="in" filter="fade">
                                      <p:cBhvr>
                                        <p:cTn id="9" dur="1000"/>
                                        <p:tgtEl>
                                          <p:spTgt spid="40857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08582"/>
                                        </p:tgtEl>
                                        <p:attrNameLst>
                                          <p:attrName>style.visibility</p:attrName>
                                        </p:attrNameLst>
                                      </p:cBhvr>
                                      <p:to>
                                        <p:strVal val="visible"/>
                                      </p:to>
                                    </p:set>
                                  </p:childTnLst>
                                </p:cTn>
                              </p:par>
                            </p:childTnLst>
                          </p:cTn>
                        </p:par>
                        <p:par>
                          <p:cTn id="14" fill="hold" nodeType="afterGroup">
                            <p:stCondLst>
                              <p:cond delay="0"/>
                            </p:stCondLst>
                            <p:childTnLst>
                              <p:par>
                                <p:cTn id="15" presetID="55" presetClass="entr" presetSubtype="0" fill="hold" grpId="1" nodeType="afterEffect">
                                  <p:stCondLst>
                                    <p:cond delay="0"/>
                                  </p:stCondLst>
                                  <p:childTnLst>
                                    <p:set>
                                      <p:cBhvr>
                                        <p:cTn id="16" dur="1" fill="hold">
                                          <p:stCondLst>
                                            <p:cond delay="0"/>
                                          </p:stCondLst>
                                        </p:cTn>
                                        <p:tgtEl>
                                          <p:spTgt spid="408580"/>
                                        </p:tgtEl>
                                        <p:attrNameLst>
                                          <p:attrName>style.visibility</p:attrName>
                                        </p:attrNameLst>
                                      </p:cBhvr>
                                      <p:to>
                                        <p:strVal val="visible"/>
                                      </p:to>
                                    </p:set>
                                    <p:anim calcmode="lin" valueType="num">
                                      <p:cBhvr>
                                        <p:cTn id="17" dur="1000" fill="hold"/>
                                        <p:tgtEl>
                                          <p:spTgt spid="408580"/>
                                        </p:tgtEl>
                                        <p:attrNameLst>
                                          <p:attrName>ppt_w</p:attrName>
                                        </p:attrNameLst>
                                      </p:cBhvr>
                                      <p:tavLst>
                                        <p:tav tm="0">
                                          <p:val>
                                            <p:strVal val="#ppt_w*0.70"/>
                                          </p:val>
                                        </p:tav>
                                        <p:tav tm="100000">
                                          <p:val>
                                            <p:strVal val="#ppt_w"/>
                                          </p:val>
                                        </p:tav>
                                      </p:tavLst>
                                    </p:anim>
                                    <p:anim calcmode="lin" valueType="num">
                                      <p:cBhvr>
                                        <p:cTn id="18" dur="1000" fill="hold"/>
                                        <p:tgtEl>
                                          <p:spTgt spid="408580"/>
                                        </p:tgtEl>
                                        <p:attrNameLst>
                                          <p:attrName>ppt_h</p:attrName>
                                        </p:attrNameLst>
                                      </p:cBhvr>
                                      <p:tavLst>
                                        <p:tav tm="0">
                                          <p:val>
                                            <p:strVal val="#ppt_h"/>
                                          </p:val>
                                        </p:tav>
                                        <p:tav tm="100000">
                                          <p:val>
                                            <p:strVal val="#ppt_h"/>
                                          </p:val>
                                        </p:tav>
                                      </p:tavLst>
                                    </p:anim>
                                    <p:animEffect transition="in" filter="fade">
                                      <p:cBhvr>
                                        <p:cTn id="19" dur="1000"/>
                                        <p:tgtEl>
                                          <p:spTgt spid="40858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08583"/>
                                        </p:tgtEl>
                                        <p:attrNameLst>
                                          <p:attrName>style.visibility</p:attrName>
                                        </p:attrNameLst>
                                      </p:cBhvr>
                                      <p:to>
                                        <p:strVal val="visible"/>
                                      </p:to>
                                    </p:set>
                                  </p:childTnLst>
                                </p:cTn>
                              </p:par>
                            </p:childTnLst>
                          </p:cTn>
                        </p:par>
                        <p:par>
                          <p:cTn id="24" fill="hold" nodeType="afterGroup">
                            <p:stCondLst>
                              <p:cond delay="0"/>
                            </p:stCondLst>
                            <p:childTnLst>
                              <p:par>
                                <p:cTn id="25" presetID="55" presetClass="entr" presetSubtype="0" fill="hold" grpId="1" nodeType="afterEffect">
                                  <p:stCondLst>
                                    <p:cond delay="0"/>
                                  </p:stCondLst>
                                  <p:childTnLst>
                                    <p:set>
                                      <p:cBhvr>
                                        <p:cTn id="26" dur="1" fill="hold">
                                          <p:stCondLst>
                                            <p:cond delay="0"/>
                                          </p:stCondLst>
                                        </p:cTn>
                                        <p:tgtEl>
                                          <p:spTgt spid="408581"/>
                                        </p:tgtEl>
                                        <p:attrNameLst>
                                          <p:attrName>style.visibility</p:attrName>
                                        </p:attrNameLst>
                                      </p:cBhvr>
                                      <p:to>
                                        <p:strVal val="visible"/>
                                      </p:to>
                                    </p:set>
                                    <p:anim calcmode="lin" valueType="num">
                                      <p:cBhvr>
                                        <p:cTn id="27" dur="1000" fill="hold"/>
                                        <p:tgtEl>
                                          <p:spTgt spid="408581"/>
                                        </p:tgtEl>
                                        <p:attrNameLst>
                                          <p:attrName>ppt_w</p:attrName>
                                        </p:attrNameLst>
                                      </p:cBhvr>
                                      <p:tavLst>
                                        <p:tav tm="0">
                                          <p:val>
                                            <p:strVal val="#ppt_w*0.70"/>
                                          </p:val>
                                        </p:tav>
                                        <p:tav tm="100000">
                                          <p:val>
                                            <p:strVal val="#ppt_w"/>
                                          </p:val>
                                        </p:tav>
                                      </p:tavLst>
                                    </p:anim>
                                    <p:anim calcmode="lin" valueType="num">
                                      <p:cBhvr>
                                        <p:cTn id="28" dur="1000" fill="hold"/>
                                        <p:tgtEl>
                                          <p:spTgt spid="408581"/>
                                        </p:tgtEl>
                                        <p:attrNameLst>
                                          <p:attrName>ppt_h</p:attrName>
                                        </p:attrNameLst>
                                      </p:cBhvr>
                                      <p:tavLst>
                                        <p:tav tm="0">
                                          <p:val>
                                            <p:strVal val="#ppt_h"/>
                                          </p:val>
                                        </p:tav>
                                        <p:tav tm="100000">
                                          <p:val>
                                            <p:strVal val="#ppt_h"/>
                                          </p:val>
                                        </p:tav>
                                      </p:tavLst>
                                    </p:anim>
                                    <p:animEffect transition="in" filter="fade">
                                      <p:cBhvr>
                                        <p:cTn id="29" dur="1000"/>
                                        <p:tgtEl>
                                          <p:spTgt spid="40858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408585"/>
                                        </p:tgtEl>
                                        <p:attrNameLst>
                                          <p:attrName>style.visibility</p:attrName>
                                        </p:attrNameLst>
                                      </p:cBhvr>
                                      <p:to>
                                        <p:strVal val="visible"/>
                                      </p:to>
                                    </p:set>
                                    <p:anim calcmode="lin" valueType="num">
                                      <p:cBhvr>
                                        <p:cTn id="34" dur="1000" fill="hold"/>
                                        <p:tgtEl>
                                          <p:spTgt spid="408585"/>
                                        </p:tgtEl>
                                        <p:attrNameLst>
                                          <p:attrName>ppt_w</p:attrName>
                                        </p:attrNameLst>
                                      </p:cBhvr>
                                      <p:tavLst>
                                        <p:tav tm="0">
                                          <p:val>
                                            <p:strVal val="#ppt_w*0.70"/>
                                          </p:val>
                                        </p:tav>
                                        <p:tav tm="100000">
                                          <p:val>
                                            <p:strVal val="#ppt_w"/>
                                          </p:val>
                                        </p:tav>
                                      </p:tavLst>
                                    </p:anim>
                                    <p:anim calcmode="lin" valueType="num">
                                      <p:cBhvr>
                                        <p:cTn id="35" dur="1000" fill="hold"/>
                                        <p:tgtEl>
                                          <p:spTgt spid="408585"/>
                                        </p:tgtEl>
                                        <p:attrNameLst>
                                          <p:attrName>ppt_h</p:attrName>
                                        </p:attrNameLst>
                                      </p:cBhvr>
                                      <p:tavLst>
                                        <p:tav tm="0">
                                          <p:val>
                                            <p:strVal val="#ppt_h"/>
                                          </p:val>
                                        </p:tav>
                                        <p:tav tm="100000">
                                          <p:val>
                                            <p:strVal val="#ppt_h"/>
                                          </p:val>
                                        </p:tav>
                                      </p:tavLst>
                                    </p:anim>
                                    <p:animEffect transition="in" filter="fade">
                                      <p:cBhvr>
                                        <p:cTn id="36" dur="1000"/>
                                        <p:tgtEl>
                                          <p:spTgt spid="40858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408584"/>
                                        </p:tgtEl>
                                        <p:attrNameLst>
                                          <p:attrName>style.visibility</p:attrName>
                                        </p:attrNameLst>
                                      </p:cBhvr>
                                      <p:to>
                                        <p:strVal val="visible"/>
                                      </p:to>
                                    </p:set>
                                    <p:anim calcmode="lin" valueType="num">
                                      <p:cBhvr>
                                        <p:cTn id="41" dur="1000" fill="hold"/>
                                        <p:tgtEl>
                                          <p:spTgt spid="408584"/>
                                        </p:tgtEl>
                                        <p:attrNameLst>
                                          <p:attrName>ppt_w</p:attrName>
                                        </p:attrNameLst>
                                      </p:cBhvr>
                                      <p:tavLst>
                                        <p:tav tm="0">
                                          <p:val>
                                            <p:strVal val="#ppt_w*0.70"/>
                                          </p:val>
                                        </p:tav>
                                        <p:tav tm="100000">
                                          <p:val>
                                            <p:strVal val="#ppt_w"/>
                                          </p:val>
                                        </p:tav>
                                      </p:tavLst>
                                    </p:anim>
                                    <p:anim calcmode="lin" valueType="num">
                                      <p:cBhvr>
                                        <p:cTn id="42" dur="1000" fill="hold"/>
                                        <p:tgtEl>
                                          <p:spTgt spid="408584"/>
                                        </p:tgtEl>
                                        <p:attrNameLst>
                                          <p:attrName>ppt_h</p:attrName>
                                        </p:attrNameLst>
                                      </p:cBhvr>
                                      <p:tavLst>
                                        <p:tav tm="0">
                                          <p:val>
                                            <p:strVal val="#ppt_h"/>
                                          </p:val>
                                        </p:tav>
                                        <p:tav tm="100000">
                                          <p:val>
                                            <p:strVal val="#ppt_h"/>
                                          </p:val>
                                        </p:tav>
                                      </p:tavLst>
                                    </p:anim>
                                    <p:animEffect transition="in" filter="fade">
                                      <p:cBhvr>
                                        <p:cTn id="43" dur="1000"/>
                                        <p:tgtEl>
                                          <p:spTgt spid="408584"/>
                                        </p:tgtEl>
                                      </p:cBhvr>
                                    </p:animEffect>
                                  </p:childTnLst>
                                </p:cTn>
                              </p:par>
                            </p:childTnLst>
                          </p:cTn>
                        </p:par>
                        <p:par>
                          <p:cTn id="44" fill="hold" nodeType="afterGroup">
                            <p:stCondLst>
                              <p:cond delay="1000"/>
                            </p:stCondLst>
                            <p:childTnLst>
                              <p:par>
                                <p:cTn id="45" presetID="6" presetClass="emph" presetSubtype="0" fill="hold" grpId="0" nodeType="afterEffect">
                                  <p:stCondLst>
                                    <p:cond delay="0"/>
                                  </p:stCondLst>
                                  <p:childTnLst>
                                    <p:animScale>
                                      <p:cBhvr>
                                        <p:cTn id="46" dur="2000" fill="hold"/>
                                        <p:tgtEl>
                                          <p:spTgt spid="408580"/>
                                        </p:tgtEl>
                                      </p:cBhvr>
                                      <p:by x="150000" y="150000"/>
                                    </p:animScale>
                                  </p:childTnLst>
                                </p:cTn>
                              </p:par>
                              <p:par>
                                <p:cTn id="47" presetID="6" presetClass="emph" presetSubtype="0" fill="hold" grpId="0" nodeType="withEffect">
                                  <p:stCondLst>
                                    <p:cond delay="0"/>
                                  </p:stCondLst>
                                  <p:childTnLst>
                                    <p:animScale>
                                      <p:cBhvr>
                                        <p:cTn id="48" dur="2000" fill="hold"/>
                                        <p:tgtEl>
                                          <p:spTgt spid="40858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animBg="1"/>
      <p:bldP spid="408580" grpId="0" animBg="1"/>
      <p:bldP spid="408580" grpId="1" animBg="1"/>
      <p:bldP spid="408581" grpId="0" animBg="1"/>
      <p:bldP spid="408581" grpId="1" animBg="1"/>
      <p:bldP spid="408582" grpId="0"/>
      <p:bldP spid="408583" grpId="0"/>
      <p:bldP spid="408584" grpId="0"/>
      <p:bldP spid="40858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3D6AC33-6AF7-4876-8CC9-4503027C47A1}" type="slidenum">
              <a:rPr lang="en-US"/>
              <a:pPr>
                <a:defRPr/>
              </a:pPr>
              <a:t>21</a:t>
            </a:fld>
            <a:endParaRPr lang="en-US" dirty="0"/>
          </a:p>
        </p:txBody>
      </p:sp>
      <p:sp>
        <p:nvSpPr>
          <p:cNvPr id="410626" name="Rectangle 2"/>
          <p:cNvSpPr>
            <a:spLocks noGrp="1" noChangeArrowheads="1"/>
          </p:cNvSpPr>
          <p:nvPr>
            <p:ph type="title"/>
          </p:nvPr>
        </p:nvSpPr>
        <p:spPr/>
        <p:txBody>
          <a:bodyPr/>
          <a:lstStyle/>
          <a:p>
            <a:pPr algn="ctr"/>
            <a:r>
              <a:rPr lang="en-US" altLang="en-US" dirty="0">
                <a:cs typeface="Arial" charset="0"/>
              </a:rPr>
              <a:t>Price Appreciation</a:t>
            </a:r>
          </a:p>
        </p:txBody>
      </p:sp>
      <p:sp>
        <p:nvSpPr>
          <p:cNvPr id="410627" name="Rectangle 3"/>
          <p:cNvSpPr>
            <a:spLocks noGrp="1" noChangeArrowheads="1"/>
          </p:cNvSpPr>
          <p:nvPr>
            <p:ph type="body" idx="1"/>
          </p:nvPr>
        </p:nvSpPr>
        <p:spPr/>
        <p:txBody>
          <a:bodyPr/>
          <a:lstStyle/>
          <a:p>
            <a:r>
              <a:rPr lang="en-US" altLang="en-US">
                <a:cs typeface="Arial" charset="0"/>
              </a:rPr>
              <a:t>Potential for future P/E to be higher is critical for tortoises</a:t>
            </a:r>
          </a:p>
          <a:p>
            <a:pPr lvl="1"/>
            <a:r>
              <a:rPr lang="en-US" altLang="en-US">
                <a:cs typeface="Arial" charset="0"/>
              </a:rPr>
              <a:t>Stock price tends to follow earnings growth</a:t>
            </a:r>
          </a:p>
          <a:p>
            <a:pPr lvl="1"/>
            <a:r>
              <a:rPr lang="en-US" altLang="en-US">
                <a:cs typeface="Arial" charset="0"/>
              </a:rPr>
              <a:t>With a constant P/E ratio, slower growth produces less price appreciation</a:t>
            </a:r>
          </a:p>
          <a:p>
            <a:pPr lvl="2"/>
            <a:endParaRPr lang="en-US" altLang="en-US">
              <a:cs typeface="Arial" charset="0"/>
            </a:endParaRPr>
          </a:p>
          <a:p>
            <a:r>
              <a:rPr lang="en-US" altLang="en-US">
                <a:cs typeface="Arial" charset="0"/>
              </a:rPr>
              <a:t>Especially important for tortoises</a:t>
            </a:r>
          </a:p>
          <a:p>
            <a:pPr lvl="1"/>
            <a:r>
              <a:rPr lang="en-US" altLang="en-US">
                <a:cs typeface="Arial" charset="0"/>
              </a:rPr>
              <a:t>Buy when P/E ratio is below average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B984967-A754-4DAA-ADBB-563F88498D3E}" type="slidenum">
              <a:rPr lang="en-US"/>
              <a:pPr>
                <a:defRPr/>
              </a:pPr>
              <a:t>22</a:t>
            </a:fld>
            <a:endParaRPr lang="en-US" dirty="0"/>
          </a:p>
        </p:txBody>
      </p:sp>
      <p:sp>
        <p:nvSpPr>
          <p:cNvPr id="412674" name="Rectangle 2"/>
          <p:cNvSpPr>
            <a:spLocks noGrp="1" noChangeArrowheads="1"/>
          </p:cNvSpPr>
          <p:nvPr>
            <p:ph type="title"/>
          </p:nvPr>
        </p:nvSpPr>
        <p:spPr/>
        <p:txBody>
          <a:bodyPr/>
          <a:lstStyle/>
          <a:p>
            <a:pPr algn="ctr"/>
            <a:r>
              <a:rPr lang="en-US" altLang="en-US" dirty="0">
                <a:cs typeface="Arial" charset="0"/>
              </a:rPr>
              <a:t>P/E Expansion</a:t>
            </a:r>
          </a:p>
        </p:txBody>
      </p:sp>
      <p:sp>
        <p:nvSpPr>
          <p:cNvPr id="412675" name="Rectangle 3"/>
          <p:cNvSpPr>
            <a:spLocks noGrp="1" noChangeArrowheads="1"/>
          </p:cNvSpPr>
          <p:nvPr>
            <p:ph type="body" idx="1"/>
          </p:nvPr>
        </p:nvSpPr>
        <p:spPr/>
        <p:txBody>
          <a:bodyPr/>
          <a:lstStyle/>
          <a:p>
            <a:pPr>
              <a:buFontTx/>
              <a:buNone/>
            </a:pPr>
            <a:r>
              <a:rPr lang="en-US" altLang="en-US" dirty="0">
                <a:cs typeface="Arial" charset="0"/>
              </a:rPr>
              <a:t>	P/E expansion means …</a:t>
            </a:r>
          </a:p>
          <a:p>
            <a:pPr lvl="3"/>
            <a:endParaRPr lang="en-US" altLang="en-US" dirty="0">
              <a:cs typeface="Arial" charset="0"/>
            </a:endParaRPr>
          </a:p>
          <a:p>
            <a:pPr>
              <a:buFontTx/>
              <a:buNone/>
            </a:pPr>
            <a:r>
              <a:rPr lang="en-US" altLang="en-US" dirty="0">
                <a:cs typeface="Arial" charset="0"/>
              </a:rPr>
              <a:t>	… the Price-to-Earnings ratio moves higher than when you bought the stock</a:t>
            </a:r>
          </a:p>
          <a:p>
            <a:pPr lvl="3"/>
            <a:endParaRPr lang="en-US" altLang="en-US" dirty="0">
              <a:cs typeface="Arial" charset="0"/>
            </a:endParaRPr>
          </a:p>
          <a:p>
            <a:pPr>
              <a:buFontTx/>
              <a:buNone/>
            </a:pPr>
            <a:r>
              <a:rPr lang="en-US" altLang="en-US" dirty="0">
                <a:cs typeface="Arial" charset="0"/>
              </a:rPr>
              <a:t>	Buying when there is potential for P/E expansion is always important — even more so for tortoises</a:t>
            </a:r>
          </a:p>
        </p:txBody>
      </p:sp>
      <p:pic>
        <p:nvPicPr>
          <p:cNvPr id="3" name="Picture 2" descr="A picture containing sitting, table, holding, cake&#10;&#10;Description automatically generated">
            <a:extLst>
              <a:ext uri="{FF2B5EF4-FFF2-40B4-BE49-F238E27FC236}">
                <a16:creationId xmlns:a16="http://schemas.microsoft.com/office/drawing/2014/main" id="{7AC4F36D-1D6B-472D-A764-417FF66CAA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834190"/>
            <a:ext cx="3962865" cy="2734377"/>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6DA5A1C-7E07-42BD-865E-8374EDC27AA1}" type="slidenum">
              <a:rPr lang="en-US"/>
              <a:pPr>
                <a:defRPr/>
              </a:pPr>
              <a:t>23</a:t>
            </a:fld>
            <a:endParaRPr lang="en-US" dirty="0"/>
          </a:p>
        </p:txBody>
      </p:sp>
      <p:sp>
        <p:nvSpPr>
          <p:cNvPr id="414722" name="Rectangle 2"/>
          <p:cNvSpPr>
            <a:spLocks noGrp="1" noChangeArrowheads="1"/>
          </p:cNvSpPr>
          <p:nvPr>
            <p:ph type="title"/>
          </p:nvPr>
        </p:nvSpPr>
        <p:spPr/>
        <p:txBody>
          <a:bodyPr/>
          <a:lstStyle/>
          <a:p>
            <a:pPr algn="ctr"/>
            <a:r>
              <a:rPr lang="en-US" altLang="en-US" dirty="0">
                <a:cs typeface="Arial" charset="0"/>
              </a:rPr>
              <a:t>P/E Expansion is Limited</a:t>
            </a:r>
          </a:p>
        </p:txBody>
      </p:sp>
      <p:sp>
        <p:nvSpPr>
          <p:cNvPr id="414723" name="Rectangle 3"/>
          <p:cNvSpPr>
            <a:spLocks noGrp="1" noChangeArrowheads="1"/>
          </p:cNvSpPr>
          <p:nvPr>
            <p:ph type="body" idx="1"/>
          </p:nvPr>
        </p:nvSpPr>
        <p:spPr>
          <a:xfrm>
            <a:off x="685800" y="1828800"/>
            <a:ext cx="7772400" cy="3429000"/>
          </a:xfrm>
        </p:spPr>
        <p:txBody>
          <a:bodyPr/>
          <a:lstStyle/>
          <a:p>
            <a:r>
              <a:rPr lang="en-US" altLang="en-US" dirty="0">
                <a:cs typeface="Arial" charset="0"/>
              </a:rPr>
              <a:t>P/E expansion can’t continue forever!</a:t>
            </a:r>
          </a:p>
          <a:p>
            <a:pPr lvl="1"/>
            <a:endParaRPr lang="en-US" altLang="en-US" dirty="0">
              <a:cs typeface="Arial" charset="0"/>
            </a:endParaRPr>
          </a:p>
          <a:p>
            <a:r>
              <a:rPr lang="en-US" altLang="en-US" dirty="0">
                <a:cs typeface="Arial" charset="0"/>
              </a:rPr>
              <a:t>After the P/E has moved up to ‘normal’, future Total Return is limited …</a:t>
            </a:r>
          </a:p>
          <a:p>
            <a:pPr lvl="1"/>
            <a:r>
              <a:rPr lang="en-US" altLang="en-US" dirty="0">
                <a:cs typeface="Arial" charset="0"/>
              </a:rPr>
              <a:t>… by the future EPS growth rate!</a:t>
            </a:r>
          </a:p>
          <a:p>
            <a:pPr lvl="1"/>
            <a:endParaRPr lang="en-US" altLang="en-US" dirty="0">
              <a:cs typeface="Arial" charset="0"/>
            </a:endParaRPr>
          </a:p>
          <a:p>
            <a:r>
              <a:rPr lang="en-US" altLang="en-US" dirty="0">
                <a:cs typeface="Arial" charset="0"/>
              </a:rPr>
              <a:t>When you run out of potential for P/E expansion, you should consider selling</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C549FBDE-F78A-46A3-971E-0214DBA80544}" type="slidenum">
              <a:rPr lang="en-US"/>
              <a:pPr>
                <a:defRPr/>
              </a:pPr>
              <a:t>24</a:t>
            </a:fld>
            <a:endParaRPr lang="en-US" dirty="0"/>
          </a:p>
        </p:txBody>
      </p:sp>
      <p:sp>
        <p:nvSpPr>
          <p:cNvPr id="416770" name="Rectangle 2"/>
          <p:cNvSpPr>
            <a:spLocks noGrp="1" noChangeArrowheads="1"/>
          </p:cNvSpPr>
          <p:nvPr>
            <p:ph type="title"/>
          </p:nvPr>
        </p:nvSpPr>
        <p:spPr>
          <a:xfrm>
            <a:off x="685800" y="533400"/>
            <a:ext cx="7772400" cy="1143000"/>
          </a:xfrm>
        </p:spPr>
        <p:txBody>
          <a:bodyPr/>
          <a:lstStyle/>
          <a:p>
            <a:pPr algn="ctr"/>
            <a:r>
              <a:rPr lang="en-US" altLang="en-US" dirty="0">
                <a:cs typeface="Arial" charset="0"/>
              </a:rPr>
              <a:t>Example</a:t>
            </a:r>
          </a:p>
        </p:txBody>
      </p:sp>
      <p:pic>
        <p:nvPicPr>
          <p:cNvPr id="4167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371600"/>
            <a:ext cx="7620000" cy="5348288"/>
          </a:xfrm>
        </p:spPr>
      </p:pic>
      <p:sp>
        <p:nvSpPr>
          <p:cNvPr id="416772" name="Text Box 4"/>
          <p:cNvSpPr txBox="1">
            <a:spLocks noChangeArrowheads="1"/>
          </p:cNvSpPr>
          <p:nvPr/>
        </p:nvSpPr>
        <p:spPr bwMode="auto">
          <a:xfrm>
            <a:off x="3886200" y="4876800"/>
            <a:ext cx="4951413" cy="9461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2800" b="0"/>
              <a:t>Estimating future EPS growth</a:t>
            </a:r>
          </a:p>
          <a:p>
            <a:pPr>
              <a:spcBef>
                <a:spcPct val="0"/>
              </a:spcBef>
            </a:pPr>
            <a:r>
              <a:rPr lang="en-US" altLang="en-US" sz="2800" b="0"/>
              <a:t>at 6.5%, to $1.61 EPS in 2008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16772"/>
                                        </p:tgtEl>
                                        <p:attrNameLst>
                                          <p:attrName>style.visibility</p:attrName>
                                        </p:attrNameLst>
                                      </p:cBhvr>
                                      <p:to>
                                        <p:strVal val="visible"/>
                                      </p:to>
                                    </p:set>
                                    <p:anim calcmode="lin" valueType="num">
                                      <p:cBhvr>
                                        <p:cTn id="7" dur="1000" fill="hold"/>
                                        <p:tgtEl>
                                          <p:spTgt spid="416772"/>
                                        </p:tgtEl>
                                        <p:attrNameLst>
                                          <p:attrName>ppt_w</p:attrName>
                                        </p:attrNameLst>
                                      </p:cBhvr>
                                      <p:tavLst>
                                        <p:tav tm="0">
                                          <p:val>
                                            <p:strVal val="#ppt_w*0.70"/>
                                          </p:val>
                                        </p:tav>
                                        <p:tav tm="100000">
                                          <p:val>
                                            <p:strVal val="#ppt_w"/>
                                          </p:val>
                                        </p:tav>
                                      </p:tavLst>
                                    </p:anim>
                                    <p:anim calcmode="lin" valueType="num">
                                      <p:cBhvr>
                                        <p:cTn id="8" dur="1000" fill="hold"/>
                                        <p:tgtEl>
                                          <p:spTgt spid="416772"/>
                                        </p:tgtEl>
                                        <p:attrNameLst>
                                          <p:attrName>ppt_h</p:attrName>
                                        </p:attrNameLst>
                                      </p:cBhvr>
                                      <p:tavLst>
                                        <p:tav tm="0">
                                          <p:val>
                                            <p:strVal val="#ppt_h"/>
                                          </p:val>
                                        </p:tav>
                                        <p:tav tm="100000">
                                          <p:val>
                                            <p:strVal val="#ppt_h"/>
                                          </p:val>
                                        </p:tav>
                                      </p:tavLst>
                                    </p:anim>
                                    <p:animEffect transition="in" filter="fade">
                                      <p:cBhvr>
                                        <p:cTn id="9" dur="1000"/>
                                        <p:tgtEl>
                                          <p:spTgt spid="416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pPr>
              <a:defRPr/>
            </a:pPr>
            <a:fld id="{83CB0318-D8F9-4D24-8DB4-D8A2DD8B13B4}" type="slidenum">
              <a:rPr lang="en-US"/>
              <a:pPr>
                <a:defRPr/>
              </a:pPr>
              <a:t>25</a:t>
            </a:fld>
            <a:endParaRPr lang="en-US" dirty="0"/>
          </a:p>
        </p:txBody>
      </p:sp>
      <p:sp>
        <p:nvSpPr>
          <p:cNvPr id="418818" name="Rectangle 2"/>
          <p:cNvSpPr>
            <a:spLocks noGrp="1" noChangeArrowheads="1"/>
          </p:cNvSpPr>
          <p:nvPr>
            <p:ph type="title"/>
          </p:nvPr>
        </p:nvSpPr>
        <p:spPr/>
        <p:txBody>
          <a:bodyPr/>
          <a:lstStyle/>
          <a:p>
            <a:pPr algn="ctr"/>
            <a:r>
              <a:rPr lang="en-US" altLang="en-US" dirty="0">
                <a:cs typeface="Arial" charset="0"/>
              </a:rPr>
              <a:t>Example – 6.5% EPS Growth</a:t>
            </a:r>
          </a:p>
        </p:txBody>
      </p:sp>
      <p:pic>
        <p:nvPicPr>
          <p:cNvPr id="418819" name="Picture 3" descr="SNAG-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74"/>
          <a:stretch>
            <a:fillRect/>
          </a:stretch>
        </p:blipFill>
        <p:spPr>
          <a:xfrm>
            <a:off x="685800" y="2184400"/>
            <a:ext cx="7772400" cy="80645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8820" name="Picture 4" descr="SNAG-0002"/>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2811463" y="4352925"/>
            <a:ext cx="5546725" cy="936625"/>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8821" name="Text Box 5"/>
          <p:cNvSpPr txBox="1">
            <a:spLocks noChangeArrowheads="1"/>
          </p:cNvSpPr>
          <p:nvPr/>
        </p:nvSpPr>
        <p:spPr bwMode="auto">
          <a:xfrm>
            <a:off x="762000" y="2971800"/>
            <a:ext cx="7543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en-US" altLang="en-US" sz="2800" b="0">
                <a:solidFill>
                  <a:srgbClr val="006600"/>
                </a:solidFill>
              </a:rPr>
              <a:t>Potential high P/E set to current P/E -</a:t>
            </a:r>
          </a:p>
          <a:p>
            <a:pPr>
              <a:spcBef>
                <a:spcPct val="0"/>
              </a:spcBef>
            </a:pPr>
            <a:r>
              <a:rPr lang="en-US" altLang="en-US" sz="2800" b="0">
                <a:solidFill>
                  <a:srgbClr val="006600"/>
                </a:solidFill>
              </a:rPr>
              <a:t>    we assume no P/E expansion …</a:t>
            </a:r>
          </a:p>
        </p:txBody>
      </p:sp>
      <p:cxnSp>
        <p:nvCxnSpPr>
          <p:cNvPr id="418822" name="AutoShape 6"/>
          <p:cNvCxnSpPr>
            <a:cxnSpLocks noChangeShapeType="1"/>
            <a:stCxn id="418823" idx="1"/>
            <a:endCxn id="418824" idx="3"/>
          </p:cNvCxnSpPr>
          <p:nvPr/>
        </p:nvCxnSpPr>
        <p:spPr bwMode="auto">
          <a:xfrm flipH="1">
            <a:off x="3067050" y="2247900"/>
            <a:ext cx="3543300" cy="609600"/>
          </a:xfrm>
          <a:prstGeom prst="straightConnector1">
            <a:avLst/>
          </a:prstGeom>
          <a:noFill/>
          <a:ln w="38100">
            <a:solidFill>
              <a:srgbClr val="FF66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8823" name="AutoShape 7"/>
          <p:cNvSpPr>
            <a:spLocks noChangeArrowheads="1"/>
          </p:cNvSpPr>
          <p:nvPr/>
        </p:nvSpPr>
        <p:spPr bwMode="auto">
          <a:xfrm>
            <a:off x="6629400" y="2133600"/>
            <a:ext cx="609600" cy="227013"/>
          </a:xfrm>
          <a:prstGeom prst="roundRect">
            <a:avLst>
              <a:gd name="adj" fmla="val 16667"/>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824" name="AutoShape 8"/>
          <p:cNvSpPr>
            <a:spLocks noChangeArrowheads="1"/>
          </p:cNvSpPr>
          <p:nvPr/>
        </p:nvSpPr>
        <p:spPr bwMode="auto">
          <a:xfrm>
            <a:off x="2438400" y="2743200"/>
            <a:ext cx="609600" cy="227013"/>
          </a:xfrm>
          <a:prstGeom prst="roundRect">
            <a:avLst>
              <a:gd name="adj" fmla="val 16667"/>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825" name="AutoShape 9"/>
          <p:cNvSpPr>
            <a:spLocks noChangeArrowheads="1"/>
          </p:cNvSpPr>
          <p:nvPr/>
        </p:nvSpPr>
        <p:spPr bwMode="auto">
          <a:xfrm>
            <a:off x="381000" y="3886200"/>
            <a:ext cx="6215063" cy="603250"/>
          </a:xfrm>
          <a:prstGeom prst="roundRect">
            <a:avLst>
              <a:gd name="adj" fmla="val 16667"/>
            </a:avLst>
          </a:prstGeom>
          <a:solidFill>
            <a:schemeClr val="bg1"/>
          </a:solidFill>
          <a:ln w="381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0"/>
              </a:spcBef>
            </a:pPr>
            <a:r>
              <a:rPr lang="en-US" altLang="en-US" sz="2800" b="0">
                <a:solidFill>
                  <a:srgbClr val="006600"/>
                </a:solidFill>
              </a:rPr>
              <a:t>Price appreciation = EPS growth rate </a:t>
            </a:r>
          </a:p>
        </p:txBody>
      </p:sp>
      <p:sp>
        <p:nvSpPr>
          <p:cNvPr id="418826" name="AutoShape 10"/>
          <p:cNvSpPr>
            <a:spLocks noChangeArrowheads="1"/>
          </p:cNvSpPr>
          <p:nvPr/>
        </p:nvSpPr>
        <p:spPr bwMode="auto">
          <a:xfrm>
            <a:off x="7467600" y="4648200"/>
            <a:ext cx="685800" cy="304800"/>
          </a:xfrm>
          <a:prstGeom prst="roundRect">
            <a:avLst>
              <a:gd name="adj" fmla="val 16667"/>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418827" name="AutoShape 11"/>
          <p:cNvCxnSpPr>
            <a:cxnSpLocks noChangeShapeType="1"/>
            <a:stCxn id="418825" idx="3"/>
            <a:endCxn id="418826" idx="1"/>
          </p:cNvCxnSpPr>
          <p:nvPr/>
        </p:nvCxnSpPr>
        <p:spPr bwMode="auto">
          <a:xfrm>
            <a:off x="6615113" y="4187825"/>
            <a:ext cx="833437" cy="612775"/>
          </a:xfrm>
          <a:prstGeom prst="straightConnector1">
            <a:avLst/>
          </a:prstGeom>
          <a:noFill/>
          <a:ln w="38100">
            <a:solidFill>
              <a:srgbClr val="FF66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18821"/>
                                        </p:tgtEl>
                                        <p:attrNameLst>
                                          <p:attrName>style.visibility</p:attrName>
                                        </p:attrNameLst>
                                      </p:cBhvr>
                                      <p:to>
                                        <p:strVal val="visible"/>
                                      </p:to>
                                    </p:set>
                                    <p:anim calcmode="lin" valueType="num">
                                      <p:cBhvr>
                                        <p:cTn id="7" dur="1000" fill="hold"/>
                                        <p:tgtEl>
                                          <p:spTgt spid="418821"/>
                                        </p:tgtEl>
                                        <p:attrNameLst>
                                          <p:attrName>ppt_w</p:attrName>
                                        </p:attrNameLst>
                                      </p:cBhvr>
                                      <p:tavLst>
                                        <p:tav tm="0">
                                          <p:val>
                                            <p:strVal val="#ppt_w*0.70"/>
                                          </p:val>
                                        </p:tav>
                                        <p:tav tm="100000">
                                          <p:val>
                                            <p:strVal val="#ppt_w"/>
                                          </p:val>
                                        </p:tav>
                                      </p:tavLst>
                                    </p:anim>
                                    <p:anim calcmode="lin" valueType="num">
                                      <p:cBhvr>
                                        <p:cTn id="8" dur="1000" fill="hold"/>
                                        <p:tgtEl>
                                          <p:spTgt spid="418821"/>
                                        </p:tgtEl>
                                        <p:attrNameLst>
                                          <p:attrName>ppt_h</p:attrName>
                                        </p:attrNameLst>
                                      </p:cBhvr>
                                      <p:tavLst>
                                        <p:tav tm="0">
                                          <p:val>
                                            <p:strVal val="#ppt_h"/>
                                          </p:val>
                                        </p:tav>
                                        <p:tav tm="100000">
                                          <p:val>
                                            <p:strVal val="#ppt_h"/>
                                          </p:val>
                                        </p:tav>
                                      </p:tavLst>
                                    </p:anim>
                                    <p:animEffect transition="in" filter="fade">
                                      <p:cBhvr>
                                        <p:cTn id="9" dur="1000"/>
                                        <p:tgtEl>
                                          <p:spTgt spid="4188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18823"/>
                                        </p:tgtEl>
                                        <p:attrNameLst>
                                          <p:attrName>style.visibility</p:attrName>
                                        </p:attrNameLst>
                                      </p:cBhvr>
                                      <p:to>
                                        <p:strVal val="visible"/>
                                      </p:to>
                                    </p:set>
                                    <p:animEffect transition="in" filter="wipe(up)">
                                      <p:cBhvr>
                                        <p:cTn id="14" dur="500"/>
                                        <p:tgtEl>
                                          <p:spTgt spid="418823"/>
                                        </p:tgtEl>
                                      </p:cBhvr>
                                    </p:animEffect>
                                  </p:childTnLst>
                                </p:cTn>
                              </p:par>
                            </p:childTnLst>
                          </p:cTn>
                        </p:par>
                        <p:par>
                          <p:cTn id="15" fill="hold" nodeType="afterGroup">
                            <p:stCondLst>
                              <p:cond delay="500"/>
                            </p:stCondLst>
                            <p:childTnLst>
                              <p:par>
                                <p:cTn id="16" presetID="22" presetClass="entr" presetSubtype="2" fill="hold" nodeType="afterEffect">
                                  <p:stCondLst>
                                    <p:cond delay="0"/>
                                  </p:stCondLst>
                                  <p:childTnLst>
                                    <p:set>
                                      <p:cBhvr>
                                        <p:cTn id="17" dur="1" fill="hold">
                                          <p:stCondLst>
                                            <p:cond delay="0"/>
                                          </p:stCondLst>
                                        </p:cTn>
                                        <p:tgtEl>
                                          <p:spTgt spid="418822"/>
                                        </p:tgtEl>
                                        <p:attrNameLst>
                                          <p:attrName>style.visibility</p:attrName>
                                        </p:attrNameLst>
                                      </p:cBhvr>
                                      <p:to>
                                        <p:strVal val="visible"/>
                                      </p:to>
                                    </p:set>
                                    <p:animEffect transition="in" filter="wipe(right)">
                                      <p:cBhvr>
                                        <p:cTn id="18" dur="500"/>
                                        <p:tgtEl>
                                          <p:spTgt spid="418822"/>
                                        </p:tgtEl>
                                      </p:cBhvr>
                                    </p:animEffect>
                                  </p:childTnLst>
                                </p:cTn>
                              </p:par>
                            </p:childTnLst>
                          </p:cTn>
                        </p:par>
                        <p:par>
                          <p:cTn id="19" fill="hold" nodeType="afterGroup">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18824"/>
                                        </p:tgtEl>
                                        <p:attrNameLst>
                                          <p:attrName>style.visibility</p:attrName>
                                        </p:attrNameLst>
                                      </p:cBhvr>
                                      <p:to>
                                        <p:strVal val="visible"/>
                                      </p:to>
                                    </p:set>
                                    <p:animEffect transition="in" filter="wipe(up)">
                                      <p:cBhvr>
                                        <p:cTn id="22" dur="500"/>
                                        <p:tgtEl>
                                          <p:spTgt spid="4188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nodeType="clickEffect">
                                  <p:stCondLst>
                                    <p:cond delay="0"/>
                                  </p:stCondLst>
                                  <p:childTnLst>
                                    <p:set>
                                      <p:cBhvr>
                                        <p:cTn id="26" dur="1" fill="hold">
                                          <p:stCondLst>
                                            <p:cond delay="0"/>
                                          </p:stCondLst>
                                        </p:cTn>
                                        <p:tgtEl>
                                          <p:spTgt spid="418820"/>
                                        </p:tgtEl>
                                        <p:attrNameLst>
                                          <p:attrName>style.visibility</p:attrName>
                                        </p:attrNameLst>
                                      </p:cBhvr>
                                      <p:to>
                                        <p:strVal val="visible"/>
                                      </p:to>
                                    </p:set>
                                    <p:anim calcmode="lin" valueType="num">
                                      <p:cBhvr>
                                        <p:cTn id="27" dur="1000" fill="hold"/>
                                        <p:tgtEl>
                                          <p:spTgt spid="418820"/>
                                        </p:tgtEl>
                                        <p:attrNameLst>
                                          <p:attrName>ppt_w</p:attrName>
                                        </p:attrNameLst>
                                      </p:cBhvr>
                                      <p:tavLst>
                                        <p:tav tm="0">
                                          <p:val>
                                            <p:strVal val="#ppt_w*0.70"/>
                                          </p:val>
                                        </p:tav>
                                        <p:tav tm="100000">
                                          <p:val>
                                            <p:strVal val="#ppt_w"/>
                                          </p:val>
                                        </p:tav>
                                      </p:tavLst>
                                    </p:anim>
                                    <p:anim calcmode="lin" valueType="num">
                                      <p:cBhvr>
                                        <p:cTn id="28" dur="1000" fill="hold"/>
                                        <p:tgtEl>
                                          <p:spTgt spid="418820"/>
                                        </p:tgtEl>
                                        <p:attrNameLst>
                                          <p:attrName>ppt_h</p:attrName>
                                        </p:attrNameLst>
                                      </p:cBhvr>
                                      <p:tavLst>
                                        <p:tav tm="0">
                                          <p:val>
                                            <p:strVal val="#ppt_h"/>
                                          </p:val>
                                        </p:tav>
                                        <p:tav tm="100000">
                                          <p:val>
                                            <p:strVal val="#ppt_h"/>
                                          </p:val>
                                        </p:tav>
                                      </p:tavLst>
                                    </p:anim>
                                    <p:animEffect transition="in" filter="fade">
                                      <p:cBhvr>
                                        <p:cTn id="29" dur="1000"/>
                                        <p:tgtEl>
                                          <p:spTgt spid="41882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18825"/>
                                        </p:tgtEl>
                                        <p:attrNameLst>
                                          <p:attrName>style.visibility</p:attrName>
                                        </p:attrNameLst>
                                      </p:cBhvr>
                                      <p:to>
                                        <p:strVal val="visible"/>
                                      </p:to>
                                    </p:set>
                                    <p:animEffect transition="in" filter="wipe(left)">
                                      <p:cBhvr>
                                        <p:cTn id="34" dur="500"/>
                                        <p:tgtEl>
                                          <p:spTgt spid="418825"/>
                                        </p:tgtEl>
                                      </p:cBhvr>
                                    </p:animEffect>
                                  </p:childTnLst>
                                </p:cTn>
                              </p:par>
                            </p:childTnLst>
                          </p:cTn>
                        </p:par>
                        <p:par>
                          <p:cTn id="35" fill="hold" nodeType="afterGroup">
                            <p:stCondLst>
                              <p:cond delay="500"/>
                            </p:stCondLst>
                            <p:childTnLst>
                              <p:par>
                                <p:cTn id="36" presetID="22" presetClass="entr" presetSubtype="8" fill="hold" nodeType="afterEffect">
                                  <p:stCondLst>
                                    <p:cond delay="0"/>
                                  </p:stCondLst>
                                  <p:childTnLst>
                                    <p:set>
                                      <p:cBhvr>
                                        <p:cTn id="37" dur="1" fill="hold">
                                          <p:stCondLst>
                                            <p:cond delay="0"/>
                                          </p:stCondLst>
                                        </p:cTn>
                                        <p:tgtEl>
                                          <p:spTgt spid="418827"/>
                                        </p:tgtEl>
                                        <p:attrNameLst>
                                          <p:attrName>style.visibility</p:attrName>
                                        </p:attrNameLst>
                                      </p:cBhvr>
                                      <p:to>
                                        <p:strVal val="visible"/>
                                      </p:to>
                                    </p:set>
                                    <p:animEffect transition="in" filter="wipe(left)">
                                      <p:cBhvr>
                                        <p:cTn id="38" dur="500"/>
                                        <p:tgtEl>
                                          <p:spTgt spid="418827"/>
                                        </p:tgtEl>
                                      </p:cBhvr>
                                    </p:animEffect>
                                  </p:childTnLst>
                                </p:cTn>
                              </p:par>
                            </p:childTnLst>
                          </p:cTn>
                        </p:par>
                        <p:par>
                          <p:cTn id="39" fill="hold" nodeType="afterGroup">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418826"/>
                                        </p:tgtEl>
                                        <p:attrNameLst>
                                          <p:attrName>style.visibility</p:attrName>
                                        </p:attrNameLst>
                                      </p:cBhvr>
                                      <p:to>
                                        <p:strVal val="visible"/>
                                      </p:to>
                                    </p:set>
                                    <p:animEffect transition="in" filter="wipe(left)">
                                      <p:cBhvr>
                                        <p:cTn id="42" dur="500"/>
                                        <p:tgtEl>
                                          <p:spTgt spid="418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1" grpId="0"/>
      <p:bldP spid="418823" grpId="0" animBg="1"/>
      <p:bldP spid="418824" grpId="0" animBg="1"/>
      <p:bldP spid="418825" grpId="0" animBg="1"/>
      <p:bldP spid="4188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FB86370A-33CD-47AD-8B56-5700E55BA3E6}" type="slidenum">
              <a:rPr lang="en-US"/>
              <a:pPr>
                <a:defRPr/>
              </a:pPr>
              <a:t>26</a:t>
            </a:fld>
            <a:endParaRPr lang="en-US" dirty="0"/>
          </a:p>
        </p:txBody>
      </p:sp>
      <p:sp>
        <p:nvSpPr>
          <p:cNvPr id="420866" name="Rectangle 2"/>
          <p:cNvSpPr>
            <a:spLocks noGrp="1" noChangeArrowheads="1"/>
          </p:cNvSpPr>
          <p:nvPr>
            <p:ph type="title"/>
          </p:nvPr>
        </p:nvSpPr>
        <p:spPr/>
        <p:txBody>
          <a:bodyPr/>
          <a:lstStyle/>
          <a:p>
            <a:pPr algn="ctr"/>
            <a:r>
              <a:rPr lang="en-US" altLang="en-US" dirty="0">
                <a:cs typeface="Arial" charset="0"/>
              </a:rPr>
              <a:t>Let’s Review</a:t>
            </a:r>
          </a:p>
        </p:txBody>
      </p:sp>
      <p:sp>
        <p:nvSpPr>
          <p:cNvPr id="420867" name="Rectangle 3"/>
          <p:cNvSpPr>
            <a:spLocks noGrp="1" noChangeArrowheads="1"/>
          </p:cNvSpPr>
          <p:nvPr>
            <p:ph type="body" idx="1"/>
          </p:nvPr>
        </p:nvSpPr>
        <p:spPr>
          <a:xfrm>
            <a:off x="685800" y="1905000"/>
            <a:ext cx="7772400" cy="3429000"/>
          </a:xfrm>
        </p:spPr>
        <p:txBody>
          <a:bodyPr/>
          <a:lstStyle/>
          <a:p>
            <a:r>
              <a:rPr lang="en-US" altLang="en-US" dirty="0">
                <a:cs typeface="Arial" charset="0"/>
              </a:rPr>
              <a:t>Slower growing stocks can produce good returns</a:t>
            </a:r>
          </a:p>
          <a:p>
            <a:r>
              <a:rPr lang="en-US" altLang="en-US" dirty="0">
                <a:cs typeface="Arial" charset="0"/>
              </a:rPr>
              <a:t>Total Return comes from:</a:t>
            </a:r>
          </a:p>
          <a:p>
            <a:pPr lvl="1"/>
            <a:r>
              <a:rPr lang="en-US" altLang="en-US" dirty="0">
                <a:cs typeface="Arial" charset="0"/>
              </a:rPr>
              <a:t>Price Appreciation + Dividends</a:t>
            </a:r>
          </a:p>
          <a:p>
            <a:r>
              <a:rPr lang="en-US" altLang="en-US" dirty="0">
                <a:cs typeface="Arial" charset="0"/>
              </a:rPr>
              <a:t>For Tortoises (vs. faster growing Hares)</a:t>
            </a:r>
          </a:p>
          <a:p>
            <a:pPr lvl="1"/>
            <a:r>
              <a:rPr lang="en-US" altLang="en-US" dirty="0">
                <a:cs typeface="Arial" charset="0"/>
              </a:rPr>
              <a:t>Dividends are a bigger factor</a:t>
            </a:r>
          </a:p>
          <a:p>
            <a:pPr lvl="1"/>
            <a:r>
              <a:rPr lang="en-US" altLang="en-US" dirty="0">
                <a:cs typeface="Arial" charset="0"/>
              </a:rPr>
              <a:t>Potential for P/E expansion is even more important than usual</a:t>
            </a:r>
          </a:p>
        </p:txBody>
      </p:sp>
      <p:pic>
        <p:nvPicPr>
          <p:cNvPr id="3" name="Picture 2" descr="A picture containing small, sitting, yellow, holding&#10;&#10;Description automatically generated">
            <a:extLst>
              <a:ext uri="{FF2B5EF4-FFF2-40B4-BE49-F238E27FC236}">
                <a16:creationId xmlns:a16="http://schemas.microsoft.com/office/drawing/2014/main" id="{B46FE247-772C-40E1-86E3-BCBEF60AE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447800"/>
            <a:ext cx="3157233" cy="3295650"/>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8E78-C9D0-4868-BCCE-503815C79095}"/>
              </a:ext>
            </a:extLst>
          </p:cNvPr>
          <p:cNvSpPr>
            <a:spLocks noGrp="1"/>
          </p:cNvSpPr>
          <p:nvPr>
            <p:ph type="title"/>
          </p:nvPr>
        </p:nvSpPr>
        <p:spPr/>
        <p:txBody>
          <a:bodyPr/>
          <a:lstStyle/>
          <a:p>
            <a:pPr algn="ctr"/>
            <a:r>
              <a:rPr lang="en-US" dirty="0">
                <a:solidFill>
                  <a:srgbClr val="009900"/>
                </a:solidFill>
                <a:effectLst>
                  <a:outerShdw blurRad="38100" dist="38100" dir="2700000" algn="tl">
                    <a:srgbClr val="000000">
                      <a:alpha val="43137"/>
                    </a:srgbClr>
                  </a:outerShdw>
                </a:effectLst>
              </a:rPr>
              <a:t>Questions?</a:t>
            </a:r>
          </a:p>
        </p:txBody>
      </p:sp>
      <p:sp>
        <p:nvSpPr>
          <p:cNvPr id="3" name="Slide Number Placeholder 2">
            <a:extLst>
              <a:ext uri="{FF2B5EF4-FFF2-40B4-BE49-F238E27FC236}">
                <a16:creationId xmlns:a16="http://schemas.microsoft.com/office/drawing/2014/main" id="{7775A0B0-F685-4022-83AB-22644E5F4109}"/>
              </a:ext>
            </a:extLst>
          </p:cNvPr>
          <p:cNvSpPr>
            <a:spLocks noGrp="1"/>
          </p:cNvSpPr>
          <p:nvPr>
            <p:ph type="sldNum" sz="quarter" idx="10"/>
          </p:nvPr>
        </p:nvSpPr>
        <p:spPr/>
        <p:txBody>
          <a:bodyPr/>
          <a:lstStyle/>
          <a:p>
            <a:pPr>
              <a:defRPr/>
            </a:pPr>
            <a:fld id="{00824614-26BB-4CB3-A49A-9027AECA413D}" type="slidenum">
              <a:rPr lang="en-US" smtClean="0"/>
              <a:pPr>
                <a:defRPr/>
              </a:pPr>
              <a:t>27</a:t>
            </a:fld>
            <a:endParaRPr lang="en-US" dirty="0"/>
          </a:p>
        </p:txBody>
      </p:sp>
      <p:pic>
        <p:nvPicPr>
          <p:cNvPr id="5" name="Picture 4" descr="A picture containing light&#10;&#10;Description automatically generated">
            <a:extLst>
              <a:ext uri="{FF2B5EF4-FFF2-40B4-BE49-F238E27FC236}">
                <a16:creationId xmlns:a16="http://schemas.microsoft.com/office/drawing/2014/main" id="{6E6E343A-E3F9-4398-96A0-8E772DB6BC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1524000"/>
            <a:ext cx="4807458" cy="5486400"/>
          </a:xfrm>
          <a:prstGeom prst="rect">
            <a:avLst/>
          </a:prstGeom>
        </p:spPr>
      </p:pic>
    </p:spTree>
    <p:extLst>
      <p:ext uri="{BB962C8B-B14F-4D97-AF65-F5344CB8AC3E}">
        <p14:creationId xmlns:p14="http://schemas.microsoft.com/office/powerpoint/2010/main" val="1934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CFE3DDA-B2B4-461A-9A73-391CEB5EFA80}" type="slidenum">
              <a:rPr lang="en-US"/>
              <a:pPr>
                <a:defRPr/>
              </a:pPr>
              <a:t>28</a:t>
            </a:fld>
            <a:endParaRPr lang="en-US" dirty="0"/>
          </a:p>
        </p:txBody>
      </p:sp>
      <p:sp>
        <p:nvSpPr>
          <p:cNvPr id="422914" name="Rectangle 2"/>
          <p:cNvSpPr>
            <a:spLocks noGrp="1" noChangeArrowheads="1"/>
          </p:cNvSpPr>
          <p:nvPr>
            <p:ph type="title"/>
          </p:nvPr>
        </p:nvSpPr>
        <p:spPr>
          <a:xfrm>
            <a:off x="228600" y="685800"/>
            <a:ext cx="8763000" cy="1143000"/>
          </a:xfrm>
        </p:spPr>
        <p:txBody>
          <a:bodyPr/>
          <a:lstStyle/>
          <a:p>
            <a:pPr algn="ctr"/>
            <a:r>
              <a:rPr lang="en-US" altLang="en-US" sz="3600" dirty="0">
                <a:cs typeface="Arial" charset="0"/>
              </a:rPr>
              <a:t>The Importance of Portfolio Management</a:t>
            </a:r>
          </a:p>
        </p:txBody>
      </p:sp>
      <p:sp>
        <p:nvSpPr>
          <p:cNvPr id="422915" name="Rectangle 3"/>
          <p:cNvSpPr>
            <a:spLocks noGrp="1" noChangeArrowheads="1"/>
          </p:cNvSpPr>
          <p:nvPr>
            <p:ph type="body" idx="1"/>
          </p:nvPr>
        </p:nvSpPr>
        <p:spPr>
          <a:xfrm>
            <a:off x="685800" y="1817571"/>
            <a:ext cx="7772400" cy="3429000"/>
          </a:xfrm>
        </p:spPr>
        <p:txBody>
          <a:bodyPr/>
          <a:lstStyle/>
          <a:p>
            <a:r>
              <a:rPr lang="en-US" altLang="en-US" dirty="0">
                <a:cs typeface="Arial" charset="0"/>
              </a:rPr>
              <a:t>For slower growing stocks, more active Portfolio Management can improve return</a:t>
            </a:r>
          </a:p>
          <a:p>
            <a:r>
              <a:rPr lang="en-US" altLang="en-US" dirty="0">
                <a:cs typeface="Arial" charset="0"/>
              </a:rPr>
              <a:t>If you just buy and hold, what is the very long-term potential for Total Return?</a:t>
            </a:r>
          </a:p>
          <a:p>
            <a:pPr lvl="1"/>
            <a:r>
              <a:rPr lang="en-US" altLang="en-US" dirty="0">
                <a:cs typeface="Arial" charset="0"/>
              </a:rPr>
              <a:t>EPS growth rate + dividend yield</a:t>
            </a:r>
          </a:p>
          <a:p>
            <a:r>
              <a:rPr lang="en-US" altLang="en-US" dirty="0">
                <a:cs typeface="Arial" charset="0"/>
              </a:rPr>
              <a:t>For slower growers that may be inadequate</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2729B5F0-F17F-4F12-9C1B-4E9C5918A8DB}" type="slidenum">
              <a:rPr lang="en-US"/>
              <a:pPr>
                <a:defRPr/>
              </a:pPr>
              <a:t>29</a:t>
            </a:fld>
            <a:endParaRPr lang="en-US" dirty="0"/>
          </a:p>
        </p:txBody>
      </p:sp>
      <p:sp>
        <p:nvSpPr>
          <p:cNvPr id="424962" name="Rectangle 2"/>
          <p:cNvSpPr>
            <a:spLocks noGrp="1" noChangeArrowheads="1"/>
          </p:cNvSpPr>
          <p:nvPr>
            <p:ph type="title"/>
          </p:nvPr>
        </p:nvSpPr>
        <p:spPr/>
        <p:txBody>
          <a:bodyPr/>
          <a:lstStyle/>
          <a:p>
            <a:pPr algn="ctr"/>
            <a:r>
              <a:rPr lang="en-US" altLang="en-US" dirty="0">
                <a:cs typeface="Arial" charset="0"/>
              </a:rPr>
              <a:t>Portfolio Management</a:t>
            </a:r>
          </a:p>
        </p:txBody>
      </p:sp>
      <p:sp>
        <p:nvSpPr>
          <p:cNvPr id="424963" name="Rectangle 3"/>
          <p:cNvSpPr>
            <a:spLocks noGrp="1" noChangeArrowheads="1"/>
          </p:cNvSpPr>
          <p:nvPr>
            <p:ph type="body" idx="1"/>
          </p:nvPr>
        </p:nvSpPr>
        <p:spPr>
          <a:xfrm>
            <a:off x="762000" y="1676400"/>
            <a:ext cx="7772400" cy="3429000"/>
          </a:xfrm>
        </p:spPr>
        <p:txBody>
          <a:bodyPr/>
          <a:lstStyle/>
          <a:p>
            <a:r>
              <a:rPr lang="en-US" altLang="en-US">
                <a:cs typeface="Arial" charset="0"/>
              </a:rPr>
              <a:t>BetterInvesting thinking embraces the concept of Defensive/Offensive Portfolio Management</a:t>
            </a:r>
          </a:p>
          <a:p>
            <a:pPr lvl="1"/>
            <a:r>
              <a:rPr lang="en-US" altLang="en-US">
                <a:cs typeface="Arial" charset="0"/>
              </a:rPr>
              <a:t>Defense = Quality</a:t>
            </a:r>
          </a:p>
          <a:p>
            <a:pPr lvl="1"/>
            <a:r>
              <a:rPr lang="en-US" altLang="en-US">
                <a:cs typeface="Arial" charset="0"/>
              </a:rPr>
              <a:t>Offense = Value</a:t>
            </a:r>
          </a:p>
          <a:p>
            <a:r>
              <a:rPr lang="en-US" altLang="en-US">
                <a:cs typeface="Arial" charset="0"/>
              </a:rPr>
              <a:t>Defense – don’t own poor quality stocks</a:t>
            </a:r>
          </a:p>
          <a:p>
            <a:pPr lvl="1"/>
            <a:r>
              <a:rPr lang="en-US" altLang="en-US">
                <a:cs typeface="Arial" charset="0"/>
              </a:rPr>
              <a:t>Maintain a good average level of quality</a:t>
            </a:r>
          </a:p>
          <a:p>
            <a:pPr lvl="1"/>
            <a:r>
              <a:rPr lang="en-US" altLang="en-US">
                <a:cs typeface="Arial" charset="0"/>
              </a:rPr>
              <a:t>Sell stocks that are clearly poor quality</a:t>
            </a:r>
          </a:p>
        </p:txBody>
      </p:sp>
      <p:pic>
        <p:nvPicPr>
          <p:cNvPr id="424964" name="Picture 4" descr="game_plan_chalk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90800"/>
            <a:ext cx="2514600" cy="1885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547DD47F-E9C1-491F-80CC-23B4DEC1E2BF}" type="slidenum">
              <a:rPr lang="en-US" smtClean="0"/>
              <a:pPr>
                <a:defRPr/>
              </a:pPr>
              <a:t>3</a:t>
            </a:fld>
            <a:endParaRPr lang="en-US" dirty="0"/>
          </a:p>
        </p:txBody>
      </p:sp>
      <p:sp>
        <p:nvSpPr>
          <p:cNvPr id="8" name="Title 1"/>
          <p:cNvSpPr>
            <a:spLocks noGrp="1"/>
          </p:cNvSpPr>
          <p:nvPr>
            <p:ph type="title"/>
          </p:nvPr>
        </p:nvSpPr>
        <p:spPr>
          <a:xfrm>
            <a:off x="685800" y="381000"/>
            <a:ext cx="7772400" cy="838200"/>
          </a:xfrm>
        </p:spPr>
        <p:txBody>
          <a:bodyPr/>
          <a:lstStyle/>
          <a:p>
            <a:pPr algn="ctr"/>
            <a:r>
              <a:rPr lang="en-US" dirty="0"/>
              <a:t>Disclaimer</a:t>
            </a:r>
          </a:p>
        </p:txBody>
      </p:sp>
      <p:sp>
        <p:nvSpPr>
          <p:cNvPr id="9" name="Content Placeholder 2"/>
          <p:cNvSpPr>
            <a:spLocks noGrp="1"/>
          </p:cNvSpPr>
          <p:nvPr>
            <p:ph idx="1"/>
          </p:nvPr>
        </p:nvSpPr>
        <p:spPr>
          <a:xfrm>
            <a:off x="457200" y="1371600"/>
            <a:ext cx="8229600" cy="5181600"/>
          </a:xfrm>
        </p:spPr>
        <p:txBody>
          <a:bodyPr/>
          <a:lstStyle/>
          <a:p>
            <a:pPr>
              <a:defRPr/>
            </a:pPr>
            <a:r>
              <a:rPr lang="en-US" sz="1600" dirty="0"/>
              <a:t>This presentation may contain images of websites and products or services not endorsed by BetterInvesting.  The presenter is not endorsing or promoting the use of these websites, products or services.</a:t>
            </a:r>
          </a:p>
          <a:p>
            <a:pPr>
              <a:defRPr/>
            </a:pPr>
            <a:r>
              <a:rPr lang="en-US" sz="1600" dirty="0"/>
              <a:t>This presentation uses older examples prepared using various software.  Older examples are used in order to prevent the examples from being used for current investment decisions without proper updating and study.  The instructors makes no representation that the software used for the examples is still being used for their own stock studies.</a:t>
            </a:r>
          </a:p>
          <a:p>
            <a:pPr>
              <a:defRPr/>
            </a:pPr>
            <a:r>
              <a:rPr lang="en-US" sz="1600" dirty="0"/>
              <a:t>This session is being recorded for future use.</a:t>
            </a:r>
          </a:p>
        </p:txBody>
      </p:sp>
      <p:pic>
        <p:nvPicPr>
          <p:cNvPr id="3" name="Picture 2">
            <a:extLst>
              <a:ext uri="{FF2B5EF4-FFF2-40B4-BE49-F238E27FC236}">
                <a16:creationId xmlns:a16="http://schemas.microsoft.com/office/drawing/2014/main" id="{C261E48C-866D-4F38-A1CF-D89FAB72E7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0514" y="3465095"/>
            <a:ext cx="3609634" cy="2831307"/>
          </a:xfrm>
          <a:prstGeom prst="rect">
            <a:avLst/>
          </a:prstGeom>
        </p:spPr>
      </p:pic>
    </p:spTree>
    <p:extLst>
      <p:ext uri="{BB962C8B-B14F-4D97-AF65-F5344CB8AC3E}">
        <p14:creationId xmlns:p14="http://schemas.microsoft.com/office/powerpoint/2010/main" val="434896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97E1D1B0-1259-4965-B8A8-FEA416F7F60A}" type="slidenum">
              <a:rPr lang="en-US"/>
              <a:pPr>
                <a:defRPr/>
              </a:pPr>
              <a:t>30</a:t>
            </a:fld>
            <a:endParaRPr lang="en-US" dirty="0"/>
          </a:p>
        </p:txBody>
      </p:sp>
      <p:sp>
        <p:nvSpPr>
          <p:cNvPr id="427010" name="Rectangle 2"/>
          <p:cNvSpPr>
            <a:spLocks noGrp="1" noChangeArrowheads="1"/>
          </p:cNvSpPr>
          <p:nvPr>
            <p:ph type="title"/>
          </p:nvPr>
        </p:nvSpPr>
        <p:spPr/>
        <p:txBody>
          <a:bodyPr/>
          <a:lstStyle/>
          <a:p>
            <a:pPr algn="ctr"/>
            <a:r>
              <a:rPr lang="en-US" altLang="en-US" dirty="0">
                <a:cs typeface="Arial" charset="0"/>
              </a:rPr>
              <a:t>Portfolio Management</a:t>
            </a:r>
          </a:p>
        </p:txBody>
      </p:sp>
      <p:sp>
        <p:nvSpPr>
          <p:cNvPr id="427011" name="Rectangle 3"/>
          <p:cNvSpPr>
            <a:spLocks noGrp="1" noChangeArrowheads="1"/>
          </p:cNvSpPr>
          <p:nvPr>
            <p:ph type="body" idx="1"/>
          </p:nvPr>
        </p:nvSpPr>
        <p:spPr>
          <a:xfrm>
            <a:off x="1752600" y="2286000"/>
            <a:ext cx="7543800" cy="3429000"/>
          </a:xfrm>
        </p:spPr>
        <p:txBody>
          <a:bodyPr/>
          <a:lstStyle/>
          <a:p>
            <a:r>
              <a:rPr lang="en-US" altLang="en-US" dirty="0">
                <a:cs typeface="Arial" charset="0"/>
              </a:rPr>
              <a:t>Offense – monitor Total Return</a:t>
            </a:r>
          </a:p>
          <a:p>
            <a:pPr lvl="1"/>
            <a:r>
              <a:rPr lang="en-US" altLang="en-US" dirty="0">
                <a:cs typeface="Arial" charset="0"/>
              </a:rPr>
              <a:t>Maintain an adequate average Total Return level</a:t>
            </a:r>
          </a:p>
          <a:p>
            <a:pPr lvl="1"/>
            <a:r>
              <a:rPr lang="en-US" altLang="en-US" dirty="0">
                <a:cs typeface="Arial" charset="0"/>
              </a:rPr>
              <a:t>Replace low Total Return stocks as you identify significantly better opportunities</a:t>
            </a:r>
          </a:p>
          <a:p>
            <a:pPr lvl="1"/>
            <a:r>
              <a:rPr lang="en-US" altLang="en-US" u="sng" dirty="0">
                <a:cs typeface="Arial" charset="0"/>
              </a:rPr>
              <a:t>Very</a:t>
            </a:r>
            <a:r>
              <a:rPr lang="en-US" altLang="en-US" dirty="0">
                <a:cs typeface="Arial" charset="0"/>
              </a:rPr>
              <a:t> important for slower growers!</a:t>
            </a:r>
          </a:p>
          <a:p>
            <a:pPr lvl="1"/>
            <a:endParaRPr lang="en-US" altLang="en-US" dirty="0">
              <a:cs typeface="Arial" charset="0"/>
            </a:endParaRPr>
          </a:p>
        </p:txBody>
      </p:sp>
      <p:pic>
        <p:nvPicPr>
          <p:cNvPr id="427012" name="Picture 4" descr="stick_figure_throw_foot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3571875"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1F6D3B07-7DE4-4104-ABFF-21726A2EF9DD}" type="slidenum">
              <a:rPr lang="en-US"/>
              <a:pPr>
                <a:defRPr/>
              </a:pPr>
              <a:t>31</a:t>
            </a:fld>
            <a:endParaRPr lang="en-US" dirty="0"/>
          </a:p>
        </p:txBody>
      </p:sp>
      <p:pic>
        <p:nvPicPr>
          <p:cNvPr id="429058" name="Picture 2" descr="SNAG-000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2732088"/>
            <a:ext cx="9144000" cy="3165475"/>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9059" name="Rectangle 3"/>
          <p:cNvSpPr>
            <a:spLocks noGrp="1" noChangeArrowheads="1"/>
          </p:cNvSpPr>
          <p:nvPr>
            <p:ph type="title"/>
          </p:nvPr>
        </p:nvSpPr>
        <p:spPr/>
        <p:txBody>
          <a:bodyPr/>
          <a:lstStyle/>
          <a:p>
            <a:pPr algn="ctr"/>
            <a:r>
              <a:rPr lang="en-US" altLang="en-US" dirty="0">
                <a:cs typeface="Arial" charset="0"/>
              </a:rPr>
              <a:t>Offensive Portfolio Management</a:t>
            </a:r>
          </a:p>
        </p:txBody>
      </p:sp>
      <p:sp>
        <p:nvSpPr>
          <p:cNvPr id="429061" name="Oval 5"/>
          <p:cNvSpPr>
            <a:spLocks noChangeArrowheads="1"/>
          </p:cNvSpPr>
          <p:nvPr/>
        </p:nvSpPr>
        <p:spPr bwMode="auto">
          <a:xfrm>
            <a:off x="6248400" y="5562600"/>
            <a:ext cx="603250" cy="382588"/>
          </a:xfrm>
          <a:prstGeom prst="ellipse">
            <a:avLst/>
          </a:prstGeom>
          <a:noFill/>
          <a:ln w="381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062" name="Line 6"/>
          <p:cNvSpPr>
            <a:spLocks noChangeShapeType="1"/>
          </p:cNvSpPr>
          <p:nvPr/>
        </p:nvSpPr>
        <p:spPr bwMode="auto">
          <a:xfrm>
            <a:off x="5638800" y="2362200"/>
            <a:ext cx="53340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9063" name="Text Box 7"/>
          <p:cNvSpPr txBox="1">
            <a:spLocks noChangeArrowheads="1"/>
          </p:cNvSpPr>
          <p:nvPr/>
        </p:nvSpPr>
        <p:spPr bwMode="auto">
          <a:xfrm>
            <a:off x="1447800" y="2057400"/>
            <a:ext cx="4156075" cy="46672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b="0">
                <a:solidFill>
                  <a:srgbClr val="006600"/>
                </a:solidFill>
              </a:rPr>
              <a:t>From Section 5 of your SSGs</a:t>
            </a:r>
          </a:p>
        </p:txBody>
      </p:sp>
      <p:grpSp>
        <p:nvGrpSpPr>
          <p:cNvPr id="2" name="Group 1">
            <a:extLst>
              <a:ext uri="{FF2B5EF4-FFF2-40B4-BE49-F238E27FC236}">
                <a16:creationId xmlns:a16="http://schemas.microsoft.com/office/drawing/2014/main" id="{CA6A6A54-033D-468A-8441-623FB82135DF}"/>
              </a:ext>
            </a:extLst>
          </p:cNvPr>
          <p:cNvGrpSpPr/>
          <p:nvPr/>
        </p:nvGrpSpPr>
        <p:grpSpPr>
          <a:xfrm>
            <a:off x="6248400" y="3581400"/>
            <a:ext cx="679450" cy="1304133"/>
            <a:chOff x="6248400" y="3581400"/>
            <a:chExt cx="679450" cy="1304133"/>
          </a:xfrm>
        </p:grpSpPr>
        <p:sp>
          <p:nvSpPr>
            <p:cNvPr id="429060" name="Oval 4"/>
            <p:cNvSpPr>
              <a:spLocks noChangeArrowheads="1"/>
            </p:cNvSpPr>
            <p:nvPr/>
          </p:nvSpPr>
          <p:spPr bwMode="auto">
            <a:xfrm>
              <a:off x="6324600" y="3581400"/>
              <a:ext cx="603250" cy="38258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4">
              <a:extLst>
                <a:ext uri="{FF2B5EF4-FFF2-40B4-BE49-F238E27FC236}">
                  <a16:creationId xmlns:a16="http://schemas.microsoft.com/office/drawing/2014/main" id="{36BEF8A4-E32B-47C6-8F4D-F91762426706}"/>
                </a:ext>
              </a:extLst>
            </p:cNvPr>
            <p:cNvSpPr>
              <a:spLocks noChangeArrowheads="1"/>
            </p:cNvSpPr>
            <p:nvPr/>
          </p:nvSpPr>
          <p:spPr bwMode="auto">
            <a:xfrm>
              <a:off x="6248400" y="4502945"/>
              <a:ext cx="603250" cy="382588"/>
            </a:xfrm>
            <a:prstGeom prst="ellipse">
              <a:avLst/>
            </a:prstGeom>
            <a:noFill/>
            <a:ln w="38100">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4">
              <a:extLst>
                <a:ext uri="{FF2B5EF4-FFF2-40B4-BE49-F238E27FC236}">
                  <a16:creationId xmlns:a16="http://schemas.microsoft.com/office/drawing/2014/main" id="{7917157F-F0AA-4093-8EB4-78DA30BAFC46}"/>
                </a:ext>
              </a:extLst>
            </p:cNvPr>
            <p:cNvSpPr>
              <a:spLocks noChangeArrowheads="1"/>
            </p:cNvSpPr>
            <p:nvPr/>
          </p:nvSpPr>
          <p:spPr bwMode="auto">
            <a:xfrm>
              <a:off x="6296254" y="4103688"/>
              <a:ext cx="603250" cy="382588"/>
            </a:xfrm>
            <a:prstGeom prst="ellipse">
              <a:avLst/>
            </a:prstGeom>
            <a:noFill/>
            <a:ln w="38100">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Rectangle: Single Corner Rounded 2">
            <a:extLst>
              <a:ext uri="{FF2B5EF4-FFF2-40B4-BE49-F238E27FC236}">
                <a16:creationId xmlns:a16="http://schemas.microsoft.com/office/drawing/2014/main" id="{BD5D5C5F-90AD-4FA7-ADC8-D4B6C30AF6BC}"/>
              </a:ext>
            </a:extLst>
          </p:cNvPr>
          <p:cNvSpPr/>
          <p:nvPr/>
        </p:nvSpPr>
        <p:spPr bwMode="auto">
          <a:xfrm>
            <a:off x="47381" y="3655463"/>
            <a:ext cx="5943600" cy="234462"/>
          </a:xfrm>
          <a:prstGeom prst="round1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charset="0"/>
            </a:endParaRPr>
          </a:p>
        </p:txBody>
      </p:sp>
      <p:sp>
        <p:nvSpPr>
          <p:cNvPr id="13" name="Rectangle: Single Corner Rounded 12">
            <a:extLst>
              <a:ext uri="{FF2B5EF4-FFF2-40B4-BE49-F238E27FC236}">
                <a16:creationId xmlns:a16="http://schemas.microsoft.com/office/drawing/2014/main" id="{B21E16D7-CC7E-4844-9019-5EDA2E91A517}"/>
              </a:ext>
            </a:extLst>
          </p:cNvPr>
          <p:cNvSpPr/>
          <p:nvPr/>
        </p:nvSpPr>
        <p:spPr bwMode="auto">
          <a:xfrm>
            <a:off x="47381" y="4177751"/>
            <a:ext cx="5943600" cy="234462"/>
          </a:xfrm>
          <a:prstGeom prst="round1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charset="0"/>
            </a:endParaRPr>
          </a:p>
        </p:txBody>
      </p:sp>
      <p:sp>
        <p:nvSpPr>
          <p:cNvPr id="14" name="Rectangle: Single Corner Rounded 13">
            <a:extLst>
              <a:ext uri="{FF2B5EF4-FFF2-40B4-BE49-F238E27FC236}">
                <a16:creationId xmlns:a16="http://schemas.microsoft.com/office/drawing/2014/main" id="{EC57ADD3-E68E-407C-9300-63F0EE877BF5}"/>
              </a:ext>
            </a:extLst>
          </p:cNvPr>
          <p:cNvSpPr/>
          <p:nvPr/>
        </p:nvSpPr>
        <p:spPr bwMode="auto">
          <a:xfrm>
            <a:off x="47381" y="4560277"/>
            <a:ext cx="5943600" cy="234462"/>
          </a:xfrm>
          <a:prstGeom prst="round1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charset="0"/>
            </a:endParaRPr>
          </a:p>
        </p:txBody>
      </p:sp>
      <p:grpSp>
        <p:nvGrpSpPr>
          <p:cNvPr id="15" name="Group 14">
            <a:extLst>
              <a:ext uri="{FF2B5EF4-FFF2-40B4-BE49-F238E27FC236}">
                <a16:creationId xmlns:a16="http://schemas.microsoft.com/office/drawing/2014/main" id="{00177D0F-F235-4499-891B-996B27B6B54C}"/>
              </a:ext>
            </a:extLst>
          </p:cNvPr>
          <p:cNvGrpSpPr/>
          <p:nvPr/>
        </p:nvGrpSpPr>
        <p:grpSpPr>
          <a:xfrm>
            <a:off x="5416314" y="3581400"/>
            <a:ext cx="679450" cy="1304133"/>
            <a:chOff x="6248400" y="3581400"/>
            <a:chExt cx="679450" cy="1304133"/>
          </a:xfrm>
        </p:grpSpPr>
        <p:sp>
          <p:nvSpPr>
            <p:cNvPr id="16" name="Oval 4">
              <a:extLst>
                <a:ext uri="{FF2B5EF4-FFF2-40B4-BE49-F238E27FC236}">
                  <a16:creationId xmlns:a16="http://schemas.microsoft.com/office/drawing/2014/main" id="{EEEB9D81-A33C-4CFE-8006-2DEFDD8620B4}"/>
                </a:ext>
              </a:extLst>
            </p:cNvPr>
            <p:cNvSpPr>
              <a:spLocks noChangeArrowheads="1"/>
            </p:cNvSpPr>
            <p:nvPr/>
          </p:nvSpPr>
          <p:spPr bwMode="auto">
            <a:xfrm>
              <a:off x="6324600" y="3581400"/>
              <a:ext cx="603250" cy="38258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4">
              <a:extLst>
                <a:ext uri="{FF2B5EF4-FFF2-40B4-BE49-F238E27FC236}">
                  <a16:creationId xmlns:a16="http://schemas.microsoft.com/office/drawing/2014/main" id="{FD31FD1E-7B6A-4B07-A699-95A742695D43}"/>
                </a:ext>
              </a:extLst>
            </p:cNvPr>
            <p:cNvSpPr>
              <a:spLocks noChangeArrowheads="1"/>
            </p:cNvSpPr>
            <p:nvPr/>
          </p:nvSpPr>
          <p:spPr bwMode="auto">
            <a:xfrm>
              <a:off x="6248400" y="4502945"/>
              <a:ext cx="603250" cy="382588"/>
            </a:xfrm>
            <a:prstGeom prst="ellipse">
              <a:avLst/>
            </a:prstGeom>
            <a:noFill/>
            <a:ln w="38100">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4">
              <a:extLst>
                <a:ext uri="{FF2B5EF4-FFF2-40B4-BE49-F238E27FC236}">
                  <a16:creationId xmlns:a16="http://schemas.microsoft.com/office/drawing/2014/main" id="{765E2124-D87F-45CA-AB73-FF53E06865DD}"/>
                </a:ext>
              </a:extLst>
            </p:cNvPr>
            <p:cNvSpPr>
              <a:spLocks noChangeArrowheads="1"/>
            </p:cNvSpPr>
            <p:nvPr/>
          </p:nvSpPr>
          <p:spPr bwMode="auto">
            <a:xfrm>
              <a:off x="6296254" y="4103688"/>
              <a:ext cx="603250" cy="382588"/>
            </a:xfrm>
            <a:prstGeom prst="ellipse">
              <a:avLst/>
            </a:prstGeom>
            <a:noFill/>
            <a:ln w="38100">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29061"/>
                                        </p:tgtEl>
                                        <p:attrNameLst>
                                          <p:attrName>style.visibility</p:attrName>
                                        </p:attrNameLst>
                                      </p:cBhvr>
                                      <p:to>
                                        <p:strVal val="visible"/>
                                      </p:to>
                                    </p:set>
                                    <p:anim calcmode="lin" valueType="num">
                                      <p:cBhvr additive="base">
                                        <p:cTn id="7" dur="500" fill="hold"/>
                                        <p:tgtEl>
                                          <p:spTgt spid="429061"/>
                                        </p:tgtEl>
                                        <p:attrNameLst>
                                          <p:attrName>ppt_x</p:attrName>
                                        </p:attrNameLst>
                                      </p:cBhvr>
                                      <p:tavLst>
                                        <p:tav tm="0">
                                          <p:val>
                                            <p:strVal val="1+#ppt_w/2"/>
                                          </p:val>
                                        </p:tav>
                                        <p:tav tm="100000">
                                          <p:val>
                                            <p:strVal val="#ppt_x"/>
                                          </p:val>
                                        </p:tav>
                                      </p:tavLst>
                                    </p:anim>
                                    <p:anim calcmode="lin" valueType="num">
                                      <p:cBhvr additive="base">
                                        <p:cTn id="8" dur="500" fill="hold"/>
                                        <p:tgtEl>
                                          <p:spTgt spid="4290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46A7F58C-86FC-42CA-BA32-64F85EB92D15}" type="slidenum">
              <a:rPr lang="en-US"/>
              <a:pPr>
                <a:defRPr/>
              </a:pPr>
              <a:t>32</a:t>
            </a:fld>
            <a:endParaRPr lang="en-US" dirty="0"/>
          </a:p>
        </p:txBody>
      </p:sp>
      <p:pic>
        <p:nvPicPr>
          <p:cNvPr id="431106" name="Picture 2" descr="SNAG-000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2274888"/>
            <a:ext cx="9144000" cy="3165475"/>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1107" name="Rectangle 3"/>
          <p:cNvSpPr>
            <a:spLocks noGrp="1" noChangeArrowheads="1"/>
          </p:cNvSpPr>
          <p:nvPr>
            <p:ph type="title"/>
          </p:nvPr>
        </p:nvSpPr>
        <p:spPr/>
        <p:txBody>
          <a:bodyPr/>
          <a:lstStyle/>
          <a:p>
            <a:r>
              <a:rPr lang="en-US" altLang="en-US">
                <a:cs typeface="Arial" charset="0"/>
              </a:rPr>
              <a:t>Offensive Portfolio Management</a:t>
            </a:r>
          </a:p>
        </p:txBody>
      </p:sp>
      <p:sp>
        <p:nvSpPr>
          <p:cNvPr id="431108" name="Oval 4"/>
          <p:cNvSpPr>
            <a:spLocks noChangeArrowheads="1"/>
          </p:cNvSpPr>
          <p:nvPr/>
        </p:nvSpPr>
        <p:spPr bwMode="auto">
          <a:xfrm>
            <a:off x="6248400" y="3124200"/>
            <a:ext cx="603250" cy="38258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09" name="Oval 5"/>
          <p:cNvSpPr>
            <a:spLocks noChangeArrowheads="1"/>
          </p:cNvSpPr>
          <p:nvPr/>
        </p:nvSpPr>
        <p:spPr bwMode="auto">
          <a:xfrm>
            <a:off x="6248400" y="5105400"/>
            <a:ext cx="603250" cy="38258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D5013B3A-564D-4BC9-B365-AE9A54511547}" type="slidenum">
              <a:rPr lang="en-US"/>
              <a:pPr>
                <a:defRPr/>
              </a:pPr>
              <a:t>33</a:t>
            </a:fld>
            <a:endParaRPr lang="en-US" dirty="0"/>
          </a:p>
        </p:txBody>
      </p:sp>
      <p:pic>
        <p:nvPicPr>
          <p:cNvPr id="433154" name="Picture 2" descr="SNAG-00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371601"/>
            <a:ext cx="9144000" cy="5181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3155" name="Oval 3"/>
          <p:cNvSpPr>
            <a:spLocks noChangeArrowheads="1"/>
          </p:cNvSpPr>
          <p:nvPr/>
        </p:nvSpPr>
        <p:spPr bwMode="auto">
          <a:xfrm>
            <a:off x="7620000" y="1600200"/>
            <a:ext cx="6858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56" name="Rectangle 4"/>
          <p:cNvSpPr>
            <a:spLocks noGrp="1" noChangeArrowheads="1"/>
          </p:cNvSpPr>
          <p:nvPr>
            <p:ph type="title"/>
          </p:nvPr>
        </p:nvSpPr>
        <p:spPr>
          <a:xfrm>
            <a:off x="762000" y="304800"/>
            <a:ext cx="7772400" cy="1143000"/>
          </a:xfrm>
        </p:spPr>
        <p:txBody>
          <a:bodyPr/>
          <a:lstStyle/>
          <a:p>
            <a:pPr algn="ctr"/>
            <a:r>
              <a:rPr lang="en-US" altLang="en-US" dirty="0">
                <a:cs typeface="Arial" charset="0"/>
              </a:rPr>
              <a:t>Toolkit 5 Offense Report</a:t>
            </a:r>
          </a:p>
        </p:txBody>
      </p:sp>
      <p:sp>
        <p:nvSpPr>
          <p:cNvPr id="2" name="Rectangle: Rounded Corners 1">
            <a:extLst>
              <a:ext uri="{FF2B5EF4-FFF2-40B4-BE49-F238E27FC236}">
                <a16:creationId xmlns:a16="http://schemas.microsoft.com/office/drawing/2014/main" id="{E15CF069-F1CA-4275-9133-F1F2EAAB9C68}"/>
              </a:ext>
            </a:extLst>
          </p:cNvPr>
          <p:cNvSpPr/>
          <p:nvPr/>
        </p:nvSpPr>
        <p:spPr bwMode="auto">
          <a:xfrm>
            <a:off x="7620000" y="5105400"/>
            <a:ext cx="762000" cy="14478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33155"/>
                                        </p:tgtEl>
                                        <p:attrNameLst>
                                          <p:attrName>style.visibility</p:attrName>
                                        </p:attrNameLst>
                                      </p:cBhvr>
                                      <p:to>
                                        <p:strVal val="visible"/>
                                      </p:to>
                                    </p:set>
                                    <p:anim calcmode="lin" valueType="num">
                                      <p:cBhvr additive="base">
                                        <p:cTn id="7" dur="500" fill="hold"/>
                                        <p:tgtEl>
                                          <p:spTgt spid="433155"/>
                                        </p:tgtEl>
                                        <p:attrNameLst>
                                          <p:attrName>ppt_x</p:attrName>
                                        </p:attrNameLst>
                                      </p:cBhvr>
                                      <p:tavLst>
                                        <p:tav tm="0">
                                          <p:val>
                                            <p:strVal val="1+#ppt_w/2"/>
                                          </p:val>
                                        </p:tav>
                                        <p:tav tm="100000">
                                          <p:val>
                                            <p:strVal val="#ppt_x"/>
                                          </p:val>
                                        </p:tav>
                                      </p:tavLst>
                                    </p:anim>
                                    <p:anim calcmode="lin" valueType="num">
                                      <p:cBhvr additive="base">
                                        <p:cTn id="8" dur="500" fill="hold"/>
                                        <p:tgtEl>
                                          <p:spTgt spid="4331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4CB5B04-28E1-4F5C-926B-1BA9C9C688BF}" type="slidenum">
              <a:rPr lang="en-US"/>
              <a:pPr>
                <a:defRPr/>
              </a:pPr>
              <a:t>34</a:t>
            </a:fld>
            <a:endParaRPr lang="en-US" dirty="0"/>
          </a:p>
        </p:txBody>
      </p:sp>
      <p:sp>
        <p:nvSpPr>
          <p:cNvPr id="435202" name="Rectangle 2"/>
          <p:cNvSpPr>
            <a:spLocks noGrp="1" noChangeArrowheads="1"/>
          </p:cNvSpPr>
          <p:nvPr>
            <p:ph type="title"/>
          </p:nvPr>
        </p:nvSpPr>
        <p:spPr/>
        <p:txBody>
          <a:bodyPr/>
          <a:lstStyle/>
          <a:p>
            <a:pPr algn="ctr"/>
            <a:r>
              <a:rPr lang="en-US" altLang="en-US" dirty="0">
                <a:cs typeface="Arial" charset="0"/>
              </a:rPr>
              <a:t>Let’s Review Again!</a:t>
            </a:r>
          </a:p>
        </p:txBody>
      </p:sp>
      <p:sp>
        <p:nvSpPr>
          <p:cNvPr id="435203" name="Rectangle 3"/>
          <p:cNvSpPr>
            <a:spLocks noGrp="1" noChangeArrowheads="1"/>
          </p:cNvSpPr>
          <p:nvPr>
            <p:ph type="body" idx="1"/>
          </p:nvPr>
        </p:nvSpPr>
        <p:spPr>
          <a:xfrm>
            <a:off x="914400" y="1524000"/>
            <a:ext cx="7772400" cy="4724400"/>
          </a:xfrm>
        </p:spPr>
        <p:txBody>
          <a:bodyPr/>
          <a:lstStyle/>
          <a:p>
            <a:r>
              <a:rPr lang="en-US" altLang="en-US" dirty="0">
                <a:cs typeface="Arial" charset="0"/>
              </a:rPr>
              <a:t>Total Return comes from: </a:t>
            </a:r>
            <a:br>
              <a:rPr lang="en-US" altLang="en-US" dirty="0">
                <a:cs typeface="Arial" charset="0"/>
              </a:rPr>
            </a:br>
            <a:r>
              <a:rPr lang="en-US" altLang="en-US" dirty="0">
                <a:cs typeface="Arial" charset="0"/>
              </a:rPr>
              <a:t>    Price Appreciation + Dividends</a:t>
            </a:r>
          </a:p>
          <a:p>
            <a:r>
              <a:rPr lang="en-US" altLang="en-US" dirty="0">
                <a:cs typeface="Arial" charset="0"/>
              </a:rPr>
              <a:t>For tortoises:</a:t>
            </a:r>
          </a:p>
          <a:p>
            <a:pPr lvl="1"/>
            <a:r>
              <a:rPr lang="en-US" altLang="en-US" dirty="0">
                <a:cs typeface="Arial" charset="0"/>
              </a:rPr>
              <a:t>Dividends are a bigger factor</a:t>
            </a:r>
          </a:p>
          <a:p>
            <a:pPr lvl="1"/>
            <a:r>
              <a:rPr lang="en-US" altLang="en-US" dirty="0">
                <a:cs typeface="Arial" charset="0"/>
              </a:rPr>
              <a:t>Potential for P/E expansion is critical for adequate price appreciation</a:t>
            </a:r>
          </a:p>
          <a:p>
            <a:r>
              <a:rPr lang="en-US" altLang="en-US" dirty="0">
                <a:cs typeface="Arial" charset="0"/>
              </a:rPr>
              <a:t>P/E expansion can’t continue forever!</a:t>
            </a:r>
          </a:p>
          <a:p>
            <a:r>
              <a:rPr lang="en-US" altLang="en-US" dirty="0">
                <a:cs typeface="Arial" charset="0"/>
              </a:rPr>
              <a:t>Good Offensive Portfolio Management is key to success</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8E78-C9D0-4868-BCCE-503815C79095}"/>
              </a:ext>
            </a:extLst>
          </p:cNvPr>
          <p:cNvSpPr>
            <a:spLocks noGrp="1"/>
          </p:cNvSpPr>
          <p:nvPr>
            <p:ph type="title"/>
          </p:nvPr>
        </p:nvSpPr>
        <p:spPr/>
        <p:txBody>
          <a:bodyPr/>
          <a:lstStyle/>
          <a:p>
            <a:pPr algn="ctr"/>
            <a:r>
              <a:rPr lang="en-US" dirty="0">
                <a:solidFill>
                  <a:srgbClr val="009900"/>
                </a:solidFill>
                <a:effectLst>
                  <a:outerShdw blurRad="38100" dist="38100" dir="2700000" algn="tl">
                    <a:srgbClr val="000000">
                      <a:alpha val="43137"/>
                    </a:srgbClr>
                  </a:outerShdw>
                </a:effectLst>
              </a:rPr>
              <a:t>Questions?</a:t>
            </a:r>
          </a:p>
        </p:txBody>
      </p:sp>
      <p:sp>
        <p:nvSpPr>
          <p:cNvPr id="3" name="Slide Number Placeholder 2">
            <a:extLst>
              <a:ext uri="{FF2B5EF4-FFF2-40B4-BE49-F238E27FC236}">
                <a16:creationId xmlns:a16="http://schemas.microsoft.com/office/drawing/2014/main" id="{7775A0B0-F685-4022-83AB-22644E5F4109}"/>
              </a:ext>
            </a:extLst>
          </p:cNvPr>
          <p:cNvSpPr>
            <a:spLocks noGrp="1"/>
          </p:cNvSpPr>
          <p:nvPr>
            <p:ph type="sldNum" sz="quarter" idx="10"/>
          </p:nvPr>
        </p:nvSpPr>
        <p:spPr/>
        <p:txBody>
          <a:bodyPr/>
          <a:lstStyle/>
          <a:p>
            <a:pPr>
              <a:defRPr/>
            </a:pPr>
            <a:fld id="{00824614-26BB-4CB3-A49A-9027AECA413D}" type="slidenum">
              <a:rPr lang="en-US" smtClean="0"/>
              <a:pPr>
                <a:defRPr/>
              </a:pPr>
              <a:t>35</a:t>
            </a:fld>
            <a:endParaRPr lang="en-US" dirty="0"/>
          </a:p>
        </p:txBody>
      </p:sp>
      <p:pic>
        <p:nvPicPr>
          <p:cNvPr id="5" name="Picture 4" descr="A picture containing light&#10;&#10;Description automatically generated">
            <a:extLst>
              <a:ext uri="{FF2B5EF4-FFF2-40B4-BE49-F238E27FC236}">
                <a16:creationId xmlns:a16="http://schemas.microsoft.com/office/drawing/2014/main" id="{6E6E343A-E3F9-4398-96A0-8E772DB6BC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524000"/>
            <a:ext cx="4673918" cy="5334000"/>
          </a:xfrm>
          <a:prstGeom prst="rect">
            <a:avLst/>
          </a:prstGeom>
        </p:spPr>
      </p:pic>
    </p:spTree>
    <p:extLst>
      <p:ext uri="{BB962C8B-B14F-4D97-AF65-F5344CB8AC3E}">
        <p14:creationId xmlns:p14="http://schemas.microsoft.com/office/powerpoint/2010/main" val="3195446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C0EF50A5-D50F-49F3-95D2-B6E3D14F6ADB}" type="slidenum">
              <a:rPr lang="en-US"/>
              <a:pPr>
                <a:defRPr/>
              </a:pPr>
              <a:t>36</a:t>
            </a:fld>
            <a:endParaRPr lang="en-US" dirty="0"/>
          </a:p>
        </p:txBody>
      </p:sp>
      <p:pic>
        <p:nvPicPr>
          <p:cNvPr id="437250" name="Picture 2" descr="GC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066800"/>
            <a:ext cx="8610600" cy="561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7251" name="Rectangle 3"/>
          <p:cNvSpPr>
            <a:spLocks noGrp="1" noChangeArrowheads="1"/>
          </p:cNvSpPr>
          <p:nvPr>
            <p:ph type="title"/>
          </p:nvPr>
        </p:nvSpPr>
        <p:spPr>
          <a:xfrm>
            <a:off x="3276600" y="452438"/>
            <a:ext cx="5203825" cy="711200"/>
          </a:xfrm>
          <a:solidFill>
            <a:schemeClr val="bg1"/>
          </a:solidFill>
          <a:ln>
            <a:solidFill>
              <a:srgbClr val="00CC00"/>
            </a:solidFill>
            <a:miter lim="800000"/>
            <a:headEnd/>
            <a:tailEnd/>
          </a:ln>
        </p:spPr>
        <p:txBody>
          <a:bodyPr>
            <a:spAutoFit/>
          </a:bodyPr>
          <a:lstStyle/>
          <a:p>
            <a:pPr algn="ctr"/>
            <a:r>
              <a:rPr lang="en-US" altLang="en-US" dirty="0">
                <a:cs typeface="Arial" charset="0"/>
              </a:rPr>
              <a:t>Example: Gannett Co.</a:t>
            </a:r>
          </a:p>
        </p:txBody>
      </p:sp>
      <p:sp>
        <p:nvSpPr>
          <p:cNvPr id="437252" name="Text Box 4"/>
          <p:cNvSpPr txBox="1">
            <a:spLocks noChangeArrowheads="1"/>
          </p:cNvSpPr>
          <p:nvPr/>
        </p:nvSpPr>
        <p:spPr bwMode="auto">
          <a:xfrm>
            <a:off x="3581400" y="4770438"/>
            <a:ext cx="4829175"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2800" b="0">
                <a:solidFill>
                  <a:srgbClr val="006600"/>
                </a:solidFill>
              </a:rPr>
              <a:t>Historic Sales Growth:   6.2%</a:t>
            </a:r>
          </a:p>
          <a:p>
            <a:pPr>
              <a:spcBef>
                <a:spcPct val="0"/>
              </a:spcBef>
            </a:pPr>
            <a:r>
              <a:rPr lang="en-US" altLang="en-US" sz="2800" b="0">
                <a:solidFill>
                  <a:srgbClr val="006600"/>
                </a:solidFill>
              </a:rPr>
              <a:t>Estimated EPS Growth: 6.0%</a:t>
            </a:r>
          </a:p>
        </p:txBody>
      </p:sp>
      <p:sp>
        <p:nvSpPr>
          <p:cNvPr id="437253" name="Text Box 5"/>
          <p:cNvSpPr txBox="1">
            <a:spLocks noChangeArrowheads="1"/>
          </p:cNvSpPr>
          <p:nvPr/>
        </p:nvSpPr>
        <p:spPr bwMode="auto">
          <a:xfrm>
            <a:off x="685800" y="1189038"/>
            <a:ext cx="2720975"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ctr">
              <a:spcBef>
                <a:spcPct val="0"/>
              </a:spcBef>
            </a:pPr>
            <a:r>
              <a:rPr lang="en-US" altLang="en-US" sz="2800" b="0">
                <a:solidFill>
                  <a:srgbClr val="006600"/>
                </a:solidFill>
              </a:rPr>
              <a:t>As of late</a:t>
            </a:r>
          </a:p>
          <a:p>
            <a:pPr algn="ctr">
              <a:spcBef>
                <a:spcPct val="0"/>
              </a:spcBef>
            </a:pPr>
            <a:r>
              <a:rPr lang="en-US" altLang="en-US" sz="2800" b="0">
                <a:solidFill>
                  <a:srgbClr val="006600"/>
                </a:solidFill>
              </a:rPr>
              <a:t>November 2000</a:t>
            </a:r>
          </a:p>
        </p:txBody>
      </p:sp>
      <p:sp>
        <p:nvSpPr>
          <p:cNvPr id="7" name="Oval 3">
            <a:extLst>
              <a:ext uri="{FF2B5EF4-FFF2-40B4-BE49-F238E27FC236}">
                <a16:creationId xmlns:a16="http://schemas.microsoft.com/office/drawing/2014/main" id="{E743F6A7-DEA5-46A5-8BA2-750A83DDBCA1}"/>
              </a:ext>
            </a:extLst>
          </p:cNvPr>
          <p:cNvSpPr>
            <a:spLocks noChangeArrowheads="1"/>
          </p:cNvSpPr>
          <p:nvPr/>
        </p:nvSpPr>
        <p:spPr bwMode="auto">
          <a:xfrm>
            <a:off x="7391400" y="5181600"/>
            <a:ext cx="6858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3">
            <a:extLst>
              <a:ext uri="{FF2B5EF4-FFF2-40B4-BE49-F238E27FC236}">
                <a16:creationId xmlns:a16="http://schemas.microsoft.com/office/drawing/2014/main" id="{18DFDA18-420A-4788-9DB5-1A1C196FFA21}"/>
              </a:ext>
            </a:extLst>
          </p:cNvPr>
          <p:cNvSpPr>
            <a:spLocks noChangeArrowheads="1"/>
          </p:cNvSpPr>
          <p:nvPr/>
        </p:nvSpPr>
        <p:spPr bwMode="auto">
          <a:xfrm>
            <a:off x="6934200" y="6324600"/>
            <a:ext cx="4572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37252"/>
                                        </p:tgtEl>
                                        <p:attrNameLst>
                                          <p:attrName>style.visibility</p:attrName>
                                        </p:attrNameLst>
                                      </p:cBhvr>
                                      <p:to>
                                        <p:strVal val="visible"/>
                                      </p:to>
                                    </p:set>
                                    <p:anim calcmode="lin" valueType="num">
                                      <p:cBhvr>
                                        <p:cTn id="7" dur="1000" fill="hold"/>
                                        <p:tgtEl>
                                          <p:spTgt spid="437252"/>
                                        </p:tgtEl>
                                        <p:attrNameLst>
                                          <p:attrName>ppt_w</p:attrName>
                                        </p:attrNameLst>
                                      </p:cBhvr>
                                      <p:tavLst>
                                        <p:tav tm="0">
                                          <p:val>
                                            <p:strVal val="#ppt_w*0.70"/>
                                          </p:val>
                                        </p:tav>
                                        <p:tav tm="100000">
                                          <p:val>
                                            <p:strVal val="#ppt_w"/>
                                          </p:val>
                                        </p:tav>
                                      </p:tavLst>
                                    </p:anim>
                                    <p:anim calcmode="lin" valueType="num">
                                      <p:cBhvr>
                                        <p:cTn id="8" dur="1000" fill="hold"/>
                                        <p:tgtEl>
                                          <p:spTgt spid="437252"/>
                                        </p:tgtEl>
                                        <p:attrNameLst>
                                          <p:attrName>ppt_h</p:attrName>
                                        </p:attrNameLst>
                                      </p:cBhvr>
                                      <p:tavLst>
                                        <p:tav tm="0">
                                          <p:val>
                                            <p:strVal val="#ppt_h"/>
                                          </p:val>
                                        </p:tav>
                                        <p:tav tm="100000">
                                          <p:val>
                                            <p:strVal val="#ppt_h"/>
                                          </p:val>
                                        </p:tav>
                                      </p:tavLst>
                                    </p:anim>
                                    <p:animEffect transition="in" filter="fade">
                                      <p:cBhvr>
                                        <p:cTn id="9" dur="1000"/>
                                        <p:tgtEl>
                                          <p:spTgt spid="43725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2"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FC9016F5-529F-4927-9C20-68D2A03511EB}" type="slidenum">
              <a:rPr lang="en-US"/>
              <a:pPr>
                <a:defRPr/>
              </a:pPr>
              <a:t>37</a:t>
            </a:fld>
            <a:endParaRPr lang="en-US" dirty="0"/>
          </a:p>
        </p:txBody>
      </p:sp>
      <p:pic>
        <p:nvPicPr>
          <p:cNvPr id="439298" name="Picture 2" descr="GCI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3" y="407988"/>
            <a:ext cx="8818562" cy="501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9299" name="Rectangle 3"/>
          <p:cNvSpPr>
            <a:spLocks noGrp="1" noChangeArrowheads="1"/>
          </p:cNvSpPr>
          <p:nvPr>
            <p:ph type="body" sz="half" idx="2"/>
          </p:nvPr>
        </p:nvSpPr>
        <p:spPr>
          <a:xfrm>
            <a:off x="381000" y="5257800"/>
            <a:ext cx="8534400" cy="1120775"/>
          </a:xfrm>
        </p:spPr>
        <p:txBody>
          <a:bodyPr/>
          <a:lstStyle/>
          <a:p>
            <a:r>
              <a:rPr lang="en-US" altLang="en-US" sz="2800" dirty="0">
                <a:cs typeface="Arial" charset="0"/>
              </a:rPr>
              <a:t>16.4% potential Total Return</a:t>
            </a:r>
          </a:p>
          <a:p>
            <a:r>
              <a:rPr lang="en-US" altLang="en-US" sz="2800" dirty="0">
                <a:cs typeface="Arial" charset="0"/>
              </a:rPr>
              <a:t>Mostly from EPS growth and P/E expansion</a:t>
            </a:r>
          </a:p>
        </p:txBody>
      </p:sp>
      <p:sp>
        <p:nvSpPr>
          <p:cNvPr id="439300" name="Rectangle 4"/>
          <p:cNvSpPr>
            <a:spLocks noChangeArrowheads="1"/>
          </p:cNvSpPr>
          <p:nvPr/>
        </p:nvSpPr>
        <p:spPr bwMode="auto">
          <a:xfrm>
            <a:off x="8261350" y="5127625"/>
            <a:ext cx="620713" cy="2286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4">
            <a:extLst>
              <a:ext uri="{FF2B5EF4-FFF2-40B4-BE49-F238E27FC236}">
                <a16:creationId xmlns:a16="http://schemas.microsoft.com/office/drawing/2014/main" id="{654334E4-3984-416D-BB78-83E16BD17B82}"/>
              </a:ext>
            </a:extLst>
          </p:cNvPr>
          <p:cNvSpPr>
            <a:spLocks noChangeArrowheads="1"/>
          </p:cNvSpPr>
          <p:nvPr/>
        </p:nvSpPr>
        <p:spPr bwMode="auto">
          <a:xfrm>
            <a:off x="8294687" y="4702175"/>
            <a:ext cx="620713" cy="2286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39300"/>
                                        </p:tgtEl>
                                        <p:attrNameLst>
                                          <p:attrName>style.visibility</p:attrName>
                                        </p:attrNameLst>
                                      </p:cBhvr>
                                      <p:to>
                                        <p:strVal val="visible"/>
                                      </p:to>
                                    </p:set>
                                    <p:anim calcmode="lin" valueType="num">
                                      <p:cBhvr additive="base">
                                        <p:cTn id="7" dur="500" fill="hold"/>
                                        <p:tgtEl>
                                          <p:spTgt spid="439300"/>
                                        </p:tgtEl>
                                        <p:attrNameLst>
                                          <p:attrName>ppt_x</p:attrName>
                                        </p:attrNameLst>
                                      </p:cBhvr>
                                      <p:tavLst>
                                        <p:tav tm="0">
                                          <p:val>
                                            <p:strVal val="1+#ppt_w/2"/>
                                          </p:val>
                                        </p:tav>
                                        <p:tav tm="100000">
                                          <p:val>
                                            <p:strVal val="#ppt_x"/>
                                          </p:val>
                                        </p:tav>
                                      </p:tavLst>
                                    </p:anim>
                                    <p:anim calcmode="lin" valueType="num">
                                      <p:cBhvr additive="base">
                                        <p:cTn id="8" dur="500" fill="hold"/>
                                        <p:tgtEl>
                                          <p:spTgt spid="43930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0"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01322F2-C599-4EC4-9AEA-53465BC32371}" type="slidenum">
              <a:rPr lang="en-US"/>
              <a:pPr>
                <a:defRPr/>
              </a:pPr>
              <a:t>38</a:t>
            </a:fld>
            <a:endParaRPr lang="en-US" dirty="0"/>
          </a:p>
        </p:txBody>
      </p:sp>
      <p:sp>
        <p:nvSpPr>
          <p:cNvPr id="441346" name="Rectangle 2"/>
          <p:cNvSpPr>
            <a:spLocks noGrp="1" noChangeArrowheads="1"/>
          </p:cNvSpPr>
          <p:nvPr>
            <p:ph type="title"/>
          </p:nvPr>
        </p:nvSpPr>
        <p:spPr/>
        <p:txBody>
          <a:bodyPr/>
          <a:lstStyle/>
          <a:p>
            <a:pPr algn="ctr"/>
            <a:r>
              <a:rPr lang="en-US" altLang="en-US" dirty="0">
                <a:cs typeface="Arial" charset="0"/>
              </a:rPr>
              <a:t>Example: Gannett Co.</a:t>
            </a:r>
          </a:p>
        </p:txBody>
      </p:sp>
      <p:sp>
        <p:nvSpPr>
          <p:cNvPr id="441347" name="Rectangle 3"/>
          <p:cNvSpPr>
            <a:spLocks noGrp="1" noChangeArrowheads="1"/>
          </p:cNvSpPr>
          <p:nvPr>
            <p:ph type="body" idx="1"/>
          </p:nvPr>
        </p:nvSpPr>
        <p:spPr>
          <a:xfrm>
            <a:off x="685800" y="1828800"/>
            <a:ext cx="7772400" cy="3429000"/>
          </a:xfrm>
        </p:spPr>
        <p:txBody>
          <a:bodyPr/>
          <a:lstStyle/>
          <a:p>
            <a:r>
              <a:rPr lang="en-US" altLang="en-US">
                <a:cs typeface="Arial" charset="0"/>
              </a:rPr>
              <a:t>Fast-Forward 15 months, to Feb 2002</a:t>
            </a:r>
          </a:p>
          <a:p>
            <a:r>
              <a:rPr lang="en-US" altLang="en-US">
                <a:cs typeface="Arial" charset="0"/>
              </a:rPr>
              <a:t>Stock price rose from $54 to $74</a:t>
            </a:r>
          </a:p>
          <a:p>
            <a:r>
              <a:rPr lang="en-US" altLang="en-US">
                <a:cs typeface="Arial" charset="0"/>
              </a:rPr>
              <a:t>From EPS growth?  </a:t>
            </a:r>
          </a:p>
          <a:p>
            <a:pPr lvl="1"/>
            <a:r>
              <a:rPr lang="en-US" altLang="en-US">
                <a:cs typeface="Arial" charset="0"/>
              </a:rPr>
              <a:t>No</a:t>
            </a:r>
            <a:br>
              <a:rPr lang="en-US" altLang="en-US">
                <a:cs typeface="Arial" charset="0"/>
              </a:rPr>
            </a:br>
            <a:endParaRPr lang="en-US" altLang="en-US">
              <a:cs typeface="Arial" charset="0"/>
            </a:endParaRPr>
          </a:p>
          <a:p>
            <a:r>
              <a:rPr lang="en-US" altLang="en-US">
                <a:cs typeface="Arial" charset="0"/>
              </a:rPr>
              <a:t>EPS for 2001 was disappointing, below estimate on original SSG</a:t>
            </a:r>
          </a:p>
          <a:p>
            <a:r>
              <a:rPr lang="en-US" altLang="en-US">
                <a:cs typeface="Arial" charset="0"/>
              </a:rPr>
              <a:t>There was significant P/E expansion</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fld id="{3377A451-BBA6-4D36-929D-FC4AF752B92F}" type="slidenum">
              <a:rPr lang="en-US"/>
              <a:pPr>
                <a:defRPr/>
              </a:pPr>
              <a:t>39</a:t>
            </a:fld>
            <a:endParaRPr lang="en-US" dirty="0"/>
          </a:p>
        </p:txBody>
      </p:sp>
      <p:pic>
        <p:nvPicPr>
          <p:cNvPr id="443394" name="Picture 2" descr="GC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8839200" cy="341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3395" name="Rectangle 3"/>
          <p:cNvSpPr>
            <a:spLocks noGrp="1" noChangeArrowheads="1"/>
          </p:cNvSpPr>
          <p:nvPr>
            <p:ph type="body" sz="half" idx="2"/>
          </p:nvPr>
        </p:nvSpPr>
        <p:spPr>
          <a:xfrm>
            <a:off x="887413" y="3898900"/>
            <a:ext cx="7570787" cy="1562100"/>
          </a:xfrm>
          <a:noFill/>
        </p:spPr>
        <p:txBody>
          <a:bodyPr/>
          <a:lstStyle/>
          <a:p>
            <a:r>
              <a:rPr lang="en-US" altLang="en-US" sz="2800">
                <a:cs typeface="Arial" charset="0"/>
              </a:rPr>
              <a:t>Current PE has grown: </a:t>
            </a:r>
          </a:p>
          <a:p>
            <a:pPr lvl="1"/>
            <a:r>
              <a:rPr lang="en-US" altLang="en-US">
                <a:cs typeface="Arial" charset="0"/>
              </a:rPr>
              <a:t>from 15 (in late 2000) </a:t>
            </a:r>
          </a:p>
          <a:p>
            <a:pPr lvl="1"/>
            <a:r>
              <a:rPr lang="en-US" altLang="en-US">
                <a:cs typeface="Arial" charset="0"/>
              </a:rPr>
              <a:t>to close to the historic average high P/E</a:t>
            </a:r>
          </a:p>
          <a:p>
            <a:r>
              <a:rPr lang="en-US" altLang="en-US" sz="2800">
                <a:cs typeface="Arial" charset="0"/>
              </a:rPr>
              <a:t>Not much room for further expansion</a:t>
            </a:r>
          </a:p>
        </p:txBody>
      </p:sp>
      <p:sp>
        <p:nvSpPr>
          <p:cNvPr id="443396" name="Oval 4"/>
          <p:cNvSpPr>
            <a:spLocks noChangeArrowheads="1"/>
          </p:cNvSpPr>
          <p:nvPr/>
        </p:nvSpPr>
        <p:spPr bwMode="auto">
          <a:xfrm>
            <a:off x="6978650" y="2743200"/>
            <a:ext cx="6096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397" name="Oval 5"/>
          <p:cNvSpPr>
            <a:spLocks noChangeArrowheads="1"/>
          </p:cNvSpPr>
          <p:nvPr/>
        </p:nvSpPr>
        <p:spPr bwMode="auto">
          <a:xfrm>
            <a:off x="4419600" y="2514600"/>
            <a:ext cx="6096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43396"/>
                                        </p:tgtEl>
                                        <p:attrNameLst>
                                          <p:attrName>style.visibility</p:attrName>
                                        </p:attrNameLst>
                                      </p:cBhvr>
                                      <p:to>
                                        <p:strVal val="visible"/>
                                      </p:to>
                                    </p:set>
                                    <p:anim calcmode="lin" valueType="num">
                                      <p:cBhvr additive="base">
                                        <p:cTn id="7" dur="500" fill="hold"/>
                                        <p:tgtEl>
                                          <p:spTgt spid="443396"/>
                                        </p:tgtEl>
                                        <p:attrNameLst>
                                          <p:attrName>ppt_x</p:attrName>
                                        </p:attrNameLst>
                                      </p:cBhvr>
                                      <p:tavLst>
                                        <p:tav tm="0">
                                          <p:val>
                                            <p:strVal val="1+#ppt_w/2"/>
                                          </p:val>
                                        </p:tav>
                                        <p:tav tm="100000">
                                          <p:val>
                                            <p:strVal val="#ppt_x"/>
                                          </p:val>
                                        </p:tav>
                                      </p:tavLst>
                                    </p:anim>
                                    <p:anim calcmode="lin" valueType="num">
                                      <p:cBhvr additive="base">
                                        <p:cTn id="8" dur="500" fill="hold"/>
                                        <p:tgtEl>
                                          <p:spTgt spid="44339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43397"/>
                                        </p:tgtEl>
                                        <p:attrNameLst>
                                          <p:attrName>style.visibility</p:attrName>
                                        </p:attrNameLst>
                                      </p:cBhvr>
                                      <p:to>
                                        <p:strVal val="visible"/>
                                      </p:to>
                                    </p:set>
                                    <p:anim calcmode="lin" valueType="num">
                                      <p:cBhvr additive="base">
                                        <p:cTn id="12" dur="500" fill="hold"/>
                                        <p:tgtEl>
                                          <p:spTgt spid="443397"/>
                                        </p:tgtEl>
                                        <p:attrNameLst>
                                          <p:attrName>ppt_x</p:attrName>
                                        </p:attrNameLst>
                                      </p:cBhvr>
                                      <p:tavLst>
                                        <p:tav tm="0">
                                          <p:val>
                                            <p:strVal val="1+#ppt_w/2"/>
                                          </p:val>
                                        </p:tav>
                                        <p:tav tm="100000">
                                          <p:val>
                                            <p:strVal val="#ppt_x"/>
                                          </p:val>
                                        </p:tav>
                                      </p:tavLst>
                                    </p:anim>
                                    <p:anim calcmode="lin" valueType="num">
                                      <p:cBhvr additive="base">
                                        <p:cTn id="13" dur="500" fill="hold"/>
                                        <p:tgtEl>
                                          <p:spTgt spid="4433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6" grpId="0" animBg="1"/>
      <p:bldP spid="44339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933C49-F4B5-4448-BD03-1A3B527DBF4E}"/>
              </a:ext>
            </a:extLst>
          </p:cNvPr>
          <p:cNvSpPr>
            <a:spLocks noGrp="1"/>
          </p:cNvSpPr>
          <p:nvPr>
            <p:ph type="sldNum" sz="quarter" idx="10"/>
          </p:nvPr>
        </p:nvSpPr>
        <p:spPr/>
        <p:txBody>
          <a:bodyPr/>
          <a:lstStyle/>
          <a:p>
            <a:pPr>
              <a:defRPr/>
            </a:pPr>
            <a:fld id="{2E345962-EEF8-463E-BE9F-20E13DC6895F}" type="slidenum">
              <a:rPr lang="en-US" smtClean="0"/>
              <a:pPr>
                <a:defRPr/>
              </a:pPr>
              <a:t>4</a:t>
            </a:fld>
            <a:endParaRPr lang="en-US" dirty="0"/>
          </a:p>
        </p:txBody>
      </p:sp>
      <p:sp>
        <p:nvSpPr>
          <p:cNvPr id="9" name="Rectangle 2">
            <a:extLst>
              <a:ext uri="{FF2B5EF4-FFF2-40B4-BE49-F238E27FC236}">
                <a16:creationId xmlns:a16="http://schemas.microsoft.com/office/drawing/2014/main" id="{CC33D66B-00A2-4569-892B-B714AFC1119F}"/>
              </a:ext>
            </a:extLst>
          </p:cNvPr>
          <p:cNvSpPr>
            <a:spLocks noGrp="1" noChangeArrowheads="1"/>
          </p:cNvSpPr>
          <p:nvPr>
            <p:ph type="title"/>
          </p:nvPr>
        </p:nvSpPr>
        <p:spPr>
          <a:xfrm>
            <a:off x="685800" y="685800"/>
            <a:ext cx="7772400" cy="1143000"/>
          </a:xfrm>
        </p:spPr>
        <p:txBody>
          <a:bodyPr/>
          <a:lstStyle/>
          <a:p>
            <a:pPr algn="ctr"/>
            <a:r>
              <a:rPr lang="en-US" altLang="en-US" dirty="0">
                <a:cs typeface="Arial" charset="0"/>
              </a:rPr>
              <a:t>What We Will Talk About</a:t>
            </a:r>
          </a:p>
        </p:txBody>
      </p:sp>
      <p:sp>
        <p:nvSpPr>
          <p:cNvPr id="10" name="Rectangle 3">
            <a:extLst>
              <a:ext uri="{FF2B5EF4-FFF2-40B4-BE49-F238E27FC236}">
                <a16:creationId xmlns:a16="http://schemas.microsoft.com/office/drawing/2014/main" id="{E7F7FD65-35AC-4838-87F2-791CC25E1A55}"/>
              </a:ext>
            </a:extLst>
          </p:cNvPr>
          <p:cNvSpPr txBox="1">
            <a:spLocks noChangeArrowheads="1"/>
          </p:cNvSpPr>
          <p:nvPr/>
        </p:nvSpPr>
        <p:spPr bwMode="auto">
          <a:xfrm>
            <a:off x="685800" y="2362200"/>
            <a:ext cx="777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b="0" kern="0" dirty="0">
                <a:cs typeface="Arial" charset="0"/>
              </a:rPr>
              <a:t>What we are looking for in a stock</a:t>
            </a:r>
          </a:p>
          <a:p>
            <a:r>
              <a:rPr lang="en-US" altLang="en-US" b="0" kern="0" dirty="0">
                <a:cs typeface="Arial" charset="0"/>
              </a:rPr>
              <a:t>Where Total Return comes from</a:t>
            </a:r>
          </a:p>
          <a:p>
            <a:r>
              <a:rPr lang="en-US" altLang="en-US" b="0" kern="0" dirty="0">
                <a:cs typeface="Arial" charset="0"/>
              </a:rPr>
              <a:t>The importance of Portfolio</a:t>
            </a:r>
          </a:p>
          <a:p>
            <a:pPr marL="0" indent="0">
              <a:buNone/>
            </a:pPr>
            <a:r>
              <a:rPr lang="en-US" altLang="en-US" b="0" kern="0" dirty="0">
                <a:cs typeface="Arial" charset="0"/>
              </a:rPr>
              <a:t>    Management</a:t>
            </a:r>
          </a:p>
          <a:p>
            <a:endParaRPr lang="en-US" altLang="en-US" b="0" kern="0" dirty="0">
              <a:cs typeface="Arial" charset="0"/>
            </a:endParaRPr>
          </a:p>
        </p:txBody>
      </p:sp>
      <p:pic>
        <p:nvPicPr>
          <p:cNvPr id="12" name="Picture 11" descr="A picture containing toy&#10;&#10;Description automatically generated">
            <a:extLst>
              <a:ext uri="{FF2B5EF4-FFF2-40B4-BE49-F238E27FC236}">
                <a16:creationId xmlns:a16="http://schemas.microsoft.com/office/drawing/2014/main" id="{6F0A3FAB-92BA-4B14-AFAC-14E1FA0BA9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124200"/>
            <a:ext cx="4038600" cy="4038600"/>
          </a:xfrm>
          <a:prstGeom prst="rect">
            <a:avLst/>
          </a:prstGeom>
        </p:spPr>
      </p:pic>
    </p:spTree>
    <p:extLst>
      <p:ext uri="{BB962C8B-B14F-4D97-AF65-F5344CB8AC3E}">
        <p14:creationId xmlns:p14="http://schemas.microsoft.com/office/powerpoint/2010/main" val="1453490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pPr>
              <a:defRPr/>
            </a:pPr>
            <a:fld id="{D8845BE9-AFA5-4CAB-A916-2013283A4B39}" type="slidenum">
              <a:rPr lang="en-US"/>
              <a:pPr>
                <a:defRPr/>
              </a:pPr>
              <a:t>40</a:t>
            </a:fld>
            <a:endParaRPr lang="en-US" dirty="0"/>
          </a:p>
        </p:txBody>
      </p:sp>
      <p:pic>
        <p:nvPicPr>
          <p:cNvPr id="445442" name="Picture 2" descr="GC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1136650"/>
            <a:ext cx="8839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5443" name="Rectangle 3"/>
          <p:cNvSpPr>
            <a:spLocks noGrp="1" noChangeArrowheads="1"/>
          </p:cNvSpPr>
          <p:nvPr>
            <p:ph type="title"/>
          </p:nvPr>
        </p:nvSpPr>
        <p:spPr>
          <a:xfrm>
            <a:off x="649288" y="298450"/>
            <a:ext cx="7772400" cy="1143000"/>
          </a:xfrm>
        </p:spPr>
        <p:txBody>
          <a:bodyPr/>
          <a:lstStyle/>
          <a:p>
            <a:pPr algn="ctr"/>
            <a:r>
              <a:rPr lang="en-US" altLang="en-US" dirty="0">
                <a:cs typeface="Arial" charset="0"/>
              </a:rPr>
              <a:t>Time to Replace</a:t>
            </a:r>
          </a:p>
        </p:txBody>
      </p:sp>
      <p:sp>
        <p:nvSpPr>
          <p:cNvPr id="445444" name="Rectangle 4"/>
          <p:cNvSpPr>
            <a:spLocks noChangeArrowheads="1"/>
          </p:cNvSpPr>
          <p:nvPr/>
        </p:nvSpPr>
        <p:spPr bwMode="auto">
          <a:xfrm>
            <a:off x="8318500" y="5686425"/>
            <a:ext cx="533400" cy="1952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5446" name="Group 6"/>
          <p:cNvGrpSpPr>
            <a:grpSpLocks/>
          </p:cNvGrpSpPr>
          <p:nvPr/>
        </p:nvGrpSpPr>
        <p:grpSpPr bwMode="auto">
          <a:xfrm>
            <a:off x="1978025" y="3803650"/>
            <a:ext cx="6719888" cy="1865313"/>
            <a:chOff x="1344" y="2544"/>
            <a:chExt cx="4233" cy="1175"/>
          </a:xfrm>
        </p:grpSpPr>
        <p:sp>
          <p:nvSpPr>
            <p:cNvPr id="445447" name="Text Box 7"/>
            <p:cNvSpPr txBox="1">
              <a:spLocks noChangeArrowheads="1"/>
            </p:cNvSpPr>
            <p:nvPr/>
          </p:nvSpPr>
          <p:spPr bwMode="auto">
            <a:xfrm>
              <a:off x="1344" y="2544"/>
              <a:ext cx="4233" cy="601"/>
            </a:xfrm>
            <a:prstGeom prst="rect">
              <a:avLst/>
            </a:prstGeom>
            <a:solidFill>
              <a:srgbClr val="FFFFCC"/>
            </a:solidFill>
            <a:ln w="254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2800" b="0" dirty="0">
                  <a:solidFill>
                    <a:srgbClr val="006600"/>
                  </a:solidFill>
                </a:rPr>
                <a:t>Expected Annual Price Appreciation was </a:t>
              </a:r>
            </a:p>
            <a:p>
              <a:pPr>
                <a:spcBef>
                  <a:spcPct val="0"/>
                </a:spcBef>
              </a:pPr>
              <a:r>
                <a:rPr lang="en-US" altLang="en-US" sz="2800" b="0" dirty="0">
                  <a:solidFill>
                    <a:srgbClr val="006600"/>
                  </a:solidFill>
                </a:rPr>
                <a:t>close to the expected EPS growth rate</a:t>
              </a:r>
            </a:p>
          </p:txBody>
        </p:sp>
        <p:sp>
          <p:nvSpPr>
            <p:cNvPr id="445448" name="Line 8"/>
            <p:cNvSpPr>
              <a:spLocks noChangeShapeType="1"/>
            </p:cNvSpPr>
            <p:nvPr/>
          </p:nvSpPr>
          <p:spPr bwMode="auto">
            <a:xfrm>
              <a:off x="4991" y="3153"/>
              <a:ext cx="360" cy="56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5444"/>
                                        </p:tgtEl>
                                        <p:attrNameLst>
                                          <p:attrName>style.visibility</p:attrName>
                                        </p:attrNameLst>
                                      </p:cBhvr>
                                      <p:to>
                                        <p:strVal val="visible"/>
                                      </p:to>
                                    </p:set>
                                    <p:anim calcmode="lin" valueType="num">
                                      <p:cBhvr additive="base">
                                        <p:cTn id="7" dur="500" fill="hold"/>
                                        <p:tgtEl>
                                          <p:spTgt spid="445444"/>
                                        </p:tgtEl>
                                        <p:attrNameLst>
                                          <p:attrName>ppt_x</p:attrName>
                                        </p:attrNameLst>
                                      </p:cBhvr>
                                      <p:tavLst>
                                        <p:tav tm="0">
                                          <p:val>
                                            <p:strVal val="1+#ppt_w/2"/>
                                          </p:val>
                                        </p:tav>
                                        <p:tav tm="100000">
                                          <p:val>
                                            <p:strVal val="#ppt_x"/>
                                          </p:val>
                                        </p:tav>
                                      </p:tavLst>
                                    </p:anim>
                                    <p:anim calcmode="lin" valueType="num">
                                      <p:cBhvr additive="base">
                                        <p:cTn id="8" dur="500" fill="hold"/>
                                        <p:tgtEl>
                                          <p:spTgt spid="4454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445446"/>
                                        </p:tgtEl>
                                        <p:attrNameLst>
                                          <p:attrName>style.visibility</p:attrName>
                                        </p:attrNameLst>
                                      </p:cBhvr>
                                      <p:to>
                                        <p:strVal val="visible"/>
                                      </p:to>
                                    </p:set>
                                    <p:anim calcmode="lin" valueType="num">
                                      <p:cBhvr>
                                        <p:cTn id="13" dur="1000" fill="hold"/>
                                        <p:tgtEl>
                                          <p:spTgt spid="445446"/>
                                        </p:tgtEl>
                                        <p:attrNameLst>
                                          <p:attrName>ppt_w</p:attrName>
                                        </p:attrNameLst>
                                      </p:cBhvr>
                                      <p:tavLst>
                                        <p:tav tm="0">
                                          <p:val>
                                            <p:strVal val="#ppt_w*0.70"/>
                                          </p:val>
                                        </p:tav>
                                        <p:tav tm="100000">
                                          <p:val>
                                            <p:strVal val="#ppt_w"/>
                                          </p:val>
                                        </p:tav>
                                      </p:tavLst>
                                    </p:anim>
                                    <p:anim calcmode="lin" valueType="num">
                                      <p:cBhvr>
                                        <p:cTn id="14" dur="1000" fill="hold"/>
                                        <p:tgtEl>
                                          <p:spTgt spid="445446"/>
                                        </p:tgtEl>
                                        <p:attrNameLst>
                                          <p:attrName>ppt_h</p:attrName>
                                        </p:attrNameLst>
                                      </p:cBhvr>
                                      <p:tavLst>
                                        <p:tav tm="0">
                                          <p:val>
                                            <p:strVal val="#ppt_h"/>
                                          </p:val>
                                        </p:tav>
                                        <p:tav tm="100000">
                                          <p:val>
                                            <p:strVal val="#ppt_h"/>
                                          </p:val>
                                        </p:tav>
                                      </p:tavLst>
                                    </p:anim>
                                    <p:animEffect transition="in" filter="fade">
                                      <p:cBhvr>
                                        <p:cTn id="15" dur="1000"/>
                                        <p:tgtEl>
                                          <p:spTgt spid="445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228656C5-B35E-438E-915E-EC89E5EABA70}" type="slidenum">
              <a:rPr lang="en-US"/>
              <a:pPr>
                <a:defRPr/>
              </a:pPr>
              <a:t>41</a:t>
            </a:fld>
            <a:endParaRPr lang="en-US" dirty="0"/>
          </a:p>
        </p:txBody>
      </p:sp>
      <p:sp>
        <p:nvSpPr>
          <p:cNvPr id="447490" name="Rectangle 2"/>
          <p:cNvSpPr>
            <a:spLocks noGrp="1" noChangeArrowheads="1"/>
          </p:cNvSpPr>
          <p:nvPr>
            <p:ph type="title"/>
          </p:nvPr>
        </p:nvSpPr>
        <p:spPr/>
        <p:txBody>
          <a:bodyPr/>
          <a:lstStyle/>
          <a:p>
            <a:pPr algn="ctr"/>
            <a:r>
              <a:rPr lang="en-US" altLang="en-US" dirty="0">
                <a:cs typeface="Arial" charset="0"/>
              </a:rPr>
              <a:t>Gannett --- Result?</a:t>
            </a:r>
          </a:p>
        </p:txBody>
      </p:sp>
      <p:sp>
        <p:nvSpPr>
          <p:cNvPr id="447491" name="Rectangle 3"/>
          <p:cNvSpPr>
            <a:spLocks noGrp="1" noChangeArrowheads="1"/>
          </p:cNvSpPr>
          <p:nvPr>
            <p:ph type="body" idx="1"/>
          </p:nvPr>
        </p:nvSpPr>
        <p:spPr>
          <a:xfrm>
            <a:off x="685800" y="1752600"/>
            <a:ext cx="7772400" cy="3429000"/>
          </a:xfrm>
        </p:spPr>
        <p:txBody>
          <a:bodyPr/>
          <a:lstStyle/>
          <a:p>
            <a:r>
              <a:rPr lang="en-US" altLang="en-US" dirty="0">
                <a:cs typeface="Arial" charset="0"/>
              </a:rPr>
              <a:t>Stock held for 15 months</a:t>
            </a:r>
          </a:p>
          <a:p>
            <a:r>
              <a:rPr lang="en-US" altLang="en-US" dirty="0">
                <a:cs typeface="Arial" charset="0"/>
              </a:rPr>
              <a:t>What return did we get on our money?</a:t>
            </a:r>
          </a:p>
          <a:p>
            <a:pPr lvl="1"/>
            <a:r>
              <a:rPr lang="en-US" altLang="en-US" dirty="0">
                <a:cs typeface="Arial" charset="0"/>
              </a:rPr>
              <a:t>30% compound annualized return</a:t>
            </a:r>
          </a:p>
          <a:p>
            <a:pPr lvl="2"/>
            <a:r>
              <a:rPr lang="en-US" altLang="en-US" dirty="0">
                <a:cs typeface="Arial" charset="0"/>
              </a:rPr>
              <a:t>(a 39% increase in 15 months)</a:t>
            </a:r>
          </a:p>
          <a:p>
            <a:endParaRPr lang="en-US" altLang="en-US" dirty="0">
              <a:cs typeface="Arial" charset="0"/>
            </a:endParaRPr>
          </a:p>
          <a:p>
            <a:r>
              <a:rPr lang="en-US" altLang="en-US" dirty="0">
                <a:cs typeface="Arial" charset="0"/>
              </a:rPr>
              <a:t>This sometimes happens with Offensive Portfolio Management and tortoises:</a:t>
            </a:r>
          </a:p>
          <a:p>
            <a:pPr lvl="1"/>
            <a:r>
              <a:rPr lang="en-US" altLang="en-US" dirty="0">
                <a:cs typeface="Arial" charset="0"/>
              </a:rPr>
              <a:t>There is a bit more portfolio activity</a:t>
            </a:r>
          </a:p>
        </p:txBody>
      </p:sp>
      <p:pic>
        <p:nvPicPr>
          <p:cNvPr id="447492" name="Picture 4" descr="check_mark_g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888" y="4381500"/>
            <a:ext cx="2170112" cy="247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BFA6C70F-D340-476C-B84D-4D27B8A19B04}" type="slidenum">
              <a:rPr lang="en-US"/>
              <a:pPr>
                <a:defRPr/>
              </a:pPr>
              <a:t>42</a:t>
            </a:fld>
            <a:endParaRPr lang="en-US" dirty="0"/>
          </a:p>
        </p:txBody>
      </p:sp>
      <p:sp>
        <p:nvSpPr>
          <p:cNvPr id="449538" name="Rectangle 2"/>
          <p:cNvSpPr>
            <a:spLocks noGrp="1" noChangeArrowheads="1"/>
          </p:cNvSpPr>
          <p:nvPr>
            <p:ph type="title"/>
          </p:nvPr>
        </p:nvSpPr>
        <p:spPr/>
        <p:txBody>
          <a:bodyPr/>
          <a:lstStyle/>
          <a:p>
            <a:pPr algn="ctr"/>
            <a:r>
              <a:rPr lang="en-US" altLang="en-US" dirty="0">
                <a:cs typeface="Arial" charset="0"/>
              </a:rPr>
              <a:t>Gannett – Hypothetical?</a:t>
            </a:r>
          </a:p>
        </p:txBody>
      </p:sp>
      <p:sp>
        <p:nvSpPr>
          <p:cNvPr id="449539" name="Rectangle 3"/>
          <p:cNvSpPr>
            <a:spLocks noGrp="1" noChangeArrowheads="1"/>
          </p:cNvSpPr>
          <p:nvPr>
            <p:ph type="body" idx="1"/>
          </p:nvPr>
        </p:nvSpPr>
        <p:spPr/>
        <p:txBody>
          <a:bodyPr/>
          <a:lstStyle/>
          <a:p>
            <a:r>
              <a:rPr lang="en-US" altLang="en-US" dirty="0">
                <a:cs typeface="Arial" charset="0"/>
              </a:rPr>
              <a:t>Was this a real-world case?</a:t>
            </a:r>
          </a:p>
          <a:p>
            <a:r>
              <a:rPr lang="en-US" altLang="en-US" dirty="0">
                <a:cs typeface="Arial" charset="0"/>
              </a:rPr>
              <a:t>Yes:</a:t>
            </a:r>
          </a:p>
          <a:p>
            <a:pPr lvl="1"/>
            <a:r>
              <a:rPr lang="en-US" altLang="en-US" dirty="0">
                <a:cs typeface="Arial" charset="0"/>
              </a:rPr>
              <a:t>Based on real data, using this approach</a:t>
            </a:r>
          </a:p>
          <a:p>
            <a:r>
              <a:rPr lang="en-US" altLang="en-US" dirty="0">
                <a:cs typeface="Arial" charset="0"/>
              </a:rPr>
              <a:t>No:</a:t>
            </a:r>
          </a:p>
          <a:p>
            <a:pPr lvl="1"/>
            <a:r>
              <a:rPr lang="en-US" altLang="en-US" dirty="0">
                <a:cs typeface="Arial" charset="0"/>
              </a:rPr>
              <a:t>I didn’t personally buy and sell shares of Gannett and actually make this return</a:t>
            </a:r>
          </a:p>
          <a:p>
            <a:pPr lvl="1"/>
            <a:endParaRPr lang="en-US" altLang="en-US" dirty="0">
              <a:cs typeface="Arial" charset="0"/>
            </a:endParaRPr>
          </a:p>
        </p:txBody>
      </p:sp>
      <p:pic>
        <p:nvPicPr>
          <p:cNvPr id="449540" name="Picture 4" descr="global_education_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85800"/>
            <a:ext cx="3505200" cy="307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25779D4C-CE65-4C87-81AE-E26B297FFCD0}" type="slidenum">
              <a:rPr lang="en-US"/>
              <a:pPr>
                <a:defRPr/>
              </a:pPr>
              <a:t>43</a:t>
            </a:fld>
            <a:endParaRPr lang="en-US" dirty="0"/>
          </a:p>
        </p:txBody>
      </p:sp>
      <p:sp>
        <p:nvSpPr>
          <p:cNvPr id="451586" name="Rectangle 2"/>
          <p:cNvSpPr>
            <a:spLocks noGrp="1" noChangeArrowheads="1"/>
          </p:cNvSpPr>
          <p:nvPr>
            <p:ph type="title"/>
          </p:nvPr>
        </p:nvSpPr>
        <p:spPr/>
        <p:txBody>
          <a:bodyPr/>
          <a:lstStyle/>
          <a:p>
            <a:pPr algn="ctr"/>
            <a:r>
              <a:rPr lang="en-US" altLang="en-US" dirty="0">
                <a:cs typeface="Arial" charset="0"/>
              </a:rPr>
              <a:t>LaFarge (LAF)</a:t>
            </a:r>
          </a:p>
        </p:txBody>
      </p:sp>
      <p:sp>
        <p:nvSpPr>
          <p:cNvPr id="451587" name="Rectangle 3"/>
          <p:cNvSpPr>
            <a:spLocks noGrp="1" noChangeArrowheads="1"/>
          </p:cNvSpPr>
          <p:nvPr>
            <p:ph type="body" idx="1"/>
          </p:nvPr>
        </p:nvSpPr>
        <p:spPr>
          <a:xfrm>
            <a:off x="685800" y="1828800"/>
            <a:ext cx="7772400" cy="3429000"/>
          </a:xfrm>
        </p:spPr>
        <p:txBody>
          <a:bodyPr/>
          <a:lstStyle/>
          <a:p>
            <a:r>
              <a:rPr lang="en-US" altLang="en-US" dirty="0">
                <a:cs typeface="Arial" charset="0"/>
              </a:rPr>
              <a:t>Purchased LAF shares on 4/26/2000 at $24.94 per share (P/E 6.5)</a:t>
            </a:r>
          </a:p>
          <a:p>
            <a:r>
              <a:rPr lang="en-US" altLang="en-US" dirty="0">
                <a:cs typeface="Arial" charset="0"/>
              </a:rPr>
              <a:t>Sold all shares on 3/4/2002 at $41.30 per share (P/E 14.3)</a:t>
            </a:r>
          </a:p>
          <a:p>
            <a:r>
              <a:rPr lang="en-US" altLang="en-US" dirty="0">
                <a:cs typeface="Arial" charset="0"/>
              </a:rPr>
              <a:t>Collected $1.20 per share in dividends</a:t>
            </a:r>
          </a:p>
          <a:p>
            <a:r>
              <a:rPr lang="en-US" altLang="en-US" dirty="0">
                <a:cs typeface="Arial" charset="0"/>
              </a:rPr>
              <a:t>33% compound annualized return</a:t>
            </a:r>
          </a:p>
          <a:p>
            <a:pPr lvl="1"/>
            <a:r>
              <a:rPr lang="en-US" altLang="en-US" dirty="0">
                <a:cs typeface="Arial" charset="0"/>
              </a:rPr>
              <a:t>(69% increase over 22 months)</a:t>
            </a:r>
          </a:p>
        </p:txBody>
      </p:sp>
      <p:pic>
        <p:nvPicPr>
          <p:cNvPr id="451588" name="Picture 4" descr="check_mark_g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888" y="4381500"/>
            <a:ext cx="2170112" cy="247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634" name="Picture 2" descr="SNAG-00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658813"/>
            <a:ext cx="7924800" cy="5970587"/>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Slide Number Placeholder 3"/>
          <p:cNvSpPr>
            <a:spLocks noGrp="1"/>
          </p:cNvSpPr>
          <p:nvPr>
            <p:ph type="sldNum" sz="quarter" idx="10"/>
          </p:nvPr>
        </p:nvSpPr>
        <p:spPr/>
        <p:txBody>
          <a:bodyPr/>
          <a:lstStyle/>
          <a:p>
            <a:pPr>
              <a:defRPr/>
            </a:pPr>
            <a:fld id="{7CDF688C-2C58-4CF3-8D2B-3A65F6670452}" type="slidenum">
              <a:rPr lang="en-US"/>
              <a:pPr>
                <a:defRPr/>
              </a:pPr>
              <a:t>44</a:t>
            </a:fld>
            <a:endParaRPr lang="en-US" dirty="0"/>
          </a:p>
        </p:txBody>
      </p:sp>
      <p:sp>
        <p:nvSpPr>
          <p:cNvPr id="453635" name="Text Box 3"/>
          <p:cNvSpPr txBox="1">
            <a:spLocks noChangeArrowheads="1"/>
          </p:cNvSpPr>
          <p:nvPr/>
        </p:nvSpPr>
        <p:spPr bwMode="auto">
          <a:xfrm>
            <a:off x="3505200" y="4468813"/>
            <a:ext cx="4238625"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2800" b="0" dirty="0">
                <a:solidFill>
                  <a:srgbClr val="006600"/>
                </a:solidFill>
              </a:rPr>
              <a:t>LAF SSG as of 4/26/2000</a:t>
            </a:r>
          </a:p>
          <a:p>
            <a:pPr>
              <a:spcBef>
                <a:spcPct val="0"/>
              </a:spcBef>
            </a:pPr>
            <a:r>
              <a:rPr lang="en-US" altLang="en-US" sz="2800" b="0" dirty="0">
                <a:solidFill>
                  <a:srgbClr val="006600"/>
                </a:solidFill>
              </a:rPr>
              <a:t>Est. EPS growth at 6.4%</a:t>
            </a:r>
          </a:p>
        </p:txBody>
      </p:sp>
      <p:sp>
        <p:nvSpPr>
          <p:cNvPr id="6" name="Oval 5">
            <a:extLst>
              <a:ext uri="{FF2B5EF4-FFF2-40B4-BE49-F238E27FC236}">
                <a16:creationId xmlns:a16="http://schemas.microsoft.com/office/drawing/2014/main" id="{19A614AE-58C3-4920-8FED-06F08ED5486E}"/>
              </a:ext>
            </a:extLst>
          </p:cNvPr>
          <p:cNvSpPr/>
          <p:nvPr/>
        </p:nvSpPr>
        <p:spPr>
          <a:xfrm>
            <a:off x="5105400" y="6199187"/>
            <a:ext cx="895350" cy="468314"/>
          </a:xfrm>
          <a:prstGeom prst="ellipse">
            <a:avLst/>
          </a:prstGeom>
          <a:noFill/>
          <a:ln w="190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4795EAB-3A77-44EF-AA56-08A79B7A2982}"/>
              </a:ext>
            </a:extLst>
          </p:cNvPr>
          <p:cNvSpPr/>
          <p:nvPr/>
        </p:nvSpPr>
        <p:spPr>
          <a:xfrm>
            <a:off x="6214110" y="4992824"/>
            <a:ext cx="1253490" cy="397860"/>
          </a:xfrm>
          <a:prstGeom prst="ellipse">
            <a:avLst/>
          </a:prstGeom>
          <a:noFill/>
          <a:ln w="190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53635"/>
                                        </p:tgtEl>
                                        <p:attrNameLst>
                                          <p:attrName>style.visibility</p:attrName>
                                        </p:attrNameLst>
                                      </p:cBhvr>
                                      <p:to>
                                        <p:strVal val="visible"/>
                                      </p:to>
                                    </p:set>
                                    <p:anim calcmode="lin" valueType="num">
                                      <p:cBhvr>
                                        <p:cTn id="7" dur="1000" fill="hold"/>
                                        <p:tgtEl>
                                          <p:spTgt spid="453635"/>
                                        </p:tgtEl>
                                        <p:attrNameLst>
                                          <p:attrName>ppt_w</p:attrName>
                                        </p:attrNameLst>
                                      </p:cBhvr>
                                      <p:tavLst>
                                        <p:tav tm="0">
                                          <p:val>
                                            <p:strVal val="#ppt_w*0.70"/>
                                          </p:val>
                                        </p:tav>
                                        <p:tav tm="100000">
                                          <p:val>
                                            <p:strVal val="#ppt_w"/>
                                          </p:val>
                                        </p:tav>
                                      </p:tavLst>
                                    </p:anim>
                                    <p:anim calcmode="lin" valueType="num">
                                      <p:cBhvr>
                                        <p:cTn id="8" dur="1000" fill="hold"/>
                                        <p:tgtEl>
                                          <p:spTgt spid="453635"/>
                                        </p:tgtEl>
                                        <p:attrNameLst>
                                          <p:attrName>ppt_h</p:attrName>
                                        </p:attrNameLst>
                                      </p:cBhvr>
                                      <p:tavLst>
                                        <p:tav tm="0">
                                          <p:val>
                                            <p:strVal val="#ppt_h"/>
                                          </p:val>
                                        </p:tav>
                                        <p:tav tm="100000">
                                          <p:val>
                                            <p:strVal val="#ppt_h"/>
                                          </p:val>
                                        </p:tav>
                                      </p:tavLst>
                                    </p:anim>
                                    <p:animEffect transition="in" filter="fade">
                                      <p:cBhvr>
                                        <p:cTn id="9" dur="1000"/>
                                        <p:tgtEl>
                                          <p:spTgt spid="45363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animBg="1"/>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08FBE01C-ED42-4FFC-8563-61F6E3D2A444}" type="slidenum">
              <a:rPr lang="en-US"/>
              <a:pPr>
                <a:defRPr/>
              </a:pPr>
              <a:t>45</a:t>
            </a:fld>
            <a:endParaRPr lang="en-US" dirty="0"/>
          </a:p>
        </p:txBody>
      </p:sp>
      <p:sp>
        <p:nvSpPr>
          <p:cNvPr id="455682" name="Rectangle 2"/>
          <p:cNvSpPr>
            <a:spLocks noGrp="1" noChangeArrowheads="1"/>
          </p:cNvSpPr>
          <p:nvPr>
            <p:ph type="title"/>
          </p:nvPr>
        </p:nvSpPr>
        <p:spPr/>
        <p:txBody>
          <a:bodyPr/>
          <a:lstStyle/>
          <a:p>
            <a:pPr algn="ctr"/>
            <a:r>
              <a:rPr lang="en-US" altLang="en-US" dirty="0">
                <a:cs typeface="Arial" charset="0"/>
              </a:rPr>
              <a:t>LAF on 4/26/2000</a:t>
            </a:r>
          </a:p>
        </p:txBody>
      </p:sp>
      <p:pic>
        <p:nvPicPr>
          <p:cNvPr id="455683" name="Picture 3" descr="SNAG-00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949450"/>
            <a:ext cx="9144000" cy="36322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5684" name="Oval 4"/>
          <p:cNvSpPr>
            <a:spLocks noChangeArrowheads="1"/>
          </p:cNvSpPr>
          <p:nvPr/>
        </p:nvSpPr>
        <p:spPr bwMode="auto">
          <a:xfrm>
            <a:off x="5334001" y="3708400"/>
            <a:ext cx="419296" cy="35877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5685" name="Oval 5"/>
          <p:cNvSpPr>
            <a:spLocks noChangeArrowheads="1"/>
          </p:cNvSpPr>
          <p:nvPr/>
        </p:nvSpPr>
        <p:spPr bwMode="auto">
          <a:xfrm>
            <a:off x="3429000" y="3984625"/>
            <a:ext cx="485775" cy="35877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Rounded Corners 1">
            <a:extLst>
              <a:ext uri="{FF2B5EF4-FFF2-40B4-BE49-F238E27FC236}">
                <a16:creationId xmlns:a16="http://schemas.microsoft.com/office/drawing/2014/main" id="{E872ADA5-C489-4A02-B55A-07D1D6300C24}"/>
              </a:ext>
            </a:extLst>
          </p:cNvPr>
          <p:cNvSpPr/>
          <p:nvPr/>
        </p:nvSpPr>
        <p:spPr bwMode="auto">
          <a:xfrm>
            <a:off x="228600" y="3962400"/>
            <a:ext cx="3886200" cy="282575"/>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charset="0"/>
            </a:endParaRPr>
          </a:p>
        </p:txBody>
      </p:sp>
      <p:sp>
        <p:nvSpPr>
          <p:cNvPr id="8" name="Rectangle: Rounded Corners 7">
            <a:extLst>
              <a:ext uri="{FF2B5EF4-FFF2-40B4-BE49-F238E27FC236}">
                <a16:creationId xmlns:a16="http://schemas.microsoft.com/office/drawing/2014/main" id="{3C61E4D8-0CF7-4E0A-9748-9AC0EA20BD80}"/>
              </a:ext>
            </a:extLst>
          </p:cNvPr>
          <p:cNvSpPr/>
          <p:nvPr/>
        </p:nvSpPr>
        <p:spPr bwMode="auto">
          <a:xfrm>
            <a:off x="4362450" y="4057650"/>
            <a:ext cx="2781693" cy="282575"/>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charset="0"/>
            </a:endParaRPr>
          </a:p>
        </p:txBody>
      </p:sp>
      <p:sp>
        <p:nvSpPr>
          <p:cNvPr id="9" name="Oval 4">
            <a:extLst>
              <a:ext uri="{FF2B5EF4-FFF2-40B4-BE49-F238E27FC236}">
                <a16:creationId xmlns:a16="http://schemas.microsoft.com/office/drawing/2014/main" id="{165D6EE0-3209-4769-A8B9-6BE6F3D9D599}"/>
              </a:ext>
            </a:extLst>
          </p:cNvPr>
          <p:cNvSpPr>
            <a:spLocks noChangeArrowheads="1"/>
          </p:cNvSpPr>
          <p:nvPr/>
        </p:nvSpPr>
        <p:spPr bwMode="auto">
          <a:xfrm>
            <a:off x="6324600" y="4038600"/>
            <a:ext cx="485775" cy="35877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55685"/>
                                        </p:tgtEl>
                                        <p:attrNameLst>
                                          <p:attrName>style.visibility</p:attrName>
                                        </p:attrNameLst>
                                      </p:cBhvr>
                                      <p:to>
                                        <p:strVal val="visible"/>
                                      </p:to>
                                    </p:set>
                                    <p:anim calcmode="lin" valueType="num">
                                      <p:cBhvr additive="base">
                                        <p:cTn id="13" dur="500" fill="hold"/>
                                        <p:tgtEl>
                                          <p:spTgt spid="455685"/>
                                        </p:tgtEl>
                                        <p:attrNameLst>
                                          <p:attrName>ppt_x</p:attrName>
                                        </p:attrNameLst>
                                      </p:cBhvr>
                                      <p:tavLst>
                                        <p:tav tm="0">
                                          <p:val>
                                            <p:strVal val="1+#ppt_w/2"/>
                                          </p:val>
                                        </p:tav>
                                        <p:tav tm="100000">
                                          <p:val>
                                            <p:strVal val="#ppt_x"/>
                                          </p:val>
                                        </p:tav>
                                      </p:tavLst>
                                    </p:anim>
                                    <p:anim calcmode="lin" valueType="num">
                                      <p:cBhvr additive="base">
                                        <p:cTn id="14" dur="500" fill="hold"/>
                                        <p:tgtEl>
                                          <p:spTgt spid="45568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55684"/>
                                        </p:tgtEl>
                                        <p:attrNameLst>
                                          <p:attrName>style.visibility</p:attrName>
                                        </p:attrNameLst>
                                      </p:cBhvr>
                                      <p:to>
                                        <p:strVal val="visible"/>
                                      </p:to>
                                    </p:set>
                                    <p:anim calcmode="lin" valueType="num">
                                      <p:cBhvr additive="base">
                                        <p:cTn id="19" dur="500" fill="hold"/>
                                        <p:tgtEl>
                                          <p:spTgt spid="455684"/>
                                        </p:tgtEl>
                                        <p:attrNameLst>
                                          <p:attrName>ppt_x</p:attrName>
                                        </p:attrNameLst>
                                      </p:cBhvr>
                                      <p:tavLst>
                                        <p:tav tm="0">
                                          <p:val>
                                            <p:strVal val="1+#ppt_w/2"/>
                                          </p:val>
                                        </p:tav>
                                        <p:tav tm="100000">
                                          <p:val>
                                            <p:strVal val="#ppt_x"/>
                                          </p:val>
                                        </p:tav>
                                      </p:tavLst>
                                    </p:anim>
                                    <p:anim calcmode="lin" valueType="num">
                                      <p:cBhvr additive="base">
                                        <p:cTn id="20" dur="500" fill="hold"/>
                                        <p:tgtEl>
                                          <p:spTgt spid="4556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4" grpId="0" animBg="1"/>
      <p:bldP spid="455685"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E7B7CA31-07D7-4A29-8447-D9B387E98A08}" type="slidenum">
              <a:rPr lang="en-US"/>
              <a:pPr>
                <a:defRPr/>
              </a:pPr>
              <a:t>46</a:t>
            </a:fld>
            <a:endParaRPr lang="en-US" dirty="0"/>
          </a:p>
        </p:txBody>
      </p:sp>
      <p:sp>
        <p:nvSpPr>
          <p:cNvPr id="457730" name="Rectangle 2"/>
          <p:cNvSpPr>
            <a:spLocks noGrp="1" noChangeArrowheads="1"/>
          </p:cNvSpPr>
          <p:nvPr>
            <p:ph type="title"/>
          </p:nvPr>
        </p:nvSpPr>
        <p:spPr/>
        <p:txBody>
          <a:bodyPr/>
          <a:lstStyle/>
          <a:p>
            <a:pPr algn="ctr"/>
            <a:r>
              <a:rPr lang="en-US" altLang="en-US" dirty="0">
                <a:cs typeface="Arial" charset="0"/>
              </a:rPr>
              <a:t>LAF on 4/26/2000</a:t>
            </a:r>
          </a:p>
        </p:txBody>
      </p:sp>
      <p:sp>
        <p:nvSpPr>
          <p:cNvPr id="457731" name="Rectangle 3"/>
          <p:cNvSpPr>
            <a:spLocks noGrp="1" noChangeArrowheads="1"/>
          </p:cNvSpPr>
          <p:nvPr>
            <p:ph type="body" sz="half" idx="2"/>
          </p:nvPr>
        </p:nvSpPr>
        <p:spPr>
          <a:xfrm>
            <a:off x="685800" y="3243263"/>
            <a:ext cx="7772400" cy="2016125"/>
          </a:xfrm>
        </p:spPr>
        <p:txBody>
          <a:bodyPr/>
          <a:lstStyle/>
          <a:p>
            <a:r>
              <a:rPr lang="en-US" altLang="en-US" sz="2800" dirty="0">
                <a:cs typeface="Arial" charset="0"/>
              </a:rPr>
              <a:t>Potential Total Return: 21.5%</a:t>
            </a:r>
          </a:p>
          <a:p>
            <a:r>
              <a:rPr lang="en-US" altLang="en-US" sz="2800" dirty="0">
                <a:cs typeface="Arial" charset="0"/>
              </a:rPr>
              <a:t>18.1% of that is potential price appreciation</a:t>
            </a:r>
          </a:p>
          <a:p>
            <a:r>
              <a:rPr lang="en-US" altLang="en-US" sz="2800" dirty="0">
                <a:cs typeface="Arial" charset="0"/>
              </a:rPr>
              <a:t>What part of the 18.1% is from EPS growth?</a:t>
            </a:r>
          </a:p>
          <a:p>
            <a:r>
              <a:rPr lang="en-US" altLang="en-US" sz="2800" dirty="0">
                <a:cs typeface="Arial" charset="0"/>
              </a:rPr>
              <a:t>6.4% (SSG page 1)</a:t>
            </a:r>
          </a:p>
          <a:p>
            <a:pPr lvl="1"/>
            <a:r>
              <a:rPr lang="en-US" altLang="en-US" sz="2400" dirty="0">
                <a:cs typeface="Arial" charset="0"/>
              </a:rPr>
              <a:t>Expecting lots of P/E expansion</a:t>
            </a:r>
          </a:p>
        </p:txBody>
      </p:sp>
      <p:pic>
        <p:nvPicPr>
          <p:cNvPr id="457732" name="Picture 4" descr="SNAG-001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92100" y="1676400"/>
            <a:ext cx="8851900" cy="1343025"/>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Diagonal Corners Rounded 1">
            <a:extLst>
              <a:ext uri="{FF2B5EF4-FFF2-40B4-BE49-F238E27FC236}">
                <a16:creationId xmlns:a16="http://schemas.microsoft.com/office/drawing/2014/main" id="{7CB73C8A-C0DD-4256-A504-A35202D909F6}"/>
              </a:ext>
            </a:extLst>
          </p:cNvPr>
          <p:cNvSpPr/>
          <p:nvPr/>
        </p:nvSpPr>
        <p:spPr bwMode="auto">
          <a:xfrm>
            <a:off x="8562975" y="2714625"/>
            <a:ext cx="609600" cy="228600"/>
          </a:xfrm>
          <a:prstGeom prst="round2Diag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charset="0"/>
            </a:endParaRPr>
          </a:p>
        </p:txBody>
      </p:sp>
      <p:sp>
        <p:nvSpPr>
          <p:cNvPr id="7" name="Rectangle: Diagonal Corners Rounded 6">
            <a:extLst>
              <a:ext uri="{FF2B5EF4-FFF2-40B4-BE49-F238E27FC236}">
                <a16:creationId xmlns:a16="http://schemas.microsoft.com/office/drawing/2014/main" id="{04A8BF96-BC1E-4275-A4A1-1C9F5853D4C2}"/>
              </a:ext>
            </a:extLst>
          </p:cNvPr>
          <p:cNvSpPr/>
          <p:nvPr/>
        </p:nvSpPr>
        <p:spPr bwMode="auto">
          <a:xfrm>
            <a:off x="8562975" y="2476500"/>
            <a:ext cx="609600" cy="228600"/>
          </a:xfrm>
          <a:prstGeom prst="round2Diag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charset="0"/>
            </a:endParaRPr>
          </a:p>
        </p:txBody>
      </p:sp>
      <p:sp>
        <p:nvSpPr>
          <p:cNvPr id="8" name="Rectangle: Diagonal Corners Rounded 7">
            <a:extLst>
              <a:ext uri="{FF2B5EF4-FFF2-40B4-BE49-F238E27FC236}">
                <a16:creationId xmlns:a16="http://schemas.microsoft.com/office/drawing/2014/main" id="{B5A61306-A9BC-402F-B549-AD1D48FCF7C1}"/>
              </a:ext>
            </a:extLst>
          </p:cNvPr>
          <p:cNvSpPr/>
          <p:nvPr/>
        </p:nvSpPr>
        <p:spPr bwMode="auto">
          <a:xfrm>
            <a:off x="8562975" y="2247900"/>
            <a:ext cx="609600" cy="228600"/>
          </a:xfrm>
          <a:prstGeom prst="round2Diag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1BAC62EE-164F-4809-99B9-7653529B92FF}" type="slidenum">
              <a:rPr lang="en-US"/>
              <a:pPr>
                <a:defRPr/>
              </a:pPr>
              <a:t>47</a:t>
            </a:fld>
            <a:endParaRPr lang="en-US" dirty="0"/>
          </a:p>
        </p:txBody>
      </p:sp>
      <p:pic>
        <p:nvPicPr>
          <p:cNvPr id="459778" name="Picture 2" descr="SNAG-001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828800"/>
            <a:ext cx="9144000" cy="3633788"/>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9779" name="Rectangle 3"/>
          <p:cNvSpPr>
            <a:spLocks noGrp="1" noChangeArrowheads="1"/>
          </p:cNvSpPr>
          <p:nvPr>
            <p:ph type="title"/>
          </p:nvPr>
        </p:nvSpPr>
        <p:spPr/>
        <p:txBody>
          <a:bodyPr/>
          <a:lstStyle/>
          <a:p>
            <a:pPr algn="ctr"/>
            <a:r>
              <a:rPr lang="en-US" altLang="en-US" dirty="0">
                <a:cs typeface="Arial" charset="0"/>
              </a:rPr>
              <a:t>LAF on 3/4/2002</a:t>
            </a:r>
          </a:p>
        </p:txBody>
      </p:sp>
      <p:sp>
        <p:nvSpPr>
          <p:cNvPr id="459780" name="Oval 4"/>
          <p:cNvSpPr>
            <a:spLocks noChangeArrowheads="1"/>
          </p:cNvSpPr>
          <p:nvPr/>
        </p:nvSpPr>
        <p:spPr bwMode="auto">
          <a:xfrm>
            <a:off x="6324600" y="3886200"/>
            <a:ext cx="4572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9781" name="Oval 5"/>
          <p:cNvSpPr>
            <a:spLocks noChangeArrowheads="1"/>
          </p:cNvSpPr>
          <p:nvPr/>
        </p:nvSpPr>
        <p:spPr bwMode="auto">
          <a:xfrm>
            <a:off x="3352800" y="3886200"/>
            <a:ext cx="4572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5">
            <a:extLst>
              <a:ext uri="{FF2B5EF4-FFF2-40B4-BE49-F238E27FC236}">
                <a16:creationId xmlns:a16="http://schemas.microsoft.com/office/drawing/2014/main" id="{9373A238-C8E9-460E-8F27-0490E07902C5}"/>
              </a:ext>
            </a:extLst>
          </p:cNvPr>
          <p:cNvSpPr>
            <a:spLocks noChangeArrowheads="1"/>
          </p:cNvSpPr>
          <p:nvPr/>
        </p:nvSpPr>
        <p:spPr bwMode="auto">
          <a:xfrm>
            <a:off x="4572000" y="3695700"/>
            <a:ext cx="4572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59780"/>
                                        </p:tgtEl>
                                        <p:attrNameLst>
                                          <p:attrName>style.visibility</p:attrName>
                                        </p:attrNameLst>
                                      </p:cBhvr>
                                      <p:to>
                                        <p:strVal val="visible"/>
                                      </p:to>
                                    </p:set>
                                    <p:anim calcmode="lin" valueType="num">
                                      <p:cBhvr additive="base">
                                        <p:cTn id="7" dur="500" fill="hold"/>
                                        <p:tgtEl>
                                          <p:spTgt spid="459780"/>
                                        </p:tgtEl>
                                        <p:attrNameLst>
                                          <p:attrName>ppt_x</p:attrName>
                                        </p:attrNameLst>
                                      </p:cBhvr>
                                      <p:tavLst>
                                        <p:tav tm="0">
                                          <p:val>
                                            <p:strVal val="1+#ppt_w/2"/>
                                          </p:val>
                                        </p:tav>
                                        <p:tav tm="100000">
                                          <p:val>
                                            <p:strVal val="#ppt_x"/>
                                          </p:val>
                                        </p:tav>
                                      </p:tavLst>
                                    </p:anim>
                                    <p:anim calcmode="lin" valueType="num">
                                      <p:cBhvr additive="base">
                                        <p:cTn id="8" dur="500" fill="hold"/>
                                        <p:tgtEl>
                                          <p:spTgt spid="45978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59781"/>
                                        </p:tgtEl>
                                        <p:attrNameLst>
                                          <p:attrName>style.visibility</p:attrName>
                                        </p:attrNameLst>
                                      </p:cBhvr>
                                      <p:to>
                                        <p:strVal val="visible"/>
                                      </p:to>
                                    </p:set>
                                    <p:anim calcmode="lin" valueType="num">
                                      <p:cBhvr additive="base">
                                        <p:cTn id="11" dur="500" fill="hold"/>
                                        <p:tgtEl>
                                          <p:spTgt spid="459781"/>
                                        </p:tgtEl>
                                        <p:attrNameLst>
                                          <p:attrName>ppt_x</p:attrName>
                                        </p:attrNameLst>
                                      </p:cBhvr>
                                      <p:tavLst>
                                        <p:tav tm="0">
                                          <p:val>
                                            <p:strVal val="1+#ppt_w/2"/>
                                          </p:val>
                                        </p:tav>
                                        <p:tav tm="100000">
                                          <p:val>
                                            <p:strVal val="#ppt_x"/>
                                          </p:val>
                                        </p:tav>
                                      </p:tavLst>
                                    </p:anim>
                                    <p:anim calcmode="lin" valueType="num">
                                      <p:cBhvr additive="base">
                                        <p:cTn id="12" dur="500" fill="hold"/>
                                        <p:tgtEl>
                                          <p:spTgt spid="45978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0" grpId="0" animBg="1"/>
      <p:bldP spid="459781"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68603470-8A38-4F78-801F-083D97AEE4CB}" type="slidenum">
              <a:rPr lang="en-US"/>
              <a:pPr>
                <a:defRPr/>
              </a:pPr>
              <a:t>48</a:t>
            </a:fld>
            <a:endParaRPr lang="en-US" dirty="0"/>
          </a:p>
        </p:txBody>
      </p:sp>
      <p:pic>
        <p:nvPicPr>
          <p:cNvPr id="461826" name="Picture 2" descr="SNAG-001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5575" y="1638300"/>
            <a:ext cx="8851900" cy="1343025"/>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1827" name="Rectangle 3"/>
          <p:cNvSpPr>
            <a:spLocks noGrp="1" noChangeArrowheads="1"/>
          </p:cNvSpPr>
          <p:nvPr>
            <p:ph type="body" sz="half" idx="2"/>
          </p:nvPr>
        </p:nvSpPr>
        <p:spPr>
          <a:xfrm>
            <a:off x="685800" y="3243263"/>
            <a:ext cx="7772400" cy="2016125"/>
          </a:xfrm>
        </p:spPr>
        <p:txBody>
          <a:bodyPr/>
          <a:lstStyle/>
          <a:p>
            <a:r>
              <a:rPr lang="en-US" altLang="en-US" sz="2800" dirty="0">
                <a:cs typeface="Arial" charset="0"/>
              </a:rPr>
              <a:t>Potential Total Return: now just 5.6%</a:t>
            </a:r>
          </a:p>
          <a:p>
            <a:r>
              <a:rPr lang="en-US" altLang="en-US" sz="2800" dirty="0">
                <a:cs typeface="Arial" charset="0"/>
              </a:rPr>
              <a:t>4.1% of that is potential price appreciation</a:t>
            </a:r>
          </a:p>
          <a:p>
            <a:r>
              <a:rPr lang="en-US" altLang="en-US" sz="2800" dirty="0">
                <a:cs typeface="Arial" charset="0"/>
              </a:rPr>
              <a:t>Current P/E is so high that we actually expect P/E </a:t>
            </a:r>
            <a:r>
              <a:rPr lang="en-US" altLang="en-US" sz="2800" i="1" dirty="0">
                <a:cs typeface="Arial" charset="0"/>
              </a:rPr>
              <a:t>contraction</a:t>
            </a:r>
            <a:r>
              <a:rPr lang="en-US" altLang="en-US" sz="2800" dirty="0">
                <a:cs typeface="Arial" charset="0"/>
              </a:rPr>
              <a:t> from here </a:t>
            </a:r>
          </a:p>
          <a:p>
            <a:pPr lvl="1"/>
            <a:r>
              <a:rPr lang="en-US" altLang="en-US" sz="2400" dirty="0">
                <a:cs typeface="Arial" charset="0"/>
              </a:rPr>
              <a:t>Time to replace</a:t>
            </a:r>
          </a:p>
        </p:txBody>
      </p:sp>
      <p:sp>
        <p:nvSpPr>
          <p:cNvPr id="461828" name="Rectangle 4"/>
          <p:cNvSpPr>
            <a:spLocks noGrp="1" noChangeArrowheads="1"/>
          </p:cNvSpPr>
          <p:nvPr>
            <p:ph type="title"/>
          </p:nvPr>
        </p:nvSpPr>
        <p:spPr/>
        <p:txBody>
          <a:bodyPr/>
          <a:lstStyle/>
          <a:p>
            <a:pPr algn="ctr"/>
            <a:r>
              <a:rPr lang="en-US" altLang="en-US" dirty="0">
                <a:cs typeface="Arial" charset="0"/>
              </a:rPr>
              <a:t>LAF on 3/4/2002</a:t>
            </a:r>
          </a:p>
        </p:txBody>
      </p:sp>
      <p:sp>
        <p:nvSpPr>
          <p:cNvPr id="6" name="Rectangle: Diagonal Corners Rounded 5">
            <a:extLst>
              <a:ext uri="{FF2B5EF4-FFF2-40B4-BE49-F238E27FC236}">
                <a16:creationId xmlns:a16="http://schemas.microsoft.com/office/drawing/2014/main" id="{566825DB-559F-4630-9566-F115D4839986}"/>
              </a:ext>
            </a:extLst>
          </p:cNvPr>
          <p:cNvSpPr/>
          <p:nvPr/>
        </p:nvSpPr>
        <p:spPr bwMode="auto">
          <a:xfrm>
            <a:off x="8382000" y="2676525"/>
            <a:ext cx="609600" cy="228600"/>
          </a:xfrm>
          <a:prstGeom prst="round2Diag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charset="0"/>
            </a:endParaRPr>
          </a:p>
        </p:txBody>
      </p:sp>
      <p:sp>
        <p:nvSpPr>
          <p:cNvPr id="7" name="Rectangle: Diagonal Corners Rounded 6">
            <a:extLst>
              <a:ext uri="{FF2B5EF4-FFF2-40B4-BE49-F238E27FC236}">
                <a16:creationId xmlns:a16="http://schemas.microsoft.com/office/drawing/2014/main" id="{6C3BDB9C-17EA-47C8-AD95-D7FB85FD5186}"/>
              </a:ext>
            </a:extLst>
          </p:cNvPr>
          <p:cNvSpPr/>
          <p:nvPr/>
        </p:nvSpPr>
        <p:spPr bwMode="auto">
          <a:xfrm>
            <a:off x="8382000" y="2209800"/>
            <a:ext cx="609600" cy="228600"/>
          </a:xfrm>
          <a:prstGeom prst="round2Diag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E851B38A-1E26-4F54-9EB7-73AE77C13AC5}" type="slidenum">
              <a:rPr lang="en-US"/>
              <a:pPr>
                <a:defRPr/>
              </a:pPr>
              <a:t>49</a:t>
            </a:fld>
            <a:endParaRPr lang="en-US" dirty="0"/>
          </a:p>
        </p:txBody>
      </p:sp>
      <p:sp>
        <p:nvSpPr>
          <p:cNvPr id="463874" name="Rectangle 2"/>
          <p:cNvSpPr>
            <a:spLocks noGrp="1" noChangeArrowheads="1"/>
          </p:cNvSpPr>
          <p:nvPr>
            <p:ph type="title"/>
          </p:nvPr>
        </p:nvSpPr>
        <p:spPr/>
        <p:txBody>
          <a:bodyPr/>
          <a:lstStyle/>
          <a:p>
            <a:pPr algn="ctr"/>
            <a:r>
              <a:rPr lang="en-US" altLang="en-US" dirty="0">
                <a:cs typeface="Arial" charset="0"/>
              </a:rPr>
              <a:t>Summary</a:t>
            </a:r>
          </a:p>
        </p:txBody>
      </p:sp>
      <p:sp>
        <p:nvSpPr>
          <p:cNvPr id="463875" name="Rectangle 3"/>
          <p:cNvSpPr>
            <a:spLocks noGrp="1" noChangeArrowheads="1"/>
          </p:cNvSpPr>
          <p:nvPr>
            <p:ph type="body" idx="1"/>
          </p:nvPr>
        </p:nvSpPr>
        <p:spPr>
          <a:xfrm>
            <a:off x="762000" y="1676400"/>
            <a:ext cx="7772400" cy="3429000"/>
          </a:xfrm>
        </p:spPr>
        <p:txBody>
          <a:bodyPr/>
          <a:lstStyle/>
          <a:p>
            <a:r>
              <a:rPr lang="en-US" altLang="en-US" dirty="0">
                <a:cs typeface="Arial" charset="0"/>
              </a:rPr>
              <a:t>Slower growing stocks can make sense</a:t>
            </a:r>
          </a:p>
          <a:p>
            <a:r>
              <a:rPr lang="en-US" altLang="en-US" dirty="0">
                <a:cs typeface="Arial" charset="0"/>
              </a:rPr>
              <a:t>One approach to investing in tortoises:</a:t>
            </a:r>
          </a:p>
          <a:p>
            <a:pPr lvl="1"/>
            <a:r>
              <a:rPr lang="en-US" altLang="en-US" dirty="0">
                <a:cs typeface="Arial" charset="0"/>
              </a:rPr>
              <a:t>Buy quality stocks when P/E is below average.</a:t>
            </a:r>
          </a:p>
          <a:p>
            <a:pPr lvl="1"/>
            <a:r>
              <a:rPr lang="en-US" altLang="en-US" dirty="0">
                <a:cs typeface="Arial" charset="0"/>
              </a:rPr>
              <a:t>Consider selling when future Total Return is inadequate (P/E is above average)</a:t>
            </a:r>
          </a:p>
          <a:p>
            <a:pPr lvl="1"/>
            <a:r>
              <a:rPr lang="en-US" altLang="en-US" dirty="0">
                <a:cs typeface="Arial" charset="0"/>
              </a:rPr>
              <a:t>Or, if you’re satisfied with a lower return, continue to hold; it’s up to you!</a:t>
            </a:r>
          </a:p>
        </p:txBody>
      </p:sp>
      <p:pic>
        <p:nvPicPr>
          <p:cNvPr id="463876" name="Picture 4" descr="turtle_floating_water_relax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72263" y="4981575"/>
            <a:ext cx="3005138" cy="2003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DB65597B-B836-4E3C-91AE-151D508F4BEF}" type="slidenum">
              <a:rPr lang="en-US"/>
              <a:pPr>
                <a:defRPr/>
              </a:pPr>
              <a:t>5</a:t>
            </a:fld>
            <a:endParaRPr lang="en-US" dirty="0"/>
          </a:p>
        </p:txBody>
      </p:sp>
      <p:sp>
        <p:nvSpPr>
          <p:cNvPr id="392194" name="Rectangle 2"/>
          <p:cNvSpPr>
            <a:spLocks noGrp="1" noChangeArrowheads="1"/>
          </p:cNvSpPr>
          <p:nvPr>
            <p:ph type="title"/>
          </p:nvPr>
        </p:nvSpPr>
        <p:spPr/>
        <p:txBody>
          <a:bodyPr/>
          <a:lstStyle/>
          <a:p>
            <a:pPr algn="ctr"/>
            <a:r>
              <a:rPr lang="en-US" altLang="en-US" dirty="0">
                <a:cs typeface="Arial" charset="0"/>
              </a:rPr>
              <a:t>What We Are Looking For?</a:t>
            </a:r>
          </a:p>
        </p:txBody>
      </p:sp>
      <p:sp>
        <p:nvSpPr>
          <p:cNvPr id="392195" name="Rectangle 3"/>
          <p:cNvSpPr>
            <a:spLocks noGrp="1" noChangeArrowheads="1"/>
          </p:cNvSpPr>
          <p:nvPr>
            <p:ph type="body" idx="1"/>
          </p:nvPr>
        </p:nvSpPr>
        <p:spPr>
          <a:xfrm>
            <a:off x="685800" y="2362200"/>
            <a:ext cx="7772400" cy="3429000"/>
          </a:xfrm>
        </p:spPr>
        <p:txBody>
          <a:bodyPr/>
          <a:lstStyle/>
          <a:p>
            <a:r>
              <a:rPr lang="en-US" altLang="en-US" dirty="0">
                <a:cs typeface="Arial" charset="0"/>
              </a:rPr>
              <a:t>Why would you invest in any stock?</a:t>
            </a:r>
          </a:p>
          <a:p>
            <a:pPr lvl="1"/>
            <a:r>
              <a:rPr lang="en-US" altLang="en-US" dirty="0">
                <a:cs typeface="Arial" charset="0"/>
              </a:rPr>
              <a:t>High Quality</a:t>
            </a:r>
          </a:p>
          <a:p>
            <a:pPr lvl="1"/>
            <a:r>
              <a:rPr lang="en-US" altLang="en-US" dirty="0">
                <a:cs typeface="Arial" charset="0"/>
              </a:rPr>
              <a:t>Good Value</a:t>
            </a:r>
          </a:p>
          <a:p>
            <a:pPr lvl="2"/>
            <a:endParaRPr lang="en-US" altLang="en-US" dirty="0">
              <a:cs typeface="Arial" charset="0"/>
            </a:endParaRPr>
          </a:p>
          <a:p>
            <a:endParaRPr lang="en-US" altLang="en-US" dirty="0">
              <a:cs typeface="Arial" charset="0"/>
            </a:endParaRPr>
          </a:p>
        </p:txBody>
      </p:sp>
      <p:pic>
        <p:nvPicPr>
          <p:cNvPr id="392196" name="Picture 4" descr="stick_figure_searching_for_answ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667000"/>
            <a:ext cx="3203575"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E365754-CB54-4443-8B62-A33742603951}" type="slidenum">
              <a:rPr lang="en-US"/>
              <a:pPr>
                <a:defRPr/>
              </a:pPr>
              <a:t>50</a:t>
            </a:fld>
            <a:endParaRPr lang="en-US" dirty="0"/>
          </a:p>
        </p:txBody>
      </p:sp>
      <p:sp>
        <p:nvSpPr>
          <p:cNvPr id="465922" name="Rectangle 2"/>
          <p:cNvSpPr>
            <a:spLocks noGrp="1" noChangeArrowheads="1"/>
          </p:cNvSpPr>
          <p:nvPr>
            <p:ph type="title"/>
          </p:nvPr>
        </p:nvSpPr>
        <p:spPr/>
        <p:txBody>
          <a:bodyPr/>
          <a:lstStyle/>
          <a:p>
            <a:pPr algn="ctr"/>
            <a:r>
              <a:rPr lang="en-US" altLang="en-US" dirty="0">
                <a:cs typeface="Arial" charset="0"/>
              </a:rPr>
              <a:t>Summary</a:t>
            </a:r>
          </a:p>
        </p:txBody>
      </p:sp>
      <p:sp>
        <p:nvSpPr>
          <p:cNvPr id="465923" name="Rectangle 3"/>
          <p:cNvSpPr>
            <a:spLocks noGrp="1" noChangeArrowheads="1"/>
          </p:cNvSpPr>
          <p:nvPr>
            <p:ph type="body" idx="1"/>
          </p:nvPr>
        </p:nvSpPr>
        <p:spPr/>
        <p:txBody>
          <a:bodyPr/>
          <a:lstStyle/>
          <a:p>
            <a:r>
              <a:rPr lang="en-US" altLang="en-US">
                <a:cs typeface="Arial" charset="0"/>
              </a:rPr>
              <a:t>Does it always work out as easily and nicely as in the examples?</a:t>
            </a:r>
          </a:p>
          <a:p>
            <a:r>
              <a:rPr lang="en-US" altLang="en-US">
                <a:cs typeface="Arial" charset="0"/>
              </a:rPr>
              <a:t>Of course not!   </a:t>
            </a:r>
          </a:p>
          <a:p>
            <a:r>
              <a:rPr lang="en-US" altLang="en-US">
                <a:cs typeface="Arial" charset="0"/>
              </a:rPr>
              <a:t>But the approach can work well</a:t>
            </a:r>
          </a:p>
          <a:p>
            <a:r>
              <a:rPr lang="en-US" altLang="en-US">
                <a:cs typeface="Arial" charset="0"/>
              </a:rPr>
              <a:t>And, it expands your investment possibilities</a:t>
            </a:r>
          </a:p>
        </p:txBody>
      </p:sp>
      <p:pic>
        <p:nvPicPr>
          <p:cNvPr id="3" name="Picture 2" descr="A picture containing holding, woman, girl, female&#10;&#10;Description automatically generated">
            <a:extLst>
              <a:ext uri="{FF2B5EF4-FFF2-40B4-BE49-F238E27FC236}">
                <a16:creationId xmlns:a16="http://schemas.microsoft.com/office/drawing/2014/main" id="{085C1151-8897-454A-A218-BA59F26DBB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667"/>
          <a:stretch/>
        </p:blipFill>
        <p:spPr>
          <a:xfrm>
            <a:off x="6448925" y="2590801"/>
            <a:ext cx="2682239" cy="3657600"/>
          </a:xfrm>
          <a:prstGeom prst="rect">
            <a:avLst/>
          </a:prstGeom>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89C545-7D7E-4D4C-9E8A-89D8C5755DBD}"/>
              </a:ext>
            </a:extLst>
          </p:cNvPr>
          <p:cNvSpPr>
            <a:spLocks noGrp="1"/>
          </p:cNvSpPr>
          <p:nvPr>
            <p:ph idx="1"/>
          </p:nvPr>
        </p:nvSpPr>
        <p:spPr>
          <a:xfrm>
            <a:off x="228600" y="533400"/>
            <a:ext cx="8686800" cy="3429000"/>
          </a:xfrm>
        </p:spPr>
        <p:txBody>
          <a:bodyPr/>
          <a:lstStyle/>
          <a:p>
            <a:pPr marL="0" indent="0" algn="ctr">
              <a:buNone/>
            </a:pPr>
            <a:r>
              <a:rPr lang="en-US" sz="2400" dirty="0"/>
              <a:t>A big thank you to</a:t>
            </a:r>
            <a:r>
              <a:rPr lang="en-US" dirty="0"/>
              <a:t> </a:t>
            </a:r>
          </a:p>
          <a:p>
            <a:pPr marL="0" indent="0" algn="ctr">
              <a:buNone/>
            </a:pPr>
            <a:r>
              <a:rPr lang="en-US" dirty="0">
                <a:solidFill>
                  <a:srgbClr val="009900"/>
                </a:solidFill>
                <a:effectLst>
                  <a:outerShdw blurRad="38100" dist="38100" dir="2700000" algn="tl">
                    <a:srgbClr val="000000">
                      <a:alpha val="43137"/>
                    </a:srgbClr>
                  </a:outerShdw>
                </a:effectLst>
              </a:rPr>
              <a:t>BRIAN LEWIS </a:t>
            </a:r>
            <a:r>
              <a:rPr lang="en-US" sz="2400" dirty="0">
                <a:solidFill>
                  <a:srgbClr val="009900"/>
                </a:solidFill>
              </a:rPr>
              <a:t>and</a:t>
            </a:r>
            <a:r>
              <a:rPr lang="en-US" sz="2400" dirty="0"/>
              <a:t> </a:t>
            </a:r>
            <a:r>
              <a:rPr lang="en-US" dirty="0">
                <a:solidFill>
                  <a:srgbClr val="009900"/>
                </a:solidFill>
                <a:effectLst>
                  <a:outerShdw blurRad="38100" dist="38100" dir="2700000" algn="tl">
                    <a:srgbClr val="000000">
                      <a:alpha val="43137"/>
                    </a:srgbClr>
                  </a:outerShdw>
                </a:effectLst>
              </a:rPr>
              <a:t>JIM THOMAS </a:t>
            </a:r>
          </a:p>
          <a:p>
            <a:pPr marL="0" indent="0" algn="ctr">
              <a:buNone/>
            </a:pPr>
            <a:r>
              <a:rPr lang="en-US" sz="2400" dirty="0"/>
              <a:t>who both taught this material before me and contributed so much to the class material. </a:t>
            </a:r>
            <a:endParaRPr lang="en-US" dirty="0"/>
          </a:p>
        </p:txBody>
      </p:sp>
      <p:sp>
        <p:nvSpPr>
          <p:cNvPr id="4" name="Slide Number Placeholder 3">
            <a:extLst>
              <a:ext uri="{FF2B5EF4-FFF2-40B4-BE49-F238E27FC236}">
                <a16:creationId xmlns:a16="http://schemas.microsoft.com/office/drawing/2014/main" id="{B6363C02-B1B8-4627-878F-4A494F870185}"/>
              </a:ext>
            </a:extLst>
          </p:cNvPr>
          <p:cNvSpPr>
            <a:spLocks noGrp="1"/>
          </p:cNvSpPr>
          <p:nvPr>
            <p:ph type="sldNum" sz="quarter" idx="10"/>
          </p:nvPr>
        </p:nvSpPr>
        <p:spPr/>
        <p:txBody>
          <a:bodyPr/>
          <a:lstStyle/>
          <a:p>
            <a:pPr>
              <a:defRPr/>
            </a:pPr>
            <a:fld id="{2E345962-EEF8-463E-BE9F-20E13DC6895F}" type="slidenum">
              <a:rPr lang="en-US" smtClean="0"/>
              <a:pPr>
                <a:defRPr/>
              </a:pPr>
              <a:t>51</a:t>
            </a:fld>
            <a:endParaRPr lang="en-US" dirty="0"/>
          </a:p>
        </p:txBody>
      </p:sp>
      <p:pic>
        <p:nvPicPr>
          <p:cNvPr id="8" name="Picture 7" descr="A picture containing object, clock&#10;&#10;Description automatically generated">
            <a:extLst>
              <a:ext uri="{FF2B5EF4-FFF2-40B4-BE49-F238E27FC236}">
                <a16:creationId xmlns:a16="http://schemas.microsoft.com/office/drawing/2014/main" id="{5AE0D55F-B86C-4680-9F96-6E69363AC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140797"/>
            <a:ext cx="5181600" cy="3565589"/>
          </a:xfrm>
          <a:prstGeom prst="rect">
            <a:avLst/>
          </a:prstGeom>
        </p:spPr>
      </p:pic>
      <p:pic>
        <p:nvPicPr>
          <p:cNvPr id="12" name="Picture 11" descr="A picture containing toy, man&#10;&#10;Description automatically generated">
            <a:extLst>
              <a:ext uri="{FF2B5EF4-FFF2-40B4-BE49-F238E27FC236}">
                <a16:creationId xmlns:a16="http://schemas.microsoft.com/office/drawing/2014/main" id="{CEAE4DF2-A900-4357-B2D7-A075D2D5B9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3712" y="2514600"/>
            <a:ext cx="4074652" cy="4343400"/>
          </a:xfrm>
          <a:prstGeom prst="rect">
            <a:avLst/>
          </a:prstGeom>
        </p:spPr>
      </p:pic>
    </p:spTree>
    <p:extLst>
      <p:ext uri="{BB962C8B-B14F-4D97-AF65-F5344CB8AC3E}">
        <p14:creationId xmlns:p14="http://schemas.microsoft.com/office/powerpoint/2010/main" val="4042904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fld id="{F194CDFC-980D-468B-9752-CB482312ECA8}" type="slidenum">
              <a:rPr lang="en-US"/>
              <a:pPr>
                <a:defRPr/>
              </a:pPr>
              <a:t>52</a:t>
            </a:fld>
            <a:endParaRPr lang="en-US" dirty="0"/>
          </a:p>
        </p:txBody>
      </p:sp>
      <p:sp>
        <p:nvSpPr>
          <p:cNvPr id="287746" name="Rectangle 2"/>
          <p:cNvSpPr>
            <a:spLocks noGrp="1" noChangeArrowheads="1"/>
          </p:cNvSpPr>
          <p:nvPr>
            <p:ph type="title"/>
          </p:nvPr>
        </p:nvSpPr>
        <p:spPr>
          <a:xfrm>
            <a:off x="457200" y="274638"/>
            <a:ext cx="8229600" cy="1630362"/>
          </a:xfrm>
        </p:spPr>
        <p:txBody>
          <a:bodyPr/>
          <a:lstStyle/>
          <a:p>
            <a:pPr algn="ctr"/>
            <a:r>
              <a:rPr lang="en-US" dirty="0"/>
              <a:t>Make A Difference In </a:t>
            </a:r>
            <a:br>
              <a:rPr lang="en-US" dirty="0"/>
            </a:br>
            <a:r>
              <a:rPr lang="en-US" dirty="0"/>
              <a:t>Someone’s Life</a:t>
            </a:r>
          </a:p>
        </p:txBody>
      </p:sp>
      <p:sp>
        <p:nvSpPr>
          <p:cNvPr id="287750" name="Line 6"/>
          <p:cNvSpPr>
            <a:spLocks noChangeShapeType="1"/>
          </p:cNvSpPr>
          <p:nvPr/>
        </p:nvSpPr>
        <p:spPr bwMode="auto">
          <a:xfrm>
            <a:off x="457200" y="1752600"/>
            <a:ext cx="792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3"/>
          <p:cNvSpPr txBox="1">
            <a:spLocks noChangeArrowheads="1"/>
          </p:cNvSpPr>
          <p:nvPr/>
        </p:nvSpPr>
        <p:spPr bwMode="auto">
          <a:xfrm>
            <a:off x="304800" y="1828800"/>
            <a:ext cx="827008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a:buFont typeface="Wingdings" pitchFamily="2" charset="2"/>
              <a:buNone/>
            </a:pPr>
            <a:r>
              <a:rPr lang="en-US" dirty="0"/>
              <a:t>If you have benefited from</a:t>
            </a:r>
          </a:p>
          <a:p>
            <a:pPr algn="ctr">
              <a:buFont typeface="Wingdings" pitchFamily="2" charset="2"/>
              <a:buNone/>
            </a:pPr>
            <a:r>
              <a:rPr lang="en-US" sz="2800" b="1" dirty="0">
                <a:cs typeface="Arial" pitchFamily="34" charset="0"/>
              </a:rPr>
              <a:t>BETTERINVESTING,</a:t>
            </a:r>
            <a:endParaRPr lang="en-US" sz="2800" b="1" dirty="0"/>
          </a:p>
          <a:p>
            <a:pPr algn="ctr">
              <a:buFont typeface="Wingdings" pitchFamily="2" charset="2"/>
              <a:buNone/>
            </a:pPr>
            <a:r>
              <a:rPr lang="en-US" dirty="0"/>
              <a:t>please pick up some</a:t>
            </a:r>
          </a:p>
          <a:p>
            <a:pPr algn="ctr">
              <a:buFont typeface="Wingdings" pitchFamily="2" charset="2"/>
              <a:buNone/>
            </a:pPr>
            <a:r>
              <a:rPr lang="en-US" sz="2800" b="1" dirty="0">
                <a:cs typeface="Arial" pitchFamily="34" charset="0"/>
              </a:rPr>
              <a:t>BETTERINVESTING</a:t>
            </a:r>
            <a:endParaRPr lang="en-US" sz="2800" dirty="0"/>
          </a:p>
          <a:p>
            <a:pPr algn="ctr">
              <a:buFont typeface="Wingdings" pitchFamily="2" charset="2"/>
              <a:buNone/>
            </a:pPr>
            <a:r>
              <a:rPr lang="en-US" dirty="0"/>
              <a:t>materials</a:t>
            </a:r>
          </a:p>
          <a:p>
            <a:pPr algn="ctr">
              <a:buFont typeface="Wingdings" pitchFamily="2" charset="2"/>
              <a:buNone/>
            </a:pPr>
            <a:r>
              <a:rPr lang="en-US" b="1" dirty="0"/>
              <a:t>and introduce others to </a:t>
            </a:r>
            <a:r>
              <a:rPr lang="en-US" dirty="0"/>
              <a:t>this</a:t>
            </a:r>
            <a:r>
              <a:rPr lang="en-US" b="1" dirty="0"/>
              <a:t> dynamic investment education opportunity!</a:t>
            </a:r>
          </a:p>
        </p:txBody>
      </p:sp>
      <p:pic>
        <p:nvPicPr>
          <p:cNvPr id="4" name="Picture 3" descr="A picture containing toy, cake, man&#10;&#10;Description automatically generated">
            <a:extLst>
              <a:ext uri="{FF2B5EF4-FFF2-40B4-BE49-F238E27FC236}">
                <a16:creationId xmlns:a16="http://schemas.microsoft.com/office/drawing/2014/main" id="{523588B6-AC06-4BF7-804F-997DC7AA42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438400"/>
            <a:ext cx="3481219" cy="2743201"/>
          </a:xfrm>
          <a:prstGeom prst="rect">
            <a:avLst/>
          </a:prstGeom>
        </p:spPr>
      </p:pic>
      <p:pic>
        <p:nvPicPr>
          <p:cNvPr id="6" name="Picture 5" descr="A picture containing helmet&#10;&#10;Description automatically generated">
            <a:extLst>
              <a:ext uri="{FF2B5EF4-FFF2-40B4-BE49-F238E27FC236}">
                <a16:creationId xmlns:a16="http://schemas.microsoft.com/office/drawing/2014/main" id="{C1D43E4A-6C43-45B1-908B-9A4844E16F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8037" y="2895600"/>
            <a:ext cx="2625963" cy="213359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7BF96A2-5287-44A7-AD69-68F3CD955083}" type="slidenum">
              <a:rPr lang="en-US"/>
              <a:pPr>
                <a:defRPr/>
              </a:pPr>
              <a:t>53</a:t>
            </a:fld>
            <a:endParaRPr lang="en-US" dirty="0"/>
          </a:p>
        </p:txBody>
      </p:sp>
      <p:sp>
        <p:nvSpPr>
          <p:cNvPr id="7" name="Rectangle 2"/>
          <p:cNvSpPr>
            <a:spLocks noGrp="1" noChangeArrowheads="1"/>
          </p:cNvSpPr>
          <p:nvPr>
            <p:ph type="title"/>
          </p:nvPr>
        </p:nvSpPr>
        <p:spPr>
          <a:xfrm>
            <a:off x="416859" y="381000"/>
            <a:ext cx="8229600" cy="1325563"/>
          </a:xfrm>
        </p:spPr>
        <p:txBody>
          <a:bodyPr/>
          <a:lstStyle/>
          <a:p>
            <a:pPr algn="ctr"/>
            <a:r>
              <a:rPr lang="en-US" b="1" dirty="0"/>
              <a:t>Questions or Comments?</a:t>
            </a:r>
          </a:p>
        </p:txBody>
      </p:sp>
      <p:pic>
        <p:nvPicPr>
          <p:cNvPr id="3" name="Picture 2">
            <a:extLst>
              <a:ext uri="{FF2B5EF4-FFF2-40B4-BE49-F238E27FC236}">
                <a16:creationId xmlns:a16="http://schemas.microsoft.com/office/drawing/2014/main" id="{89A6A700-7F93-4DB4-8498-CD049228BB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235"/>
          <a:stretch/>
        </p:blipFill>
        <p:spPr>
          <a:xfrm>
            <a:off x="1600200" y="1525621"/>
            <a:ext cx="3962400" cy="6322979"/>
          </a:xfrm>
          <a:prstGeom prst="rect">
            <a:avLst/>
          </a:prstGeom>
        </p:spPr>
      </p:pic>
      <p:sp>
        <p:nvSpPr>
          <p:cNvPr id="6" name="TextBox 5">
            <a:extLst>
              <a:ext uri="{FF2B5EF4-FFF2-40B4-BE49-F238E27FC236}">
                <a16:creationId xmlns:a16="http://schemas.microsoft.com/office/drawing/2014/main" id="{44AE7699-F2F6-4C49-A708-B9C4C36D4D74}"/>
              </a:ext>
            </a:extLst>
          </p:cNvPr>
          <p:cNvSpPr txBox="1"/>
          <p:nvPr/>
        </p:nvSpPr>
        <p:spPr>
          <a:xfrm>
            <a:off x="3354772" y="2079109"/>
            <a:ext cx="2074607" cy="861774"/>
          </a:xfrm>
          <a:prstGeom prst="rect">
            <a:avLst/>
          </a:prstGeom>
          <a:noFill/>
        </p:spPr>
        <p:txBody>
          <a:bodyPr wrap="none" rtlCol="0">
            <a:spAutoFit/>
          </a:bodyPr>
          <a:lstStyle/>
          <a:p>
            <a:pPr algn="ctr"/>
            <a:r>
              <a:rPr lang="en-US" sz="2000" dirty="0">
                <a:solidFill>
                  <a:srgbClr val="00B050"/>
                </a:solidFill>
                <a:hlinkClick r:id="rId4">
                  <a:extLst>
                    <a:ext uri="{A12FA001-AC4F-418D-AE19-62706E023703}">
                      <ahyp:hlinkClr xmlns:ahyp="http://schemas.microsoft.com/office/drawing/2018/hyperlinkcolor" val="tx"/>
                    </a:ext>
                  </a:extLst>
                </a:hlinkClick>
              </a:rPr>
              <a:t>ah@cpabe.com</a:t>
            </a:r>
            <a:endParaRPr lang="en-US" sz="2000" dirty="0">
              <a:solidFill>
                <a:srgbClr val="00B050"/>
              </a:solidFill>
            </a:endParaRPr>
          </a:p>
          <a:p>
            <a:pPr algn="ctr"/>
            <a:r>
              <a:rPr lang="en-US" sz="2000" i="1" dirty="0">
                <a:solidFill>
                  <a:srgbClr val="00B050"/>
                </a:solidFill>
                <a:effectLst>
                  <a:outerShdw blurRad="38100" dist="38100" dir="2700000" algn="tl">
                    <a:srgbClr val="000000">
                      <a:alpha val="43137"/>
                    </a:srgbClr>
                  </a:outerShdw>
                </a:effectLst>
              </a:rPr>
              <a:t>Avi Horwitz</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484D513A-FCF0-444A-8FBF-ECCB179D027F}" type="slidenum">
              <a:rPr lang="en-US"/>
              <a:pPr>
                <a:defRPr/>
              </a:pPr>
              <a:t>6</a:t>
            </a:fld>
            <a:endParaRPr lang="en-US" dirty="0"/>
          </a:p>
        </p:txBody>
      </p:sp>
      <p:sp>
        <p:nvSpPr>
          <p:cNvPr id="473090" name="Rectangle 2"/>
          <p:cNvSpPr>
            <a:spLocks noGrp="1" noChangeArrowheads="1"/>
          </p:cNvSpPr>
          <p:nvPr>
            <p:ph type="title"/>
          </p:nvPr>
        </p:nvSpPr>
        <p:spPr/>
        <p:txBody>
          <a:bodyPr/>
          <a:lstStyle/>
          <a:p>
            <a:pPr algn="ctr"/>
            <a:r>
              <a:rPr lang="en-US" altLang="en-US" dirty="0">
                <a:cs typeface="Arial" charset="0"/>
              </a:rPr>
              <a:t>The Tortoise and The Hare</a:t>
            </a:r>
          </a:p>
        </p:txBody>
      </p:sp>
      <p:sp>
        <p:nvSpPr>
          <p:cNvPr id="473091" name="Rectangle 3"/>
          <p:cNvSpPr>
            <a:spLocks noGrp="1" noChangeArrowheads="1"/>
          </p:cNvSpPr>
          <p:nvPr>
            <p:ph type="body" idx="1"/>
          </p:nvPr>
        </p:nvSpPr>
        <p:spPr>
          <a:xfrm>
            <a:off x="685800" y="2304549"/>
            <a:ext cx="7620000" cy="3429000"/>
          </a:xfrm>
        </p:spPr>
        <p:txBody>
          <a:bodyPr/>
          <a:lstStyle/>
          <a:p>
            <a:r>
              <a:rPr lang="en-US" altLang="en-US" dirty="0">
                <a:cs typeface="Arial" charset="0"/>
              </a:rPr>
              <a:t>We often think of fast-growing companies as being the best prospects</a:t>
            </a:r>
          </a:p>
          <a:p>
            <a:pPr lvl="1"/>
            <a:r>
              <a:rPr lang="en-US" altLang="en-US" dirty="0">
                <a:cs typeface="Arial" charset="0"/>
              </a:rPr>
              <a:t>Stronger Growth</a:t>
            </a:r>
          </a:p>
          <a:p>
            <a:pPr lvl="1"/>
            <a:r>
              <a:rPr lang="en-US" altLang="en-US" dirty="0">
                <a:cs typeface="Arial" charset="0"/>
              </a:rPr>
              <a:t>High Quality?</a:t>
            </a:r>
          </a:p>
        </p:txBody>
      </p:sp>
      <p:pic>
        <p:nvPicPr>
          <p:cNvPr id="473093" name="Picture 5" descr="bunny_conversation(cro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877" y="1437751"/>
            <a:ext cx="1742281" cy="20984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flower, man&#10;&#10;Description automatically generated">
            <a:extLst>
              <a:ext uri="{FF2B5EF4-FFF2-40B4-BE49-F238E27FC236}">
                <a16:creationId xmlns:a16="http://schemas.microsoft.com/office/drawing/2014/main" id="{43B0D085-DFC5-4024-B6EE-611BC9DDFC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2743200"/>
            <a:ext cx="4762500" cy="35718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8B54F87-2FD8-4131-95EC-95E6EE925AE6}" type="slidenum">
              <a:rPr lang="en-US"/>
              <a:pPr>
                <a:defRPr/>
              </a:pPr>
              <a:t>7</a:t>
            </a:fld>
            <a:endParaRPr lang="en-US" dirty="0"/>
          </a:p>
        </p:txBody>
      </p:sp>
      <p:sp>
        <p:nvSpPr>
          <p:cNvPr id="474114" name="Rectangle 2"/>
          <p:cNvSpPr>
            <a:spLocks noGrp="1" noChangeArrowheads="1"/>
          </p:cNvSpPr>
          <p:nvPr>
            <p:ph type="title"/>
          </p:nvPr>
        </p:nvSpPr>
        <p:spPr/>
        <p:txBody>
          <a:bodyPr/>
          <a:lstStyle/>
          <a:p>
            <a:pPr algn="ctr"/>
            <a:r>
              <a:rPr lang="en-US" altLang="en-US" dirty="0">
                <a:cs typeface="Arial" charset="0"/>
              </a:rPr>
              <a:t>Tortoises: Why?</a:t>
            </a:r>
          </a:p>
        </p:txBody>
      </p:sp>
      <p:sp>
        <p:nvSpPr>
          <p:cNvPr id="474115" name="Rectangle 3"/>
          <p:cNvSpPr>
            <a:spLocks noGrp="1" noChangeArrowheads="1"/>
          </p:cNvSpPr>
          <p:nvPr>
            <p:ph type="body" idx="1"/>
          </p:nvPr>
        </p:nvSpPr>
        <p:spPr/>
        <p:txBody>
          <a:bodyPr/>
          <a:lstStyle/>
          <a:p>
            <a:pPr lvl="2">
              <a:buFontTx/>
              <a:buNone/>
            </a:pPr>
            <a:endParaRPr lang="en-US" altLang="en-US">
              <a:cs typeface="Arial" charset="0"/>
            </a:endParaRPr>
          </a:p>
          <a:p>
            <a:r>
              <a:rPr lang="en-US" altLang="en-US">
                <a:cs typeface="Arial" charset="0"/>
              </a:rPr>
              <a:t>Can a company with only moderate growth prospects offer both high quality and good value?</a:t>
            </a:r>
          </a:p>
          <a:p>
            <a:pPr lvl="1"/>
            <a:r>
              <a:rPr lang="en-US" altLang="en-US">
                <a:cs typeface="Arial" charset="0"/>
              </a:rPr>
              <a:t>Absolutely!</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9D6A1F8-50B9-480D-B35B-DACEB88F6FDF}" type="slidenum">
              <a:rPr lang="en-US"/>
              <a:pPr>
                <a:defRPr/>
              </a:pPr>
              <a:t>8</a:t>
            </a:fld>
            <a:endParaRPr lang="en-US" dirty="0"/>
          </a:p>
        </p:txBody>
      </p:sp>
      <p:sp>
        <p:nvSpPr>
          <p:cNvPr id="394242" name="Rectangle 2"/>
          <p:cNvSpPr>
            <a:spLocks noGrp="1" noChangeArrowheads="1"/>
          </p:cNvSpPr>
          <p:nvPr>
            <p:ph type="title"/>
          </p:nvPr>
        </p:nvSpPr>
        <p:spPr/>
        <p:txBody>
          <a:bodyPr/>
          <a:lstStyle/>
          <a:p>
            <a:pPr algn="ctr"/>
            <a:r>
              <a:rPr lang="en-US" altLang="en-US" dirty="0">
                <a:cs typeface="Arial" charset="0"/>
              </a:rPr>
              <a:t>Tortoises: Why?</a:t>
            </a:r>
          </a:p>
        </p:txBody>
      </p:sp>
      <p:sp>
        <p:nvSpPr>
          <p:cNvPr id="394243" name="Rectangle 3"/>
          <p:cNvSpPr>
            <a:spLocks noGrp="1" noChangeArrowheads="1"/>
          </p:cNvSpPr>
          <p:nvPr>
            <p:ph type="body" idx="1"/>
          </p:nvPr>
        </p:nvSpPr>
        <p:spPr/>
        <p:txBody>
          <a:bodyPr/>
          <a:lstStyle/>
          <a:p>
            <a:r>
              <a:rPr lang="en-US" altLang="en-US">
                <a:cs typeface="Arial" charset="0"/>
              </a:rPr>
              <a:t>You shouldn’t expect larger companies to grow rapidly</a:t>
            </a:r>
          </a:p>
          <a:p>
            <a:pPr lvl="1"/>
            <a:r>
              <a:rPr lang="en-US" altLang="en-US">
                <a:cs typeface="Arial" charset="0"/>
              </a:rPr>
              <a:t>BetterInvesting Stock Selection Handbook suggests 7% to 10% growth as reasonable for large companies</a:t>
            </a:r>
          </a:p>
          <a:p>
            <a:pPr lvl="2"/>
            <a:endParaRPr lang="en-US" altLang="en-US">
              <a:cs typeface="Arial" charset="0"/>
            </a:endParaRPr>
          </a:p>
          <a:p>
            <a:r>
              <a:rPr lang="en-US" altLang="en-US">
                <a:cs typeface="Arial" charset="0"/>
              </a:rPr>
              <a:t>Considering slower growing companies gives you more investment possibilities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5818E77C-5854-4988-8C30-665A96D5F33B}" type="slidenum">
              <a:rPr lang="en-US"/>
              <a:pPr>
                <a:defRPr/>
              </a:pPr>
              <a:t>9</a:t>
            </a:fld>
            <a:endParaRPr lang="en-US" dirty="0"/>
          </a:p>
        </p:txBody>
      </p:sp>
      <p:sp>
        <p:nvSpPr>
          <p:cNvPr id="477186" name="Rectangle 2"/>
          <p:cNvSpPr>
            <a:spLocks noGrp="1" noChangeArrowheads="1"/>
          </p:cNvSpPr>
          <p:nvPr>
            <p:ph type="title"/>
          </p:nvPr>
        </p:nvSpPr>
        <p:spPr/>
        <p:txBody>
          <a:bodyPr/>
          <a:lstStyle/>
          <a:p>
            <a:pPr algn="ctr"/>
            <a:r>
              <a:rPr lang="en-US" altLang="en-US" dirty="0">
                <a:cs typeface="Arial" charset="0"/>
              </a:rPr>
              <a:t>Slow And Steady</a:t>
            </a:r>
          </a:p>
        </p:txBody>
      </p:sp>
      <p:sp>
        <p:nvSpPr>
          <p:cNvPr id="477187" name="Rectangle 3"/>
          <p:cNvSpPr>
            <a:spLocks noGrp="1" noChangeArrowheads="1"/>
          </p:cNvSpPr>
          <p:nvPr>
            <p:ph type="body" idx="1"/>
          </p:nvPr>
        </p:nvSpPr>
        <p:spPr>
          <a:xfrm>
            <a:off x="762000" y="1676400"/>
            <a:ext cx="7772400" cy="4572000"/>
          </a:xfrm>
        </p:spPr>
        <p:txBody>
          <a:bodyPr/>
          <a:lstStyle/>
          <a:p>
            <a:r>
              <a:rPr lang="en-US" altLang="en-US">
                <a:cs typeface="Arial" charset="0"/>
              </a:rPr>
              <a:t>Sometimes the tortoise, slow and steady, wins the race</a:t>
            </a:r>
          </a:p>
          <a:p>
            <a:endParaRPr lang="en-US" altLang="en-US">
              <a:cs typeface="Arial" charset="0"/>
            </a:endParaRPr>
          </a:p>
          <a:p>
            <a:endParaRPr lang="en-US" altLang="en-US">
              <a:cs typeface="Arial" charset="0"/>
            </a:endParaRPr>
          </a:p>
          <a:p>
            <a:endParaRPr lang="en-US" altLang="en-US">
              <a:cs typeface="Arial" charset="0"/>
            </a:endParaRPr>
          </a:p>
          <a:p>
            <a:endParaRPr lang="en-US" altLang="en-US">
              <a:cs typeface="Arial" charset="0"/>
            </a:endParaRPr>
          </a:p>
          <a:p>
            <a:r>
              <a:rPr lang="en-US" altLang="en-US">
                <a:cs typeface="Arial" charset="0"/>
              </a:rPr>
              <a:t>Slower growing companies can be the Tortoise that wins the race</a:t>
            </a:r>
          </a:p>
        </p:txBody>
      </p:sp>
      <p:pic>
        <p:nvPicPr>
          <p:cNvPr id="3" name="Picture 2" descr="A close up of a toy&#10;&#10;Description automatically generated">
            <a:extLst>
              <a:ext uri="{FF2B5EF4-FFF2-40B4-BE49-F238E27FC236}">
                <a16:creationId xmlns:a16="http://schemas.microsoft.com/office/drawing/2014/main" id="{117C9DB4-887C-4F80-95BA-FABB39AA7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62" y="2133600"/>
            <a:ext cx="3675241" cy="3836368"/>
          </a:xfrm>
          <a:prstGeom prst="rect">
            <a:avLst/>
          </a:prstGeom>
        </p:spPr>
      </p:pic>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66"/>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rgbClr val="00CCFF"/>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Black" pitchFamily="34" charset="0"/>
            <a:cs typeface="Times New Roman" charset="0"/>
          </a:defRPr>
        </a:defPPr>
      </a:lstStyle>
    </a:spDef>
    <a:lnDef>
      <a:spPr bwMode="auto">
        <a:xfrm>
          <a:off x="0" y="0"/>
          <a:ext cx="1" cy="1"/>
        </a:xfrm>
        <a:custGeom>
          <a:avLst/>
          <a:gdLst/>
          <a:ahLst/>
          <a:cxnLst/>
          <a:rect l="0" t="0" r="0" b="0"/>
          <a:pathLst/>
        </a:custGeom>
        <a:solidFill>
          <a:schemeClr val="bg1"/>
        </a:solidFill>
        <a:ln w="38100" cap="flat" cmpd="sng" algn="ctr">
          <a:solidFill>
            <a:srgbClr val="00CCFF"/>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Black" pitchFamily="34" charset="0"/>
            <a:cs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8158</TotalTime>
  <Words>7410</Words>
  <Application>Microsoft Office PowerPoint</Application>
  <PresentationFormat>On-screen Show (4:3)</PresentationFormat>
  <Paragraphs>609</Paragraphs>
  <Slides>53</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Arial Black</vt:lpstr>
      <vt:lpstr>Calibri</vt:lpstr>
      <vt:lpstr>Helvetica-Light</vt:lpstr>
      <vt:lpstr>Times New Roman</vt:lpstr>
      <vt:lpstr>Wingdings</vt:lpstr>
      <vt:lpstr>Default Design</vt:lpstr>
      <vt:lpstr>PowerPoint Presentation</vt:lpstr>
      <vt:lpstr>Disclaimer</vt:lpstr>
      <vt:lpstr>Disclaimer</vt:lpstr>
      <vt:lpstr>What We Will Talk About</vt:lpstr>
      <vt:lpstr>What We Are Looking For?</vt:lpstr>
      <vt:lpstr>The Tortoise and The Hare</vt:lpstr>
      <vt:lpstr>Tortoises: Why?</vt:lpstr>
      <vt:lpstr>Tortoises: Why?</vt:lpstr>
      <vt:lpstr>Slow And Steady</vt:lpstr>
      <vt:lpstr>What Is a Good Value?</vt:lpstr>
      <vt:lpstr>Total Return Comes From …    </vt:lpstr>
      <vt:lpstr>Components of Total Return</vt:lpstr>
      <vt:lpstr>Dividends</vt:lpstr>
      <vt:lpstr>Dividends</vt:lpstr>
      <vt:lpstr>Is the Dividend Secure?</vt:lpstr>
      <vt:lpstr>Is the Dividend Secure?</vt:lpstr>
      <vt:lpstr>Is the Dividend Secure?</vt:lpstr>
      <vt:lpstr>Is the Dividend Secure?</vt:lpstr>
      <vt:lpstr>Is the Dividend Secure?</vt:lpstr>
      <vt:lpstr>Price Appreciation</vt:lpstr>
      <vt:lpstr>Price Appreciation</vt:lpstr>
      <vt:lpstr>P/E Expansion</vt:lpstr>
      <vt:lpstr>P/E Expansion is Limited</vt:lpstr>
      <vt:lpstr>Example</vt:lpstr>
      <vt:lpstr>Example – 6.5% EPS Growth</vt:lpstr>
      <vt:lpstr>Let’s Review</vt:lpstr>
      <vt:lpstr>Questions?</vt:lpstr>
      <vt:lpstr>The Importance of Portfolio Management</vt:lpstr>
      <vt:lpstr>Portfolio Management</vt:lpstr>
      <vt:lpstr>Portfolio Management</vt:lpstr>
      <vt:lpstr>Offensive Portfolio Management</vt:lpstr>
      <vt:lpstr>Offensive Portfolio Management</vt:lpstr>
      <vt:lpstr>Toolkit 5 Offense Report</vt:lpstr>
      <vt:lpstr>Let’s Review Again!</vt:lpstr>
      <vt:lpstr>Questions?</vt:lpstr>
      <vt:lpstr>Example: Gannett Co.</vt:lpstr>
      <vt:lpstr>PowerPoint Presentation</vt:lpstr>
      <vt:lpstr>Example: Gannett Co.</vt:lpstr>
      <vt:lpstr>PowerPoint Presentation</vt:lpstr>
      <vt:lpstr>Time to Replace</vt:lpstr>
      <vt:lpstr>Gannett --- Result?</vt:lpstr>
      <vt:lpstr>Gannett – Hypothetical?</vt:lpstr>
      <vt:lpstr>LaFarge (LAF)</vt:lpstr>
      <vt:lpstr>PowerPoint Presentation</vt:lpstr>
      <vt:lpstr>LAF on 4/26/2000</vt:lpstr>
      <vt:lpstr>LAF on 4/26/2000</vt:lpstr>
      <vt:lpstr>LAF on 3/4/2002</vt:lpstr>
      <vt:lpstr>LAF on 3/4/2002</vt:lpstr>
      <vt:lpstr>Summary</vt:lpstr>
      <vt:lpstr>Summary</vt:lpstr>
      <vt:lpstr>PowerPoint Presentation</vt:lpstr>
      <vt:lpstr>Make A Difference In  Someone’s Life</vt:lpstr>
      <vt:lpstr>Questions or Comments?</vt:lpstr>
    </vt:vector>
  </TitlesOfParts>
  <Company>BetterInvesting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INVEST?</dc:title>
  <dc:creator>Ken Kavula</dc:creator>
  <cp:lastModifiedBy>Avi Horwitz</cp:lastModifiedBy>
  <cp:revision>201</cp:revision>
  <cp:lastPrinted>2020-06-28T22:07:42Z</cp:lastPrinted>
  <dcterms:created xsi:type="dcterms:W3CDTF">2008-08-18T17:49:02Z</dcterms:created>
  <dcterms:modified xsi:type="dcterms:W3CDTF">2020-12-07T21:03:25Z</dcterms:modified>
</cp:coreProperties>
</file>